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69"/>
  </p:notesMasterIdLst>
  <p:sldIdLst>
    <p:sldId id="256" r:id="rId2"/>
    <p:sldId id="320" r:id="rId3"/>
    <p:sldId id="267" r:id="rId4"/>
    <p:sldId id="268" r:id="rId5"/>
    <p:sldId id="257" r:id="rId6"/>
    <p:sldId id="259" r:id="rId7"/>
    <p:sldId id="260" r:id="rId8"/>
    <p:sldId id="261" r:id="rId9"/>
    <p:sldId id="262" r:id="rId10"/>
    <p:sldId id="263" r:id="rId11"/>
    <p:sldId id="264" r:id="rId12"/>
    <p:sldId id="266" r:id="rId13"/>
    <p:sldId id="258" r:id="rId14"/>
    <p:sldId id="288" r:id="rId15"/>
    <p:sldId id="265" r:id="rId16"/>
    <p:sldId id="269" r:id="rId17"/>
    <p:sldId id="270" r:id="rId18"/>
    <p:sldId id="280" r:id="rId19"/>
    <p:sldId id="271" r:id="rId20"/>
    <p:sldId id="289" r:id="rId21"/>
    <p:sldId id="273" r:id="rId22"/>
    <p:sldId id="277" r:id="rId23"/>
    <p:sldId id="274" r:id="rId24"/>
    <p:sldId id="275" r:id="rId25"/>
    <p:sldId id="272" r:id="rId26"/>
    <p:sldId id="278" r:id="rId27"/>
    <p:sldId id="316" r:id="rId28"/>
    <p:sldId id="317" r:id="rId29"/>
    <p:sldId id="318" r:id="rId30"/>
    <p:sldId id="319" r:id="rId31"/>
    <p:sldId id="322" r:id="rId32"/>
    <p:sldId id="323" r:id="rId33"/>
    <p:sldId id="283" r:id="rId34"/>
    <p:sldId id="284" r:id="rId35"/>
    <p:sldId id="276" r:id="rId36"/>
    <p:sldId id="279" r:id="rId37"/>
    <p:sldId id="301" r:id="rId38"/>
    <p:sldId id="287" r:id="rId39"/>
    <p:sldId id="286" r:id="rId40"/>
    <p:sldId id="291" r:id="rId41"/>
    <p:sldId id="290" r:id="rId42"/>
    <p:sldId id="292" r:id="rId43"/>
    <p:sldId id="294" r:id="rId44"/>
    <p:sldId id="321" r:id="rId45"/>
    <p:sldId id="295" r:id="rId46"/>
    <p:sldId id="296" r:id="rId47"/>
    <p:sldId id="304" r:id="rId48"/>
    <p:sldId id="309" r:id="rId49"/>
    <p:sldId id="305" r:id="rId50"/>
    <p:sldId id="297" r:id="rId51"/>
    <p:sldId id="302" r:id="rId52"/>
    <p:sldId id="310" r:id="rId53"/>
    <p:sldId id="303" r:id="rId54"/>
    <p:sldId id="311" r:id="rId55"/>
    <p:sldId id="312" r:id="rId56"/>
    <p:sldId id="315" r:id="rId57"/>
    <p:sldId id="313" r:id="rId58"/>
    <p:sldId id="314" r:id="rId59"/>
    <p:sldId id="293" r:id="rId60"/>
    <p:sldId id="298" r:id="rId61"/>
    <p:sldId id="299" r:id="rId62"/>
    <p:sldId id="285" r:id="rId63"/>
    <p:sldId id="281" r:id="rId64"/>
    <p:sldId id="282" r:id="rId65"/>
    <p:sldId id="306" r:id="rId66"/>
    <p:sldId id="307" r:id="rId67"/>
    <p:sldId id="308" r:id="rId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4775" autoAdjust="0"/>
  </p:normalViewPr>
  <p:slideViewPr>
    <p:cSldViewPr snapToGrid="0" showGuides="1">
      <p:cViewPr>
        <p:scale>
          <a:sx n="50" d="100"/>
          <a:sy n="50" d="100"/>
        </p:scale>
        <p:origin x="1416" y="84"/>
      </p:cViewPr>
      <p:guideLst>
        <p:guide orient="horz" pos="222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Data\DataX200\Data\Tju\&#35745;&#31639;&#26426;&#32452;&#25104;&#21407;&#29702;\2017\ArduinoAVR\&#24037;&#20316;&#31807;1-NTC-ACD-AVR.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Data\DataX200\Data\Tju\&#35745;&#31639;&#26426;&#32452;&#25104;&#21407;&#29702;\2017\ArduinoAVR\&#24037;&#20316;&#31807;1-NTC-ACD-AVR.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80" b="0" i="0" u="none" strike="noStrike" kern="1200" spc="0" baseline="0">
                <a:solidFill>
                  <a:schemeClr val="tx1">
                    <a:lumMod val="65000"/>
                    <a:lumOff val="35000"/>
                  </a:schemeClr>
                </a:solidFill>
                <a:latin typeface="+mn-lt"/>
                <a:ea typeface="+mn-ea"/>
                <a:cs typeface="+mn-cs"/>
              </a:defRPr>
            </a:pPr>
            <a:r>
              <a:rPr lang="en-US" altLang="zh-CN"/>
              <a:t>ADC-Temperature</a:t>
            </a:r>
            <a:endParaRPr lang="zh-CN"/>
          </a:p>
        </c:rich>
      </c:tx>
      <c:layout>
        <c:manualLayout>
          <c:xMode val="edge"/>
          <c:yMode val="edge"/>
          <c:x val="0.43203199122061409"/>
          <c:y val="3.1486396841607221E-2"/>
        </c:manualLayout>
      </c:layout>
      <c:overlay val="0"/>
      <c:spPr>
        <a:noFill/>
        <a:ln>
          <a:noFill/>
        </a:ln>
        <a:effectLst/>
      </c:spPr>
      <c:txPr>
        <a:bodyPr rot="0" spcFirstLastPara="1" vertOverflow="ellipsis" vert="horz" wrap="square" anchor="ctr" anchorCtr="1"/>
        <a:lstStyle/>
        <a:p>
          <a:pPr>
            <a:defRPr sz="288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9.4492486206891449E-2"/>
          <c:y val="3.7485561782673496E-2"/>
          <c:w val="0.92996902275219073"/>
          <c:h val="0.91030991617076262"/>
        </c:manualLayout>
      </c:layout>
      <c:scatterChart>
        <c:scatterStyle val="lineMarker"/>
        <c:varyColors val="0"/>
        <c:ser>
          <c:idx val="0"/>
          <c:order val="0"/>
          <c:spPr>
            <a:ln w="19050" cap="rnd">
              <a:solidFill>
                <a:schemeClr val="accent1"/>
              </a:solidFill>
              <a:round/>
            </a:ln>
            <a:effectLst/>
          </c:spPr>
          <c:marker>
            <c:symbol val="none"/>
          </c:marker>
          <c:xVal>
            <c:numRef>
              <c:f>'PullUP-THR'!$E$14:$E$154</c:f>
              <c:numCache>
                <c:formatCode>General</c:formatCode>
                <c:ptCount val="141"/>
                <c:pt idx="0">
                  <c:v>116</c:v>
                </c:pt>
                <c:pt idx="1">
                  <c:v>122</c:v>
                </c:pt>
                <c:pt idx="2">
                  <c:v>128</c:v>
                </c:pt>
                <c:pt idx="3">
                  <c:v>134</c:v>
                </c:pt>
                <c:pt idx="4">
                  <c:v>140</c:v>
                </c:pt>
                <c:pt idx="5">
                  <c:v>147</c:v>
                </c:pt>
                <c:pt idx="6">
                  <c:v>153</c:v>
                </c:pt>
                <c:pt idx="7">
                  <c:v>160</c:v>
                </c:pt>
                <c:pt idx="8">
                  <c:v>167</c:v>
                </c:pt>
                <c:pt idx="9">
                  <c:v>174</c:v>
                </c:pt>
                <c:pt idx="10">
                  <c:v>181</c:v>
                </c:pt>
                <c:pt idx="11">
                  <c:v>189</c:v>
                </c:pt>
                <c:pt idx="12">
                  <c:v>197</c:v>
                </c:pt>
                <c:pt idx="13">
                  <c:v>204</c:v>
                </c:pt>
                <c:pt idx="14">
                  <c:v>213</c:v>
                </c:pt>
                <c:pt idx="15">
                  <c:v>221</c:v>
                </c:pt>
                <c:pt idx="16">
                  <c:v>229</c:v>
                </c:pt>
                <c:pt idx="17">
                  <c:v>238</c:v>
                </c:pt>
                <c:pt idx="18">
                  <c:v>246</c:v>
                </c:pt>
                <c:pt idx="19">
                  <c:v>255</c:v>
                </c:pt>
                <c:pt idx="20">
                  <c:v>264</c:v>
                </c:pt>
                <c:pt idx="21">
                  <c:v>273</c:v>
                </c:pt>
                <c:pt idx="22">
                  <c:v>282</c:v>
                </c:pt>
                <c:pt idx="23">
                  <c:v>292</c:v>
                </c:pt>
                <c:pt idx="24">
                  <c:v>301</c:v>
                </c:pt>
                <c:pt idx="25">
                  <c:v>311</c:v>
                </c:pt>
                <c:pt idx="26">
                  <c:v>320</c:v>
                </c:pt>
                <c:pt idx="27">
                  <c:v>330</c:v>
                </c:pt>
                <c:pt idx="28">
                  <c:v>340</c:v>
                </c:pt>
                <c:pt idx="29">
                  <c:v>350</c:v>
                </c:pt>
                <c:pt idx="30">
                  <c:v>360</c:v>
                </c:pt>
                <c:pt idx="31">
                  <c:v>370</c:v>
                </c:pt>
                <c:pt idx="32">
                  <c:v>380</c:v>
                </c:pt>
                <c:pt idx="33">
                  <c:v>390</c:v>
                </c:pt>
                <c:pt idx="34">
                  <c:v>400</c:v>
                </c:pt>
                <c:pt idx="35">
                  <c:v>410</c:v>
                </c:pt>
                <c:pt idx="36">
                  <c:v>421</c:v>
                </c:pt>
                <c:pt idx="37">
                  <c:v>431</c:v>
                </c:pt>
                <c:pt idx="38">
                  <c:v>441</c:v>
                </c:pt>
                <c:pt idx="39">
                  <c:v>451</c:v>
                </c:pt>
                <c:pt idx="40">
                  <c:v>461</c:v>
                </c:pt>
                <c:pt idx="41">
                  <c:v>471</c:v>
                </c:pt>
                <c:pt idx="42">
                  <c:v>482</c:v>
                </c:pt>
                <c:pt idx="43">
                  <c:v>492</c:v>
                </c:pt>
                <c:pt idx="44">
                  <c:v>502</c:v>
                </c:pt>
                <c:pt idx="45">
                  <c:v>512</c:v>
                </c:pt>
                <c:pt idx="46">
                  <c:v>521</c:v>
                </c:pt>
                <c:pt idx="47">
                  <c:v>531</c:v>
                </c:pt>
                <c:pt idx="48">
                  <c:v>541</c:v>
                </c:pt>
                <c:pt idx="49">
                  <c:v>550</c:v>
                </c:pt>
                <c:pt idx="50">
                  <c:v>560</c:v>
                </c:pt>
                <c:pt idx="51">
                  <c:v>569</c:v>
                </c:pt>
                <c:pt idx="52">
                  <c:v>579</c:v>
                </c:pt>
                <c:pt idx="53">
                  <c:v>588</c:v>
                </c:pt>
                <c:pt idx="54">
                  <c:v>597</c:v>
                </c:pt>
                <c:pt idx="55">
                  <c:v>606</c:v>
                </c:pt>
                <c:pt idx="56">
                  <c:v>615</c:v>
                </c:pt>
                <c:pt idx="57">
                  <c:v>624</c:v>
                </c:pt>
                <c:pt idx="58">
                  <c:v>632</c:v>
                </c:pt>
                <c:pt idx="59">
                  <c:v>641</c:v>
                </c:pt>
                <c:pt idx="60">
                  <c:v>649</c:v>
                </c:pt>
                <c:pt idx="61">
                  <c:v>658</c:v>
                </c:pt>
                <c:pt idx="62">
                  <c:v>666</c:v>
                </c:pt>
                <c:pt idx="63">
                  <c:v>674</c:v>
                </c:pt>
                <c:pt idx="64">
                  <c:v>681</c:v>
                </c:pt>
                <c:pt idx="65">
                  <c:v>689</c:v>
                </c:pt>
                <c:pt idx="66">
                  <c:v>697</c:v>
                </c:pt>
                <c:pt idx="67">
                  <c:v>704</c:v>
                </c:pt>
                <c:pt idx="68">
                  <c:v>712</c:v>
                </c:pt>
                <c:pt idx="69">
                  <c:v>719</c:v>
                </c:pt>
                <c:pt idx="70">
                  <c:v>726</c:v>
                </c:pt>
                <c:pt idx="71">
                  <c:v>733</c:v>
                </c:pt>
                <c:pt idx="72">
                  <c:v>739</c:v>
                </c:pt>
                <c:pt idx="73">
                  <c:v>746</c:v>
                </c:pt>
                <c:pt idx="74">
                  <c:v>752</c:v>
                </c:pt>
                <c:pt idx="75">
                  <c:v>759</c:v>
                </c:pt>
                <c:pt idx="76">
                  <c:v>765</c:v>
                </c:pt>
                <c:pt idx="77">
                  <c:v>771</c:v>
                </c:pt>
                <c:pt idx="78">
                  <c:v>777</c:v>
                </c:pt>
                <c:pt idx="79">
                  <c:v>783</c:v>
                </c:pt>
                <c:pt idx="80">
                  <c:v>788</c:v>
                </c:pt>
                <c:pt idx="81">
                  <c:v>794</c:v>
                </c:pt>
                <c:pt idx="82">
                  <c:v>799</c:v>
                </c:pt>
                <c:pt idx="83">
                  <c:v>805</c:v>
                </c:pt>
                <c:pt idx="84">
                  <c:v>810</c:v>
                </c:pt>
                <c:pt idx="85">
                  <c:v>815</c:v>
                </c:pt>
                <c:pt idx="86">
                  <c:v>820</c:v>
                </c:pt>
                <c:pt idx="87">
                  <c:v>825</c:v>
                </c:pt>
                <c:pt idx="88">
                  <c:v>829</c:v>
                </c:pt>
                <c:pt idx="89">
                  <c:v>834</c:v>
                </c:pt>
                <c:pt idx="90">
                  <c:v>838</c:v>
                </c:pt>
                <c:pt idx="91">
                  <c:v>843</c:v>
                </c:pt>
                <c:pt idx="92">
                  <c:v>847</c:v>
                </c:pt>
                <c:pt idx="93">
                  <c:v>851</c:v>
                </c:pt>
                <c:pt idx="94">
                  <c:v>855</c:v>
                </c:pt>
                <c:pt idx="95">
                  <c:v>859</c:v>
                </c:pt>
                <c:pt idx="96">
                  <c:v>863</c:v>
                </c:pt>
                <c:pt idx="97">
                  <c:v>867</c:v>
                </c:pt>
                <c:pt idx="98">
                  <c:v>870</c:v>
                </c:pt>
                <c:pt idx="99">
                  <c:v>874</c:v>
                </c:pt>
                <c:pt idx="100">
                  <c:v>878</c:v>
                </c:pt>
                <c:pt idx="101">
                  <c:v>881</c:v>
                </c:pt>
                <c:pt idx="102">
                  <c:v>884</c:v>
                </c:pt>
                <c:pt idx="103">
                  <c:v>887</c:v>
                </c:pt>
                <c:pt idx="104">
                  <c:v>891</c:v>
                </c:pt>
                <c:pt idx="105">
                  <c:v>894</c:v>
                </c:pt>
                <c:pt idx="106">
                  <c:v>897</c:v>
                </c:pt>
                <c:pt idx="107">
                  <c:v>900</c:v>
                </c:pt>
                <c:pt idx="108">
                  <c:v>902</c:v>
                </c:pt>
                <c:pt idx="109">
                  <c:v>905</c:v>
                </c:pt>
                <c:pt idx="110">
                  <c:v>908</c:v>
                </c:pt>
                <c:pt idx="111">
                  <c:v>911</c:v>
                </c:pt>
                <c:pt idx="112">
                  <c:v>913</c:v>
                </c:pt>
                <c:pt idx="113">
                  <c:v>916</c:v>
                </c:pt>
                <c:pt idx="114">
                  <c:v>918</c:v>
                </c:pt>
                <c:pt idx="115">
                  <c:v>920</c:v>
                </c:pt>
                <c:pt idx="116">
                  <c:v>923</c:v>
                </c:pt>
                <c:pt idx="117">
                  <c:v>925</c:v>
                </c:pt>
                <c:pt idx="118">
                  <c:v>927</c:v>
                </c:pt>
                <c:pt idx="119">
                  <c:v>929</c:v>
                </c:pt>
                <c:pt idx="120">
                  <c:v>932</c:v>
                </c:pt>
                <c:pt idx="121">
                  <c:v>934</c:v>
                </c:pt>
                <c:pt idx="122">
                  <c:v>936</c:v>
                </c:pt>
                <c:pt idx="123">
                  <c:v>937</c:v>
                </c:pt>
                <c:pt idx="124">
                  <c:v>939</c:v>
                </c:pt>
                <c:pt idx="125">
                  <c:v>941</c:v>
                </c:pt>
                <c:pt idx="126">
                  <c:v>943</c:v>
                </c:pt>
                <c:pt idx="127">
                  <c:v>945</c:v>
                </c:pt>
                <c:pt idx="128">
                  <c:v>946</c:v>
                </c:pt>
                <c:pt idx="129">
                  <c:v>948</c:v>
                </c:pt>
                <c:pt idx="130">
                  <c:v>950</c:v>
                </c:pt>
                <c:pt idx="131">
                  <c:v>951</c:v>
                </c:pt>
                <c:pt idx="132">
                  <c:v>953</c:v>
                </c:pt>
                <c:pt idx="133">
                  <c:v>954</c:v>
                </c:pt>
                <c:pt idx="134">
                  <c:v>956</c:v>
                </c:pt>
                <c:pt idx="135">
                  <c:v>957</c:v>
                </c:pt>
                <c:pt idx="136">
                  <c:v>959</c:v>
                </c:pt>
                <c:pt idx="137">
                  <c:v>960</c:v>
                </c:pt>
                <c:pt idx="138">
                  <c:v>961</c:v>
                </c:pt>
                <c:pt idx="139">
                  <c:v>963</c:v>
                </c:pt>
                <c:pt idx="140">
                  <c:v>964</c:v>
                </c:pt>
              </c:numCache>
            </c:numRef>
          </c:xVal>
          <c:yVal>
            <c:numRef>
              <c:f>'PullUP-THR'!$A$14:$A$154</c:f>
              <c:numCache>
                <c:formatCode>General</c:formatCode>
                <c:ptCount val="141"/>
                <c:pt idx="0">
                  <c:v>-20</c:v>
                </c:pt>
                <c:pt idx="1">
                  <c:v>-19</c:v>
                </c:pt>
                <c:pt idx="2">
                  <c:v>-18</c:v>
                </c:pt>
                <c:pt idx="3">
                  <c:v>-17</c:v>
                </c:pt>
                <c:pt idx="4">
                  <c:v>-16</c:v>
                </c:pt>
                <c:pt idx="5">
                  <c:v>-15</c:v>
                </c:pt>
                <c:pt idx="6">
                  <c:v>-14</c:v>
                </c:pt>
                <c:pt idx="7">
                  <c:v>-13</c:v>
                </c:pt>
                <c:pt idx="8">
                  <c:v>-12</c:v>
                </c:pt>
                <c:pt idx="9">
                  <c:v>-11</c:v>
                </c:pt>
                <c:pt idx="10">
                  <c:v>-10</c:v>
                </c:pt>
                <c:pt idx="11">
                  <c:v>-9</c:v>
                </c:pt>
                <c:pt idx="12">
                  <c:v>-8</c:v>
                </c:pt>
                <c:pt idx="13">
                  <c:v>-7</c:v>
                </c:pt>
                <c:pt idx="14">
                  <c:v>-6</c:v>
                </c:pt>
                <c:pt idx="15">
                  <c:v>-5</c:v>
                </c:pt>
                <c:pt idx="16">
                  <c:v>-4</c:v>
                </c:pt>
                <c:pt idx="17">
                  <c:v>-3</c:v>
                </c:pt>
                <c:pt idx="18">
                  <c:v>-2</c:v>
                </c:pt>
                <c:pt idx="19">
                  <c:v>-1</c:v>
                </c:pt>
                <c:pt idx="20">
                  <c:v>0</c:v>
                </c:pt>
                <c:pt idx="21">
                  <c:v>1</c:v>
                </c:pt>
                <c:pt idx="22">
                  <c:v>2</c:v>
                </c:pt>
                <c:pt idx="23">
                  <c:v>3</c:v>
                </c:pt>
                <c:pt idx="24">
                  <c:v>4</c:v>
                </c:pt>
                <c:pt idx="25">
                  <c:v>5</c:v>
                </c:pt>
                <c:pt idx="26">
                  <c:v>6</c:v>
                </c:pt>
                <c:pt idx="27">
                  <c:v>7</c:v>
                </c:pt>
                <c:pt idx="28">
                  <c:v>8</c:v>
                </c:pt>
                <c:pt idx="29">
                  <c:v>9</c:v>
                </c:pt>
                <c:pt idx="30">
                  <c:v>10</c:v>
                </c:pt>
                <c:pt idx="31">
                  <c:v>11</c:v>
                </c:pt>
                <c:pt idx="32">
                  <c:v>12</c:v>
                </c:pt>
                <c:pt idx="33">
                  <c:v>13</c:v>
                </c:pt>
                <c:pt idx="34">
                  <c:v>14</c:v>
                </c:pt>
                <c:pt idx="35">
                  <c:v>15</c:v>
                </c:pt>
                <c:pt idx="36">
                  <c:v>16</c:v>
                </c:pt>
                <c:pt idx="37">
                  <c:v>17</c:v>
                </c:pt>
                <c:pt idx="38">
                  <c:v>18</c:v>
                </c:pt>
                <c:pt idx="39">
                  <c:v>19</c:v>
                </c:pt>
                <c:pt idx="40">
                  <c:v>20</c:v>
                </c:pt>
                <c:pt idx="41">
                  <c:v>21</c:v>
                </c:pt>
                <c:pt idx="42">
                  <c:v>22</c:v>
                </c:pt>
                <c:pt idx="43">
                  <c:v>23</c:v>
                </c:pt>
                <c:pt idx="44">
                  <c:v>24</c:v>
                </c:pt>
                <c:pt idx="45">
                  <c:v>25</c:v>
                </c:pt>
                <c:pt idx="46">
                  <c:v>26</c:v>
                </c:pt>
                <c:pt idx="47">
                  <c:v>27</c:v>
                </c:pt>
                <c:pt idx="48">
                  <c:v>28</c:v>
                </c:pt>
                <c:pt idx="49">
                  <c:v>29</c:v>
                </c:pt>
                <c:pt idx="50">
                  <c:v>30</c:v>
                </c:pt>
                <c:pt idx="51">
                  <c:v>31</c:v>
                </c:pt>
                <c:pt idx="52">
                  <c:v>32</c:v>
                </c:pt>
                <c:pt idx="53">
                  <c:v>33</c:v>
                </c:pt>
                <c:pt idx="54">
                  <c:v>34</c:v>
                </c:pt>
                <c:pt idx="55">
                  <c:v>35</c:v>
                </c:pt>
                <c:pt idx="56">
                  <c:v>36</c:v>
                </c:pt>
                <c:pt idx="57">
                  <c:v>37</c:v>
                </c:pt>
                <c:pt idx="58">
                  <c:v>38</c:v>
                </c:pt>
                <c:pt idx="59">
                  <c:v>39</c:v>
                </c:pt>
                <c:pt idx="60">
                  <c:v>40</c:v>
                </c:pt>
                <c:pt idx="61">
                  <c:v>41</c:v>
                </c:pt>
                <c:pt idx="62">
                  <c:v>42</c:v>
                </c:pt>
                <c:pt idx="63">
                  <c:v>43</c:v>
                </c:pt>
                <c:pt idx="64">
                  <c:v>44</c:v>
                </c:pt>
                <c:pt idx="65">
                  <c:v>45</c:v>
                </c:pt>
                <c:pt idx="66">
                  <c:v>46</c:v>
                </c:pt>
                <c:pt idx="67">
                  <c:v>47</c:v>
                </c:pt>
                <c:pt idx="68">
                  <c:v>48</c:v>
                </c:pt>
                <c:pt idx="69">
                  <c:v>49</c:v>
                </c:pt>
                <c:pt idx="70">
                  <c:v>50</c:v>
                </c:pt>
                <c:pt idx="71">
                  <c:v>51</c:v>
                </c:pt>
                <c:pt idx="72">
                  <c:v>52</c:v>
                </c:pt>
                <c:pt idx="73">
                  <c:v>53</c:v>
                </c:pt>
                <c:pt idx="74">
                  <c:v>54</c:v>
                </c:pt>
                <c:pt idx="75">
                  <c:v>55</c:v>
                </c:pt>
                <c:pt idx="76">
                  <c:v>56</c:v>
                </c:pt>
                <c:pt idx="77">
                  <c:v>57</c:v>
                </c:pt>
                <c:pt idx="78">
                  <c:v>58</c:v>
                </c:pt>
                <c:pt idx="79">
                  <c:v>59</c:v>
                </c:pt>
                <c:pt idx="80">
                  <c:v>60</c:v>
                </c:pt>
                <c:pt idx="81">
                  <c:v>61</c:v>
                </c:pt>
                <c:pt idx="82">
                  <c:v>62</c:v>
                </c:pt>
                <c:pt idx="83">
                  <c:v>63</c:v>
                </c:pt>
                <c:pt idx="84">
                  <c:v>64</c:v>
                </c:pt>
                <c:pt idx="85">
                  <c:v>65</c:v>
                </c:pt>
                <c:pt idx="86">
                  <c:v>66</c:v>
                </c:pt>
                <c:pt idx="87">
                  <c:v>67</c:v>
                </c:pt>
                <c:pt idx="88">
                  <c:v>68</c:v>
                </c:pt>
                <c:pt idx="89">
                  <c:v>69</c:v>
                </c:pt>
                <c:pt idx="90">
                  <c:v>70</c:v>
                </c:pt>
                <c:pt idx="91">
                  <c:v>71</c:v>
                </c:pt>
                <c:pt idx="92">
                  <c:v>72</c:v>
                </c:pt>
                <c:pt idx="93">
                  <c:v>73</c:v>
                </c:pt>
                <c:pt idx="94">
                  <c:v>74</c:v>
                </c:pt>
                <c:pt idx="95">
                  <c:v>75</c:v>
                </c:pt>
                <c:pt idx="96">
                  <c:v>76</c:v>
                </c:pt>
                <c:pt idx="97">
                  <c:v>77</c:v>
                </c:pt>
                <c:pt idx="98">
                  <c:v>78</c:v>
                </c:pt>
                <c:pt idx="99">
                  <c:v>79</c:v>
                </c:pt>
                <c:pt idx="100">
                  <c:v>80</c:v>
                </c:pt>
                <c:pt idx="101">
                  <c:v>81</c:v>
                </c:pt>
                <c:pt idx="102">
                  <c:v>82</c:v>
                </c:pt>
                <c:pt idx="103">
                  <c:v>83</c:v>
                </c:pt>
                <c:pt idx="104">
                  <c:v>84</c:v>
                </c:pt>
                <c:pt idx="105">
                  <c:v>85</c:v>
                </c:pt>
                <c:pt idx="106">
                  <c:v>86</c:v>
                </c:pt>
                <c:pt idx="107">
                  <c:v>87</c:v>
                </c:pt>
                <c:pt idx="108">
                  <c:v>88</c:v>
                </c:pt>
                <c:pt idx="109">
                  <c:v>89</c:v>
                </c:pt>
                <c:pt idx="110">
                  <c:v>90</c:v>
                </c:pt>
                <c:pt idx="111">
                  <c:v>91</c:v>
                </c:pt>
                <c:pt idx="112">
                  <c:v>92</c:v>
                </c:pt>
                <c:pt idx="113">
                  <c:v>93</c:v>
                </c:pt>
                <c:pt idx="114">
                  <c:v>94</c:v>
                </c:pt>
                <c:pt idx="115">
                  <c:v>95</c:v>
                </c:pt>
                <c:pt idx="116">
                  <c:v>96</c:v>
                </c:pt>
                <c:pt idx="117">
                  <c:v>97</c:v>
                </c:pt>
                <c:pt idx="118">
                  <c:v>98</c:v>
                </c:pt>
                <c:pt idx="119">
                  <c:v>99</c:v>
                </c:pt>
                <c:pt idx="120">
                  <c:v>100</c:v>
                </c:pt>
                <c:pt idx="121">
                  <c:v>101</c:v>
                </c:pt>
                <c:pt idx="122">
                  <c:v>102</c:v>
                </c:pt>
                <c:pt idx="123">
                  <c:v>103</c:v>
                </c:pt>
                <c:pt idx="124">
                  <c:v>104</c:v>
                </c:pt>
                <c:pt idx="125">
                  <c:v>105</c:v>
                </c:pt>
                <c:pt idx="126">
                  <c:v>106</c:v>
                </c:pt>
                <c:pt idx="127">
                  <c:v>107</c:v>
                </c:pt>
                <c:pt idx="128">
                  <c:v>108</c:v>
                </c:pt>
                <c:pt idx="129">
                  <c:v>109</c:v>
                </c:pt>
                <c:pt idx="130">
                  <c:v>110</c:v>
                </c:pt>
                <c:pt idx="131">
                  <c:v>111</c:v>
                </c:pt>
                <c:pt idx="132">
                  <c:v>112</c:v>
                </c:pt>
                <c:pt idx="133">
                  <c:v>113</c:v>
                </c:pt>
                <c:pt idx="134">
                  <c:v>114</c:v>
                </c:pt>
                <c:pt idx="135">
                  <c:v>115</c:v>
                </c:pt>
                <c:pt idx="136">
                  <c:v>116</c:v>
                </c:pt>
                <c:pt idx="137">
                  <c:v>117</c:v>
                </c:pt>
                <c:pt idx="138">
                  <c:v>118</c:v>
                </c:pt>
                <c:pt idx="139">
                  <c:v>119</c:v>
                </c:pt>
                <c:pt idx="140">
                  <c:v>120</c:v>
                </c:pt>
              </c:numCache>
            </c:numRef>
          </c:yVal>
          <c:smooth val="0"/>
        </c:ser>
        <c:ser>
          <c:idx val="1"/>
          <c:order val="1"/>
          <c:spPr>
            <a:ln w="19050" cap="rnd">
              <a:solidFill>
                <a:schemeClr val="accent2"/>
              </a:solidFill>
              <a:round/>
            </a:ln>
            <a:effectLst/>
          </c:spPr>
          <c:marker>
            <c:symbol val="none"/>
          </c:marker>
          <c:xVal>
            <c:numRef>
              <c:f>'PullUP-THR'!$J$14:$J$16</c:f>
              <c:numCache>
                <c:formatCode>General</c:formatCode>
                <c:ptCount val="3"/>
                <c:pt idx="0">
                  <c:v>264</c:v>
                </c:pt>
                <c:pt idx="1">
                  <c:v>649</c:v>
                </c:pt>
                <c:pt idx="2">
                  <c:v>878</c:v>
                </c:pt>
              </c:numCache>
            </c:numRef>
          </c:xVal>
          <c:yVal>
            <c:numRef>
              <c:f>'PullUP-THR'!$I$14:$I$16</c:f>
              <c:numCache>
                <c:formatCode>General</c:formatCode>
                <c:ptCount val="3"/>
                <c:pt idx="0">
                  <c:v>0</c:v>
                </c:pt>
                <c:pt idx="1">
                  <c:v>40</c:v>
                </c:pt>
                <c:pt idx="2">
                  <c:v>80</c:v>
                </c:pt>
              </c:numCache>
            </c:numRef>
          </c:yVal>
          <c:smooth val="0"/>
        </c:ser>
        <c:dLbls>
          <c:showLegendKey val="0"/>
          <c:showVal val="0"/>
          <c:showCatName val="0"/>
          <c:showSerName val="0"/>
          <c:showPercent val="0"/>
          <c:showBubbleSize val="0"/>
        </c:dLbls>
        <c:axId val="-900913760"/>
        <c:axId val="-595979648"/>
      </c:scatterChart>
      <c:valAx>
        <c:axId val="-900913760"/>
        <c:scaling>
          <c:orientation val="minMax"/>
          <c:max val="1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zh-CN"/>
          </a:p>
        </c:txPr>
        <c:crossAx val="-595979648"/>
        <c:crossesAt val="-20"/>
        <c:crossBetween val="midCat"/>
      </c:valAx>
      <c:valAx>
        <c:axId val="-595979648"/>
        <c:scaling>
          <c:orientation val="minMax"/>
          <c:max val="120"/>
          <c:min val="-2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zh-CN"/>
          </a:p>
        </c:txPr>
        <c:crossAx val="-900913760"/>
        <c:crosses val="autoZero"/>
        <c:crossBetween val="midCat"/>
      </c:valAx>
      <c:spPr>
        <a:noFill/>
        <a:ln>
          <a:noFill/>
        </a:ln>
        <a:effectLst/>
      </c:spPr>
    </c:plotArea>
    <c:plotVisOnly val="1"/>
    <c:dispBlanksAs val="gap"/>
    <c:showDLblsOverMax val="0"/>
  </c:chart>
  <c:spPr>
    <a:noFill/>
    <a:ln>
      <a:noFill/>
    </a:ln>
    <a:effectLst/>
  </c:spPr>
  <c:txPr>
    <a:bodyPr/>
    <a:lstStyle/>
    <a:p>
      <a:pPr>
        <a:defRPr sz="2400"/>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80" b="0" i="0" u="none" strike="noStrike" kern="1200" spc="0" baseline="0">
                <a:solidFill>
                  <a:schemeClr val="tx1">
                    <a:lumMod val="65000"/>
                    <a:lumOff val="35000"/>
                  </a:schemeClr>
                </a:solidFill>
                <a:latin typeface="+mn-lt"/>
                <a:ea typeface="+mn-ea"/>
                <a:cs typeface="+mn-cs"/>
              </a:defRPr>
            </a:pPr>
            <a:r>
              <a:rPr lang="en-US" altLang="zh-CN"/>
              <a:t>ADC-Temperature</a:t>
            </a:r>
            <a:endParaRPr lang="zh-CN"/>
          </a:p>
        </c:rich>
      </c:tx>
      <c:layout>
        <c:manualLayout>
          <c:xMode val="edge"/>
          <c:yMode val="edge"/>
          <c:x val="0.44300869595470493"/>
          <c:y val="0.11338024516555198"/>
        </c:manualLayout>
      </c:layout>
      <c:overlay val="0"/>
      <c:spPr>
        <a:noFill/>
        <a:ln>
          <a:noFill/>
        </a:ln>
        <a:effectLst/>
      </c:spPr>
      <c:txPr>
        <a:bodyPr rot="0" spcFirstLastPara="1" vertOverflow="ellipsis" vert="horz" wrap="square" anchor="ctr" anchorCtr="1"/>
        <a:lstStyle/>
        <a:p>
          <a:pPr>
            <a:defRPr sz="288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7.7903574867818043E-2"/>
          <c:y val="3.6648618468659355E-2"/>
          <c:w val="0.92996902275219073"/>
          <c:h val="0.91030991617076262"/>
        </c:manualLayout>
      </c:layout>
      <c:scatterChart>
        <c:scatterStyle val="lineMarker"/>
        <c:varyColors val="0"/>
        <c:ser>
          <c:idx val="0"/>
          <c:order val="0"/>
          <c:spPr>
            <a:ln w="19050" cap="rnd">
              <a:solidFill>
                <a:srgbClr val="FF0000"/>
              </a:solidFill>
              <a:round/>
            </a:ln>
            <a:effectLst/>
          </c:spPr>
          <c:marker>
            <c:symbol val="none"/>
          </c:marker>
          <c:xVal>
            <c:numRef>
              <c:f>'PullUP-THR'!$E$14:$E$154</c:f>
              <c:numCache>
                <c:formatCode>General</c:formatCode>
                <c:ptCount val="141"/>
                <c:pt idx="0">
                  <c:v>116</c:v>
                </c:pt>
                <c:pt idx="1">
                  <c:v>122</c:v>
                </c:pt>
                <c:pt idx="2">
                  <c:v>128</c:v>
                </c:pt>
                <c:pt idx="3">
                  <c:v>134</c:v>
                </c:pt>
                <c:pt idx="4">
                  <c:v>140</c:v>
                </c:pt>
                <c:pt idx="5">
                  <c:v>147</c:v>
                </c:pt>
                <c:pt idx="6">
                  <c:v>153</c:v>
                </c:pt>
                <c:pt idx="7">
                  <c:v>160</c:v>
                </c:pt>
                <c:pt idx="8">
                  <c:v>167</c:v>
                </c:pt>
                <c:pt idx="9">
                  <c:v>174</c:v>
                </c:pt>
                <c:pt idx="10">
                  <c:v>181</c:v>
                </c:pt>
                <c:pt idx="11">
                  <c:v>189</c:v>
                </c:pt>
                <c:pt idx="12">
                  <c:v>197</c:v>
                </c:pt>
                <c:pt idx="13">
                  <c:v>204</c:v>
                </c:pt>
                <c:pt idx="14">
                  <c:v>213</c:v>
                </c:pt>
                <c:pt idx="15">
                  <c:v>221</c:v>
                </c:pt>
                <c:pt idx="16">
                  <c:v>229</c:v>
                </c:pt>
                <c:pt idx="17">
                  <c:v>238</c:v>
                </c:pt>
                <c:pt idx="18">
                  <c:v>246</c:v>
                </c:pt>
                <c:pt idx="19">
                  <c:v>255</c:v>
                </c:pt>
                <c:pt idx="20">
                  <c:v>264</c:v>
                </c:pt>
                <c:pt idx="21">
                  <c:v>273</c:v>
                </c:pt>
                <c:pt idx="22">
                  <c:v>282</c:v>
                </c:pt>
                <c:pt idx="23">
                  <c:v>292</c:v>
                </c:pt>
                <c:pt idx="24">
                  <c:v>301</c:v>
                </c:pt>
                <c:pt idx="25">
                  <c:v>311</c:v>
                </c:pt>
                <c:pt idx="26">
                  <c:v>320</c:v>
                </c:pt>
                <c:pt idx="27">
                  <c:v>330</c:v>
                </c:pt>
                <c:pt idx="28">
                  <c:v>340</c:v>
                </c:pt>
                <c:pt idx="29">
                  <c:v>350</c:v>
                </c:pt>
                <c:pt idx="30">
                  <c:v>360</c:v>
                </c:pt>
                <c:pt idx="31">
                  <c:v>370</c:v>
                </c:pt>
                <c:pt idx="32">
                  <c:v>380</c:v>
                </c:pt>
                <c:pt idx="33">
                  <c:v>390</c:v>
                </c:pt>
                <c:pt idx="34">
                  <c:v>400</c:v>
                </c:pt>
                <c:pt idx="35">
                  <c:v>410</c:v>
                </c:pt>
                <c:pt idx="36">
                  <c:v>421</c:v>
                </c:pt>
                <c:pt idx="37">
                  <c:v>431</c:v>
                </c:pt>
                <c:pt idx="38">
                  <c:v>441</c:v>
                </c:pt>
                <c:pt idx="39">
                  <c:v>451</c:v>
                </c:pt>
                <c:pt idx="40">
                  <c:v>461</c:v>
                </c:pt>
                <c:pt idx="41">
                  <c:v>471</c:v>
                </c:pt>
                <c:pt idx="42">
                  <c:v>482</c:v>
                </c:pt>
                <c:pt idx="43">
                  <c:v>492</c:v>
                </c:pt>
                <c:pt idx="44">
                  <c:v>502</c:v>
                </c:pt>
                <c:pt idx="45">
                  <c:v>512</c:v>
                </c:pt>
                <c:pt idx="46">
                  <c:v>521</c:v>
                </c:pt>
                <c:pt idx="47">
                  <c:v>531</c:v>
                </c:pt>
                <c:pt idx="48">
                  <c:v>541</c:v>
                </c:pt>
                <c:pt idx="49">
                  <c:v>550</c:v>
                </c:pt>
                <c:pt idx="50">
                  <c:v>560</c:v>
                </c:pt>
                <c:pt idx="51">
                  <c:v>569</c:v>
                </c:pt>
                <c:pt idx="52">
                  <c:v>579</c:v>
                </c:pt>
                <c:pt idx="53">
                  <c:v>588</c:v>
                </c:pt>
                <c:pt idx="54">
                  <c:v>597</c:v>
                </c:pt>
                <c:pt idx="55">
                  <c:v>606</c:v>
                </c:pt>
                <c:pt idx="56">
                  <c:v>615</c:v>
                </c:pt>
                <c:pt idx="57">
                  <c:v>624</c:v>
                </c:pt>
                <c:pt idx="58">
                  <c:v>632</c:v>
                </c:pt>
                <c:pt idx="59">
                  <c:v>641</c:v>
                </c:pt>
                <c:pt idx="60">
                  <c:v>649</c:v>
                </c:pt>
                <c:pt idx="61">
                  <c:v>658</c:v>
                </c:pt>
                <c:pt idx="62">
                  <c:v>666</c:v>
                </c:pt>
                <c:pt idx="63">
                  <c:v>674</c:v>
                </c:pt>
                <c:pt idx="64">
                  <c:v>681</c:v>
                </c:pt>
                <c:pt idx="65">
                  <c:v>689</c:v>
                </c:pt>
                <c:pt idx="66">
                  <c:v>697</c:v>
                </c:pt>
                <c:pt idx="67">
                  <c:v>704</c:v>
                </c:pt>
                <c:pt idx="68">
                  <c:v>712</c:v>
                </c:pt>
                <c:pt idx="69">
                  <c:v>719</c:v>
                </c:pt>
                <c:pt idx="70">
                  <c:v>726</c:v>
                </c:pt>
                <c:pt idx="71">
                  <c:v>733</c:v>
                </c:pt>
                <c:pt idx="72">
                  <c:v>739</c:v>
                </c:pt>
                <c:pt idx="73">
                  <c:v>746</c:v>
                </c:pt>
                <c:pt idx="74">
                  <c:v>752</c:v>
                </c:pt>
                <c:pt idx="75">
                  <c:v>759</c:v>
                </c:pt>
                <c:pt idx="76">
                  <c:v>765</c:v>
                </c:pt>
                <c:pt idx="77">
                  <c:v>771</c:v>
                </c:pt>
                <c:pt idx="78">
                  <c:v>777</c:v>
                </c:pt>
                <c:pt idx="79">
                  <c:v>783</c:v>
                </c:pt>
                <c:pt idx="80">
                  <c:v>788</c:v>
                </c:pt>
                <c:pt idx="81">
                  <c:v>794</c:v>
                </c:pt>
                <c:pt idx="82">
                  <c:v>799</c:v>
                </c:pt>
                <c:pt idx="83">
                  <c:v>805</c:v>
                </c:pt>
                <c:pt idx="84">
                  <c:v>810</c:v>
                </c:pt>
                <c:pt idx="85">
                  <c:v>815</c:v>
                </c:pt>
                <c:pt idx="86">
                  <c:v>820</c:v>
                </c:pt>
                <c:pt idx="87">
                  <c:v>825</c:v>
                </c:pt>
                <c:pt idx="88">
                  <c:v>829</c:v>
                </c:pt>
                <c:pt idx="89">
                  <c:v>834</c:v>
                </c:pt>
                <c:pt idx="90">
                  <c:v>838</c:v>
                </c:pt>
                <c:pt idx="91">
                  <c:v>843</c:v>
                </c:pt>
                <c:pt idx="92">
                  <c:v>847</c:v>
                </c:pt>
                <c:pt idx="93">
                  <c:v>851</c:v>
                </c:pt>
                <c:pt idx="94">
                  <c:v>855</c:v>
                </c:pt>
                <c:pt idx="95">
                  <c:v>859</c:v>
                </c:pt>
                <c:pt idx="96">
                  <c:v>863</c:v>
                </c:pt>
                <c:pt idx="97">
                  <c:v>867</c:v>
                </c:pt>
                <c:pt idx="98">
                  <c:v>870</c:v>
                </c:pt>
                <c:pt idx="99">
                  <c:v>874</c:v>
                </c:pt>
                <c:pt idx="100">
                  <c:v>878</c:v>
                </c:pt>
                <c:pt idx="101">
                  <c:v>881</c:v>
                </c:pt>
                <c:pt idx="102">
                  <c:v>884</c:v>
                </c:pt>
                <c:pt idx="103">
                  <c:v>887</c:v>
                </c:pt>
                <c:pt idx="104">
                  <c:v>891</c:v>
                </c:pt>
                <c:pt idx="105">
                  <c:v>894</c:v>
                </c:pt>
                <c:pt idx="106">
                  <c:v>897</c:v>
                </c:pt>
                <c:pt idx="107">
                  <c:v>900</c:v>
                </c:pt>
                <c:pt idx="108">
                  <c:v>902</c:v>
                </c:pt>
                <c:pt idx="109">
                  <c:v>905</c:v>
                </c:pt>
                <c:pt idx="110">
                  <c:v>908</c:v>
                </c:pt>
                <c:pt idx="111">
                  <c:v>911</c:v>
                </c:pt>
                <c:pt idx="112">
                  <c:v>913</c:v>
                </c:pt>
                <c:pt idx="113">
                  <c:v>916</c:v>
                </c:pt>
                <c:pt idx="114">
                  <c:v>918</c:v>
                </c:pt>
                <c:pt idx="115">
                  <c:v>920</c:v>
                </c:pt>
                <c:pt idx="116">
                  <c:v>923</c:v>
                </c:pt>
                <c:pt idx="117">
                  <c:v>925</c:v>
                </c:pt>
                <c:pt idx="118">
                  <c:v>927</c:v>
                </c:pt>
                <c:pt idx="119">
                  <c:v>929</c:v>
                </c:pt>
                <c:pt idx="120">
                  <c:v>932</c:v>
                </c:pt>
                <c:pt idx="121">
                  <c:v>934</c:v>
                </c:pt>
                <c:pt idx="122">
                  <c:v>936</c:v>
                </c:pt>
                <c:pt idx="123">
                  <c:v>937</c:v>
                </c:pt>
                <c:pt idx="124">
                  <c:v>939</c:v>
                </c:pt>
                <c:pt idx="125">
                  <c:v>941</c:v>
                </c:pt>
                <c:pt idx="126">
                  <c:v>943</c:v>
                </c:pt>
                <c:pt idx="127">
                  <c:v>945</c:v>
                </c:pt>
                <c:pt idx="128">
                  <c:v>946</c:v>
                </c:pt>
                <c:pt idx="129">
                  <c:v>948</c:v>
                </c:pt>
                <c:pt idx="130">
                  <c:v>950</c:v>
                </c:pt>
                <c:pt idx="131">
                  <c:v>951</c:v>
                </c:pt>
                <c:pt idx="132">
                  <c:v>953</c:v>
                </c:pt>
                <c:pt idx="133">
                  <c:v>954</c:v>
                </c:pt>
                <c:pt idx="134">
                  <c:v>956</c:v>
                </c:pt>
                <c:pt idx="135">
                  <c:v>957</c:v>
                </c:pt>
                <c:pt idx="136">
                  <c:v>959</c:v>
                </c:pt>
                <c:pt idx="137">
                  <c:v>960</c:v>
                </c:pt>
                <c:pt idx="138">
                  <c:v>961</c:v>
                </c:pt>
                <c:pt idx="139">
                  <c:v>963</c:v>
                </c:pt>
                <c:pt idx="140">
                  <c:v>964</c:v>
                </c:pt>
              </c:numCache>
            </c:numRef>
          </c:xVal>
          <c:yVal>
            <c:numRef>
              <c:f>'PullUP-THR'!$A$14:$A$154</c:f>
              <c:numCache>
                <c:formatCode>General</c:formatCode>
                <c:ptCount val="141"/>
                <c:pt idx="0">
                  <c:v>-20</c:v>
                </c:pt>
                <c:pt idx="1">
                  <c:v>-19</c:v>
                </c:pt>
                <c:pt idx="2">
                  <c:v>-18</c:v>
                </c:pt>
                <c:pt idx="3">
                  <c:v>-17</c:v>
                </c:pt>
                <c:pt idx="4">
                  <c:v>-16</c:v>
                </c:pt>
                <c:pt idx="5">
                  <c:v>-15</c:v>
                </c:pt>
                <c:pt idx="6">
                  <c:v>-14</c:v>
                </c:pt>
                <c:pt idx="7">
                  <c:v>-13</c:v>
                </c:pt>
                <c:pt idx="8">
                  <c:v>-12</c:v>
                </c:pt>
                <c:pt idx="9">
                  <c:v>-11</c:v>
                </c:pt>
                <c:pt idx="10">
                  <c:v>-10</c:v>
                </c:pt>
                <c:pt idx="11">
                  <c:v>-9</c:v>
                </c:pt>
                <c:pt idx="12">
                  <c:v>-8</c:v>
                </c:pt>
                <c:pt idx="13">
                  <c:v>-7</c:v>
                </c:pt>
                <c:pt idx="14">
                  <c:v>-6</c:v>
                </c:pt>
                <c:pt idx="15">
                  <c:v>-5</c:v>
                </c:pt>
                <c:pt idx="16">
                  <c:v>-4</c:v>
                </c:pt>
                <c:pt idx="17">
                  <c:v>-3</c:v>
                </c:pt>
                <c:pt idx="18">
                  <c:v>-2</c:v>
                </c:pt>
                <c:pt idx="19">
                  <c:v>-1</c:v>
                </c:pt>
                <c:pt idx="20">
                  <c:v>0</c:v>
                </c:pt>
                <c:pt idx="21">
                  <c:v>1</c:v>
                </c:pt>
                <c:pt idx="22">
                  <c:v>2</c:v>
                </c:pt>
                <c:pt idx="23">
                  <c:v>3</c:v>
                </c:pt>
                <c:pt idx="24">
                  <c:v>4</c:v>
                </c:pt>
                <c:pt idx="25">
                  <c:v>5</c:v>
                </c:pt>
                <c:pt idx="26">
                  <c:v>6</c:v>
                </c:pt>
                <c:pt idx="27">
                  <c:v>7</c:v>
                </c:pt>
                <c:pt idx="28">
                  <c:v>8</c:v>
                </c:pt>
                <c:pt idx="29">
                  <c:v>9</c:v>
                </c:pt>
                <c:pt idx="30">
                  <c:v>10</c:v>
                </c:pt>
                <c:pt idx="31">
                  <c:v>11</c:v>
                </c:pt>
                <c:pt idx="32">
                  <c:v>12</c:v>
                </c:pt>
                <c:pt idx="33">
                  <c:v>13</c:v>
                </c:pt>
                <c:pt idx="34">
                  <c:v>14</c:v>
                </c:pt>
                <c:pt idx="35">
                  <c:v>15</c:v>
                </c:pt>
                <c:pt idx="36">
                  <c:v>16</c:v>
                </c:pt>
                <c:pt idx="37">
                  <c:v>17</c:v>
                </c:pt>
                <c:pt idx="38">
                  <c:v>18</c:v>
                </c:pt>
                <c:pt idx="39">
                  <c:v>19</c:v>
                </c:pt>
                <c:pt idx="40">
                  <c:v>20</c:v>
                </c:pt>
                <c:pt idx="41">
                  <c:v>21</c:v>
                </c:pt>
                <c:pt idx="42">
                  <c:v>22</c:v>
                </c:pt>
                <c:pt idx="43">
                  <c:v>23</c:v>
                </c:pt>
                <c:pt idx="44">
                  <c:v>24</c:v>
                </c:pt>
                <c:pt idx="45">
                  <c:v>25</c:v>
                </c:pt>
                <c:pt idx="46">
                  <c:v>26</c:v>
                </c:pt>
                <c:pt idx="47">
                  <c:v>27</c:v>
                </c:pt>
                <c:pt idx="48">
                  <c:v>28</c:v>
                </c:pt>
                <c:pt idx="49">
                  <c:v>29</c:v>
                </c:pt>
                <c:pt idx="50">
                  <c:v>30</c:v>
                </c:pt>
                <c:pt idx="51">
                  <c:v>31</c:v>
                </c:pt>
                <c:pt idx="52">
                  <c:v>32</c:v>
                </c:pt>
                <c:pt idx="53">
                  <c:v>33</c:v>
                </c:pt>
                <c:pt idx="54">
                  <c:v>34</c:v>
                </c:pt>
                <c:pt idx="55">
                  <c:v>35</c:v>
                </c:pt>
                <c:pt idx="56">
                  <c:v>36</c:v>
                </c:pt>
                <c:pt idx="57">
                  <c:v>37</c:v>
                </c:pt>
                <c:pt idx="58">
                  <c:v>38</c:v>
                </c:pt>
                <c:pt idx="59">
                  <c:v>39</c:v>
                </c:pt>
                <c:pt idx="60">
                  <c:v>40</c:v>
                </c:pt>
                <c:pt idx="61">
                  <c:v>41</c:v>
                </c:pt>
                <c:pt idx="62">
                  <c:v>42</c:v>
                </c:pt>
                <c:pt idx="63">
                  <c:v>43</c:v>
                </c:pt>
                <c:pt idx="64">
                  <c:v>44</c:v>
                </c:pt>
                <c:pt idx="65">
                  <c:v>45</c:v>
                </c:pt>
                <c:pt idx="66">
                  <c:v>46</c:v>
                </c:pt>
                <c:pt idx="67">
                  <c:v>47</c:v>
                </c:pt>
                <c:pt idx="68">
                  <c:v>48</c:v>
                </c:pt>
                <c:pt idx="69">
                  <c:v>49</c:v>
                </c:pt>
                <c:pt idx="70">
                  <c:v>50</c:v>
                </c:pt>
                <c:pt idx="71">
                  <c:v>51</c:v>
                </c:pt>
                <c:pt idx="72">
                  <c:v>52</c:v>
                </c:pt>
                <c:pt idx="73">
                  <c:v>53</c:v>
                </c:pt>
                <c:pt idx="74">
                  <c:v>54</c:v>
                </c:pt>
                <c:pt idx="75">
                  <c:v>55</c:v>
                </c:pt>
                <c:pt idx="76">
                  <c:v>56</c:v>
                </c:pt>
                <c:pt idx="77">
                  <c:v>57</c:v>
                </c:pt>
                <c:pt idx="78">
                  <c:v>58</c:v>
                </c:pt>
                <c:pt idx="79">
                  <c:v>59</c:v>
                </c:pt>
                <c:pt idx="80">
                  <c:v>60</c:v>
                </c:pt>
                <c:pt idx="81">
                  <c:v>61</c:v>
                </c:pt>
                <c:pt idx="82">
                  <c:v>62</c:v>
                </c:pt>
                <c:pt idx="83">
                  <c:v>63</c:v>
                </c:pt>
                <c:pt idx="84">
                  <c:v>64</c:v>
                </c:pt>
                <c:pt idx="85">
                  <c:v>65</c:v>
                </c:pt>
                <c:pt idx="86">
                  <c:v>66</c:v>
                </c:pt>
                <c:pt idx="87">
                  <c:v>67</c:v>
                </c:pt>
                <c:pt idx="88">
                  <c:v>68</c:v>
                </c:pt>
                <c:pt idx="89">
                  <c:v>69</c:v>
                </c:pt>
                <c:pt idx="90">
                  <c:v>70</c:v>
                </c:pt>
                <c:pt idx="91">
                  <c:v>71</c:v>
                </c:pt>
                <c:pt idx="92">
                  <c:v>72</c:v>
                </c:pt>
                <c:pt idx="93">
                  <c:v>73</c:v>
                </c:pt>
                <c:pt idx="94">
                  <c:v>74</c:v>
                </c:pt>
                <c:pt idx="95">
                  <c:v>75</c:v>
                </c:pt>
                <c:pt idx="96">
                  <c:v>76</c:v>
                </c:pt>
                <c:pt idx="97">
                  <c:v>77</c:v>
                </c:pt>
                <c:pt idx="98">
                  <c:v>78</c:v>
                </c:pt>
                <c:pt idx="99">
                  <c:v>79</c:v>
                </c:pt>
                <c:pt idx="100">
                  <c:v>80</c:v>
                </c:pt>
                <c:pt idx="101">
                  <c:v>81</c:v>
                </c:pt>
                <c:pt idx="102">
                  <c:v>82</c:v>
                </c:pt>
                <c:pt idx="103">
                  <c:v>83</c:v>
                </c:pt>
                <c:pt idx="104">
                  <c:v>84</c:v>
                </c:pt>
                <c:pt idx="105">
                  <c:v>85</c:v>
                </c:pt>
                <c:pt idx="106">
                  <c:v>86</c:v>
                </c:pt>
                <c:pt idx="107">
                  <c:v>87</c:v>
                </c:pt>
                <c:pt idx="108">
                  <c:v>88</c:v>
                </c:pt>
                <c:pt idx="109">
                  <c:v>89</c:v>
                </c:pt>
                <c:pt idx="110">
                  <c:v>90</c:v>
                </c:pt>
                <c:pt idx="111">
                  <c:v>91</c:v>
                </c:pt>
                <c:pt idx="112">
                  <c:v>92</c:v>
                </c:pt>
                <c:pt idx="113">
                  <c:v>93</c:v>
                </c:pt>
                <c:pt idx="114">
                  <c:v>94</c:v>
                </c:pt>
                <c:pt idx="115">
                  <c:v>95</c:v>
                </c:pt>
                <c:pt idx="116">
                  <c:v>96</c:v>
                </c:pt>
                <c:pt idx="117">
                  <c:v>97</c:v>
                </c:pt>
                <c:pt idx="118">
                  <c:v>98</c:v>
                </c:pt>
                <c:pt idx="119">
                  <c:v>99</c:v>
                </c:pt>
                <c:pt idx="120">
                  <c:v>100</c:v>
                </c:pt>
                <c:pt idx="121">
                  <c:v>101</c:v>
                </c:pt>
                <c:pt idx="122">
                  <c:v>102</c:v>
                </c:pt>
                <c:pt idx="123">
                  <c:v>103</c:v>
                </c:pt>
                <c:pt idx="124">
                  <c:v>104</c:v>
                </c:pt>
                <c:pt idx="125">
                  <c:v>105</c:v>
                </c:pt>
                <c:pt idx="126">
                  <c:v>106</c:v>
                </c:pt>
                <c:pt idx="127">
                  <c:v>107</c:v>
                </c:pt>
                <c:pt idx="128">
                  <c:v>108</c:v>
                </c:pt>
                <c:pt idx="129">
                  <c:v>109</c:v>
                </c:pt>
                <c:pt idx="130">
                  <c:v>110</c:v>
                </c:pt>
                <c:pt idx="131">
                  <c:v>111</c:v>
                </c:pt>
                <c:pt idx="132">
                  <c:v>112</c:v>
                </c:pt>
                <c:pt idx="133">
                  <c:v>113</c:v>
                </c:pt>
                <c:pt idx="134">
                  <c:v>114</c:v>
                </c:pt>
                <c:pt idx="135">
                  <c:v>115</c:v>
                </c:pt>
                <c:pt idx="136">
                  <c:v>116</c:v>
                </c:pt>
                <c:pt idx="137">
                  <c:v>117</c:v>
                </c:pt>
                <c:pt idx="138">
                  <c:v>118</c:v>
                </c:pt>
                <c:pt idx="139">
                  <c:v>119</c:v>
                </c:pt>
                <c:pt idx="140">
                  <c:v>120</c:v>
                </c:pt>
              </c:numCache>
            </c:numRef>
          </c:yVal>
          <c:smooth val="0"/>
        </c:ser>
        <c:ser>
          <c:idx val="2"/>
          <c:order val="1"/>
          <c:tx>
            <c:v>系列3</c:v>
          </c:tx>
          <c:spPr>
            <a:ln w="19050" cap="rnd">
              <a:solidFill>
                <a:schemeClr val="accent3"/>
              </a:solidFill>
              <a:round/>
            </a:ln>
            <a:effectLst/>
          </c:spPr>
          <c:marker>
            <c:symbol val="none"/>
          </c:marker>
          <c:dPt>
            <c:idx val="1"/>
            <c:marker>
              <c:symbol val="none"/>
            </c:marker>
            <c:bubble3D val="0"/>
            <c:spPr>
              <a:ln w="19050" cap="rnd">
                <a:solidFill>
                  <a:schemeClr val="accent5">
                    <a:lumMod val="75000"/>
                  </a:schemeClr>
                </a:solidFill>
                <a:round/>
              </a:ln>
              <a:effectLst/>
            </c:spPr>
          </c:dPt>
          <c:dPt>
            <c:idx val="2"/>
            <c:marker>
              <c:symbol val="none"/>
            </c:marker>
            <c:bubble3D val="0"/>
            <c:spPr>
              <a:ln w="19050" cap="rnd">
                <a:solidFill>
                  <a:srgbClr val="0070C0"/>
                </a:solidFill>
                <a:round/>
              </a:ln>
              <a:effectLst/>
            </c:spPr>
          </c:dPt>
          <c:dPt>
            <c:idx val="3"/>
            <c:marker>
              <c:symbol val="none"/>
            </c:marker>
            <c:bubble3D val="0"/>
            <c:spPr>
              <a:ln w="19050" cap="rnd">
                <a:solidFill>
                  <a:srgbClr val="0070C0"/>
                </a:solidFill>
                <a:round/>
              </a:ln>
              <a:effectLst/>
            </c:spPr>
          </c:dPt>
          <c:dPt>
            <c:idx val="4"/>
            <c:marker>
              <c:symbol val="none"/>
            </c:marker>
            <c:bubble3D val="0"/>
            <c:spPr>
              <a:ln w="19050" cap="rnd">
                <a:solidFill>
                  <a:srgbClr val="0070C0"/>
                </a:solidFill>
                <a:round/>
              </a:ln>
              <a:effectLst/>
            </c:spPr>
          </c:dPt>
          <c:dPt>
            <c:idx val="5"/>
            <c:marker>
              <c:symbol val="none"/>
            </c:marker>
            <c:bubble3D val="0"/>
            <c:spPr>
              <a:ln w="19050" cap="rnd">
                <a:solidFill>
                  <a:srgbClr val="0070C0"/>
                </a:solidFill>
                <a:round/>
              </a:ln>
              <a:effectLst/>
            </c:spPr>
          </c:dPt>
          <c:dPt>
            <c:idx val="7"/>
            <c:marker>
              <c:symbol val="none"/>
            </c:marker>
            <c:bubble3D val="0"/>
            <c:spPr>
              <a:ln w="19050" cap="rnd">
                <a:solidFill>
                  <a:srgbClr val="0070C0"/>
                </a:solidFill>
                <a:round/>
              </a:ln>
              <a:effectLst/>
            </c:spPr>
          </c:dPt>
          <c:dPt>
            <c:idx val="8"/>
            <c:marker>
              <c:symbol val="none"/>
            </c:marker>
            <c:bubble3D val="0"/>
            <c:spPr>
              <a:ln w="19050" cap="rnd">
                <a:solidFill>
                  <a:srgbClr val="0070C0"/>
                </a:solidFill>
                <a:round/>
              </a:ln>
              <a:effectLst/>
            </c:spPr>
          </c:dPt>
          <c:dPt>
            <c:idx val="9"/>
            <c:marker>
              <c:symbol val="none"/>
            </c:marker>
            <c:bubble3D val="0"/>
            <c:spPr>
              <a:ln w="19050" cap="rnd">
                <a:solidFill>
                  <a:srgbClr val="0070C0"/>
                </a:solidFill>
                <a:round/>
              </a:ln>
              <a:effectLst/>
            </c:spPr>
          </c:dPt>
          <c:xVal>
            <c:numRef>
              <c:f>'PullUP-THR'!$J$21:$J$30</c:f>
              <c:numCache>
                <c:formatCode>General</c:formatCode>
                <c:ptCount val="10"/>
                <c:pt idx="0">
                  <c:v>116</c:v>
                </c:pt>
                <c:pt idx="1">
                  <c:v>264</c:v>
                </c:pt>
                <c:pt idx="2">
                  <c:v>461</c:v>
                </c:pt>
                <c:pt idx="3">
                  <c:v>649</c:v>
                </c:pt>
                <c:pt idx="4">
                  <c:v>788</c:v>
                </c:pt>
                <c:pt idx="5">
                  <c:v>878</c:v>
                </c:pt>
                <c:pt idx="6">
                  <c:v>908</c:v>
                </c:pt>
                <c:pt idx="7">
                  <c:v>932</c:v>
                </c:pt>
                <c:pt idx="8">
                  <c:v>950</c:v>
                </c:pt>
                <c:pt idx="9">
                  <c:v>964</c:v>
                </c:pt>
              </c:numCache>
            </c:numRef>
          </c:xVal>
          <c:yVal>
            <c:numRef>
              <c:f>'PullUP-THR'!$I$21:$I$30</c:f>
              <c:numCache>
                <c:formatCode>General</c:formatCode>
                <c:ptCount val="10"/>
                <c:pt idx="0">
                  <c:v>-20</c:v>
                </c:pt>
                <c:pt idx="1">
                  <c:v>0</c:v>
                </c:pt>
                <c:pt idx="2">
                  <c:v>20</c:v>
                </c:pt>
                <c:pt idx="3">
                  <c:v>40</c:v>
                </c:pt>
                <c:pt idx="4">
                  <c:v>60</c:v>
                </c:pt>
                <c:pt idx="5">
                  <c:v>80</c:v>
                </c:pt>
                <c:pt idx="6">
                  <c:v>90</c:v>
                </c:pt>
                <c:pt idx="7">
                  <c:v>100</c:v>
                </c:pt>
                <c:pt idx="8">
                  <c:v>110</c:v>
                </c:pt>
                <c:pt idx="9">
                  <c:v>120</c:v>
                </c:pt>
              </c:numCache>
            </c:numRef>
          </c:yVal>
          <c:smooth val="0"/>
        </c:ser>
        <c:dLbls>
          <c:showLegendKey val="0"/>
          <c:showVal val="0"/>
          <c:showCatName val="0"/>
          <c:showSerName val="0"/>
          <c:showPercent val="0"/>
          <c:showBubbleSize val="0"/>
        </c:dLbls>
        <c:axId val="-595031264"/>
        <c:axId val="-171747312"/>
      </c:scatterChart>
      <c:valAx>
        <c:axId val="-595031264"/>
        <c:scaling>
          <c:orientation val="minMax"/>
          <c:max val="1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zh-CN"/>
          </a:p>
        </c:txPr>
        <c:crossAx val="-171747312"/>
        <c:crossesAt val="-20"/>
        <c:crossBetween val="midCat"/>
      </c:valAx>
      <c:valAx>
        <c:axId val="-171747312"/>
        <c:scaling>
          <c:orientation val="minMax"/>
          <c:max val="120"/>
          <c:min val="-2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zh-CN"/>
          </a:p>
        </c:txPr>
        <c:crossAx val="-595031264"/>
        <c:crosses val="autoZero"/>
        <c:crossBetween val="midCat"/>
      </c:valAx>
      <c:spPr>
        <a:noFill/>
        <a:ln>
          <a:noFill/>
        </a:ln>
        <a:effectLst/>
      </c:spPr>
    </c:plotArea>
    <c:plotVisOnly val="1"/>
    <c:dispBlanksAs val="gap"/>
    <c:showDLblsOverMax val="0"/>
  </c:chart>
  <c:spPr>
    <a:noFill/>
    <a:ln>
      <a:noFill/>
    </a:ln>
    <a:effectLst/>
  </c:spPr>
  <c:txPr>
    <a:bodyPr/>
    <a:lstStyle/>
    <a:p>
      <a:pPr>
        <a:defRPr sz="2400"/>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D69DE8-8532-485D-9766-FBB16D466E40}" type="datetimeFigureOut">
              <a:rPr lang="zh-CN" altLang="en-US" smtClean="0"/>
              <a:t>2018/4/12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A19B51-BC92-464C-BAF3-43250ADAA2FB}" type="slidenum">
              <a:rPr lang="zh-CN" altLang="en-US" smtClean="0"/>
              <a:t>‹#›</a:t>
            </a:fld>
            <a:endParaRPr lang="zh-CN" altLang="en-US"/>
          </a:p>
        </p:txBody>
      </p:sp>
    </p:spTree>
    <p:extLst>
      <p:ext uri="{BB962C8B-B14F-4D97-AF65-F5344CB8AC3E}">
        <p14:creationId xmlns:p14="http://schemas.microsoft.com/office/powerpoint/2010/main" val="6556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1</a:t>
            </a:fld>
            <a:endParaRPr lang="zh-CN" altLang="en-US"/>
          </a:p>
        </p:txBody>
      </p:sp>
    </p:spTree>
    <p:extLst>
      <p:ext uri="{BB962C8B-B14F-4D97-AF65-F5344CB8AC3E}">
        <p14:creationId xmlns:p14="http://schemas.microsoft.com/office/powerpoint/2010/main" val="1019876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27</a:t>
            </a:fld>
            <a:endParaRPr lang="zh-CN" altLang="en-US"/>
          </a:p>
        </p:txBody>
      </p:sp>
    </p:spTree>
    <p:extLst>
      <p:ext uri="{BB962C8B-B14F-4D97-AF65-F5344CB8AC3E}">
        <p14:creationId xmlns:p14="http://schemas.microsoft.com/office/powerpoint/2010/main" val="3015637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35</a:t>
            </a:fld>
            <a:endParaRPr lang="zh-CN" altLang="en-US"/>
          </a:p>
        </p:txBody>
      </p:sp>
    </p:spTree>
    <p:extLst>
      <p:ext uri="{BB962C8B-B14F-4D97-AF65-F5344CB8AC3E}">
        <p14:creationId xmlns:p14="http://schemas.microsoft.com/office/powerpoint/2010/main" val="2727538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Exp. Function and ln function are</a:t>
            </a:r>
            <a:r>
              <a:rPr lang="en-US" altLang="zh-CN" baseline="0" dirty="0" smtClean="0"/>
              <a:t> too time consuming for </a:t>
            </a:r>
            <a:r>
              <a:rPr lang="en-US" altLang="zh-CN" baseline="0" dirty="0" err="1" smtClean="0"/>
              <a:t>mcu</a:t>
            </a:r>
            <a:r>
              <a:rPr lang="en-US" altLang="zh-CN" baseline="0" dirty="0" smtClean="0"/>
              <a:t>.</a:t>
            </a:r>
          </a:p>
          <a:p>
            <a:r>
              <a:rPr lang="en-US" altLang="zh-CN" baseline="0" dirty="0" smtClean="0"/>
              <a:t>USE data table to convert</a:t>
            </a:r>
          </a:p>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43</a:t>
            </a:fld>
            <a:endParaRPr lang="zh-CN" altLang="en-US"/>
          </a:p>
        </p:txBody>
      </p:sp>
    </p:spTree>
    <p:extLst>
      <p:ext uri="{BB962C8B-B14F-4D97-AF65-F5344CB8AC3E}">
        <p14:creationId xmlns:p14="http://schemas.microsoft.com/office/powerpoint/2010/main" val="838266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45</a:t>
            </a:fld>
            <a:endParaRPr lang="zh-CN" altLang="en-US"/>
          </a:p>
        </p:txBody>
      </p:sp>
    </p:spTree>
    <p:extLst>
      <p:ext uri="{BB962C8B-B14F-4D97-AF65-F5344CB8AC3E}">
        <p14:creationId xmlns:p14="http://schemas.microsoft.com/office/powerpoint/2010/main" val="2211685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也可以用软件的</a:t>
            </a:r>
            <a:r>
              <a:rPr lang="en-US" altLang="zh-CN" dirty="0" smtClean="0"/>
              <a:t>micro</a:t>
            </a:r>
            <a:r>
              <a:rPr lang="zh-CN" altLang="en-US" dirty="0" smtClean="0"/>
              <a:t>函数测量，但是如果被测代码的执行时间超出</a:t>
            </a:r>
            <a:r>
              <a:rPr lang="en-US" altLang="zh-CN" dirty="0" smtClean="0"/>
              <a:t>micro</a:t>
            </a:r>
            <a:r>
              <a:rPr lang="zh-CN" altLang="en-US" dirty="0" smtClean="0"/>
              <a:t>的最长时间则测出的时间不可信</a:t>
            </a:r>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47</a:t>
            </a:fld>
            <a:endParaRPr lang="zh-CN" altLang="en-US"/>
          </a:p>
        </p:txBody>
      </p:sp>
    </p:spTree>
    <p:extLst>
      <p:ext uri="{BB962C8B-B14F-4D97-AF65-F5344CB8AC3E}">
        <p14:creationId xmlns:p14="http://schemas.microsoft.com/office/powerpoint/2010/main" val="238490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“C:\arduino-1.8.2\hardware\tools\</a:t>
            </a:r>
            <a:r>
              <a:rPr lang="en-US" altLang="zh-CN" sz="1200" kern="1200" dirty="0" err="1" smtClean="0">
                <a:solidFill>
                  <a:schemeClr val="tx1"/>
                </a:solidFill>
                <a:effectLst/>
                <a:latin typeface="+mn-lt"/>
                <a:ea typeface="+mn-ea"/>
                <a:cs typeface="+mn-cs"/>
              </a:rPr>
              <a:t>avr</a:t>
            </a:r>
            <a:r>
              <a:rPr lang="en-US" altLang="zh-CN" sz="1200" kern="1200" dirty="0" smtClean="0">
                <a:solidFill>
                  <a:schemeClr val="tx1"/>
                </a:solidFill>
                <a:effectLst/>
                <a:latin typeface="+mn-lt"/>
                <a:ea typeface="+mn-ea"/>
                <a:cs typeface="+mn-cs"/>
              </a:rPr>
              <a:t>/bin/avr-objdump.exe" -h -S %1 &gt;%1.lss</a:t>
            </a:r>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54</a:t>
            </a:fld>
            <a:endParaRPr lang="zh-CN" altLang="en-US"/>
          </a:p>
        </p:txBody>
      </p:sp>
    </p:spTree>
    <p:extLst>
      <p:ext uri="{BB962C8B-B14F-4D97-AF65-F5344CB8AC3E}">
        <p14:creationId xmlns:p14="http://schemas.microsoft.com/office/powerpoint/2010/main" val="2806016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测试时不能两种计算放在一起，否则优化会使</a:t>
            </a:r>
            <a:r>
              <a:rPr lang="en-US" altLang="zh-CN" dirty="0" smtClean="0"/>
              <a:t>Port</a:t>
            </a:r>
            <a:r>
              <a:rPr lang="zh-CN" altLang="en-US" dirty="0" smtClean="0"/>
              <a:t>口的执行位置与源码的位置不一致，造成测量上的误测</a:t>
            </a:r>
            <a:endParaRPr lang="en-US" altLang="zh-CN" dirty="0" smtClean="0"/>
          </a:p>
          <a:p>
            <a:r>
              <a:rPr lang="zh-CN" altLang="en-US" dirty="0" smtClean="0"/>
              <a:t>查看</a:t>
            </a:r>
            <a:r>
              <a:rPr lang="en-US" altLang="zh-CN" dirty="0" err="1" smtClean="0"/>
              <a:t>lss</a:t>
            </a:r>
            <a:r>
              <a:rPr lang="zh-CN" altLang="en-US" dirty="0" smtClean="0"/>
              <a:t>源码会发现此问题</a:t>
            </a:r>
            <a:endParaRPr lang="en-US" altLang="zh-CN" dirty="0" smtClean="0"/>
          </a:p>
          <a:p>
            <a:r>
              <a:rPr lang="en-US" altLang="zh-CN" dirty="0" smtClean="0"/>
              <a:t>No optimization: -O0</a:t>
            </a:r>
            <a:br>
              <a:rPr lang="en-US" altLang="zh-CN" dirty="0" smtClean="0"/>
            </a:br>
            <a:r>
              <a:rPr lang="en-US" altLang="zh-CN" dirty="0" smtClean="0"/>
              <a:t>speed optimization: -O3</a:t>
            </a:r>
            <a:br>
              <a:rPr lang="en-US" altLang="zh-CN" dirty="0" smtClean="0"/>
            </a:br>
            <a:r>
              <a:rPr lang="en-US" altLang="zh-CN" dirty="0" smtClean="0"/>
              <a:t>size optimization: -</a:t>
            </a:r>
            <a:r>
              <a:rPr lang="en-US" altLang="zh-CN" dirty="0" err="1" smtClean="0"/>
              <a:t>Os</a:t>
            </a:r>
            <a:r>
              <a:rPr lang="en-US" altLang="zh-CN" smtClean="0"/>
              <a:t/>
            </a:r>
            <a:br>
              <a:rPr lang="en-US" altLang="zh-CN" smtClean="0"/>
            </a:br>
            <a:r>
              <a:rPr lang="en-US" altLang="zh-CN" smtClean="0"/>
              <a:t>balance optimization: -O2</a:t>
            </a:r>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55</a:t>
            </a:fld>
            <a:endParaRPr lang="zh-CN" altLang="en-US"/>
          </a:p>
        </p:txBody>
      </p:sp>
    </p:spTree>
    <p:extLst>
      <p:ext uri="{BB962C8B-B14F-4D97-AF65-F5344CB8AC3E}">
        <p14:creationId xmlns:p14="http://schemas.microsoft.com/office/powerpoint/2010/main" val="1503205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Volatile </a:t>
            </a:r>
            <a:r>
              <a:rPr lang="en-US" altLang="zh-CN" dirty="0" err="1" smtClean="0"/>
              <a:t>func</a:t>
            </a:r>
            <a:r>
              <a:rPr lang="en-US" altLang="zh-CN" dirty="0" smtClean="0"/>
              <a:t> </a:t>
            </a:r>
            <a:r>
              <a:rPr lang="zh-CN" altLang="en-US" dirty="0" smtClean="0"/>
              <a:t>的作用可以取消对代码的优化，</a:t>
            </a:r>
            <a:r>
              <a:rPr lang="en-US" altLang="zh-CN" dirty="0" smtClean="0"/>
              <a:t>2</a:t>
            </a:r>
            <a:r>
              <a:rPr lang="zh-CN" altLang="en-US" dirty="0" smtClean="0"/>
              <a:t>，</a:t>
            </a:r>
            <a:r>
              <a:rPr lang="en-US" altLang="zh-CN" dirty="0" smtClean="0"/>
              <a:t>3</a:t>
            </a:r>
            <a:r>
              <a:rPr lang="zh-CN" altLang="en-US" smtClean="0"/>
              <a:t>次乘法的例子。如果有优化就无法测量出准确的结果</a:t>
            </a:r>
            <a:endParaRPr lang="zh-CN" altLang="en-US"/>
          </a:p>
        </p:txBody>
      </p:sp>
      <p:sp>
        <p:nvSpPr>
          <p:cNvPr id="4" name="灯片编号占位符 3"/>
          <p:cNvSpPr>
            <a:spLocks noGrp="1"/>
          </p:cNvSpPr>
          <p:nvPr>
            <p:ph type="sldNum" sz="quarter" idx="10"/>
          </p:nvPr>
        </p:nvSpPr>
        <p:spPr/>
        <p:txBody>
          <a:bodyPr/>
          <a:lstStyle/>
          <a:p>
            <a:fld id="{48A19B51-BC92-464C-BAF3-43250ADAA2FB}" type="slidenum">
              <a:rPr lang="zh-CN" altLang="en-US" smtClean="0"/>
              <a:t>56</a:t>
            </a:fld>
            <a:endParaRPr lang="zh-CN" altLang="en-US"/>
          </a:p>
        </p:txBody>
      </p:sp>
    </p:spTree>
    <p:extLst>
      <p:ext uri="{BB962C8B-B14F-4D97-AF65-F5344CB8AC3E}">
        <p14:creationId xmlns:p14="http://schemas.microsoft.com/office/powerpoint/2010/main" val="21139846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光敏电阻的主要参数是：</a:t>
            </a:r>
          </a:p>
          <a:p>
            <a:r>
              <a:rPr lang="zh-CN" altLang="en-US" dirty="0" smtClean="0"/>
              <a:t> </a:t>
            </a:r>
          </a:p>
          <a:p>
            <a:r>
              <a:rPr lang="zh-CN" altLang="en-US" dirty="0" smtClean="0"/>
              <a:t>光敏电阻的实验图 </a:t>
            </a:r>
          </a:p>
          <a:p>
            <a:r>
              <a:rPr lang="zh-CN" altLang="en-US" dirty="0" smtClean="0"/>
              <a:t>（</a:t>
            </a:r>
            <a:r>
              <a:rPr lang="en-US" altLang="zh-CN" dirty="0" smtClean="0"/>
              <a:t>1</a:t>
            </a:r>
            <a:r>
              <a:rPr lang="zh-CN" altLang="en-US" dirty="0" smtClean="0"/>
              <a:t>）光电流、亮电阻。光敏电阻器在一定的外加电压下，当有光照射时，流过的电流称为光电流，外加电压与光电流之比称为亮电阻，常用“</a:t>
            </a:r>
            <a:r>
              <a:rPr lang="en-US" altLang="zh-CN" dirty="0" smtClean="0"/>
              <a:t>100LX”</a:t>
            </a:r>
            <a:r>
              <a:rPr lang="zh-CN" altLang="en-US" dirty="0" smtClean="0"/>
              <a:t>表示。</a:t>
            </a:r>
          </a:p>
          <a:p>
            <a:r>
              <a:rPr lang="zh-CN" altLang="en-US" dirty="0" smtClean="0"/>
              <a:t>（</a:t>
            </a:r>
            <a:r>
              <a:rPr lang="en-US" altLang="zh-CN" dirty="0" smtClean="0"/>
              <a:t>2</a:t>
            </a:r>
            <a:r>
              <a:rPr lang="zh-CN" altLang="en-US" dirty="0" smtClean="0"/>
              <a:t>）暗电流、暗电阻。光敏电阻在一定的外加电压下，当没有光照射的时候，流过的电流称为暗电流。外加电压与暗电流之比称为暗电阻，常用“</a:t>
            </a:r>
            <a:r>
              <a:rPr lang="en-US" altLang="zh-CN" dirty="0" smtClean="0"/>
              <a:t>0LX”</a:t>
            </a:r>
            <a:r>
              <a:rPr lang="zh-CN" altLang="en-US" dirty="0" smtClean="0"/>
              <a:t>表示</a:t>
            </a:r>
            <a:r>
              <a:rPr lang="en-US" altLang="zh-CN" dirty="0" smtClean="0"/>
              <a:t>(</a:t>
            </a:r>
            <a:r>
              <a:rPr lang="zh-CN" altLang="en-US" dirty="0" smtClean="0"/>
              <a:t>用照度计测量光的强弱，其单位为拉克斯</a:t>
            </a:r>
            <a:r>
              <a:rPr lang="en-US" altLang="zh-CN" dirty="0" smtClean="0"/>
              <a:t>lx)</a:t>
            </a:r>
            <a:r>
              <a:rPr lang="zh-CN" altLang="en-US" dirty="0" smtClean="0"/>
              <a:t>。</a:t>
            </a:r>
          </a:p>
          <a:p>
            <a:r>
              <a:rPr lang="zh-CN" altLang="en-US" dirty="0" smtClean="0"/>
              <a:t>（</a:t>
            </a:r>
            <a:r>
              <a:rPr lang="en-US" altLang="zh-CN" dirty="0" smtClean="0"/>
              <a:t>3</a:t>
            </a:r>
            <a:r>
              <a:rPr lang="zh-CN" altLang="en-US" dirty="0" smtClean="0"/>
              <a:t>）灵敏度。灵敏度是指光敏电阻不受光照射时的电阻值（暗电阻）与受光照射时的电阻值（亮电阻）的相对变化值。</a:t>
            </a:r>
          </a:p>
          <a:p>
            <a:r>
              <a:rPr lang="zh-CN" altLang="en-US" dirty="0" smtClean="0"/>
              <a:t>（</a:t>
            </a:r>
            <a:r>
              <a:rPr lang="en-US" altLang="zh-CN" dirty="0" smtClean="0"/>
              <a:t>4</a:t>
            </a:r>
            <a:r>
              <a:rPr lang="zh-CN" altLang="en-US" dirty="0" smtClean="0"/>
              <a:t>）光谱响应。光谱响应又称光谱灵敏度，是指光敏电阻在不同波长的单色光照射下的灵敏度。若将不同波长下的灵敏度画成曲线，就可以得到光谱响应的曲线。</a:t>
            </a:r>
          </a:p>
          <a:p>
            <a:r>
              <a:rPr lang="zh-CN" altLang="en-US" dirty="0" smtClean="0"/>
              <a:t>（</a:t>
            </a:r>
            <a:r>
              <a:rPr lang="en-US" altLang="zh-CN" dirty="0" smtClean="0"/>
              <a:t>5</a:t>
            </a:r>
            <a:r>
              <a:rPr lang="zh-CN" altLang="en-US" dirty="0" smtClean="0"/>
              <a:t>）光照特性。光照特性指光敏电阻输出的电信号随光照度而变化的特性。从光敏电阻的光照特性曲线可以看出，随着的光照强度的增加，光敏电阻的阻值开始迅速下降。若进一步增大光照强度，则电阻值变化减小，然后逐渐趋向平缓。在大多数情况下，该特性为非线性。</a:t>
            </a:r>
          </a:p>
          <a:p>
            <a:r>
              <a:rPr lang="zh-CN" altLang="en-US" dirty="0" smtClean="0"/>
              <a:t>（</a:t>
            </a:r>
            <a:r>
              <a:rPr lang="en-US" altLang="zh-CN" dirty="0" smtClean="0"/>
              <a:t>6</a:t>
            </a:r>
            <a:r>
              <a:rPr lang="zh-CN" altLang="en-US" dirty="0" smtClean="0"/>
              <a:t>）伏安特性曲线。在一定照度下，加在光敏电阻两端的电压与电 流之间的关系称为伏安特性。在给定偏压下</a:t>
            </a:r>
            <a:r>
              <a:rPr lang="en-US" altLang="zh-CN" dirty="0" smtClean="0"/>
              <a:t>,</a:t>
            </a:r>
            <a:r>
              <a:rPr lang="zh-CN" altLang="en-US" dirty="0" smtClean="0"/>
              <a:t>光照度 较大，光电流也越大。在一定的光照度下，所加的电 压越大，光电流越大，而且无饱和现象。但是电压不 能无限地增大，因为任何光敏电阻都受额定功率、最 高工作电压和额定电流的限制。超过最高工作电压 和最大额定电流，可能导致光敏电阻永久性损坏。</a:t>
            </a:r>
            <a:r>
              <a:rPr lang="en-US" altLang="zh-CN" dirty="0" smtClean="0"/>
              <a:t>[1]  </a:t>
            </a:r>
          </a:p>
          <a:p>
            <a:r>
              <a:rPr lang="zh-CN" altLang="en-US" dirty="0" smtClean="0"/>
              <a:t>（</a:t>
            </a:r>
            <a:r>
              <a:rPr lang="en-US" altLang="zh-CN" dirty="0" smtClean="0"/>
              <a:t>7</a:t>
            </a:r>
            <a:r>
              <a:rPr lang="zh-CN" altLang="en-US" dirty="0" smtClean="0"/>
              <a:t>）温度系数。光敏电阻的光电效应受温度影响较大，部分光敏电阻在低温下的光电灵敏较高，而在高温下的灵敏度则较低。</a:t>
            </a:r>
          </a:p>
          <a:p>
            <a:r>
              <a:rPr lang="zh-CN" altLang="en-US" dirty="0" smtClean="0"/>
              <a:t>（</a:t>
            </a:r>
            <a:r>
              <a:rPr lang="en-US" altLang="zh-CN" dirty="0" smtClean="0"/>
              <a:t>8</a:t>
            </a:r>
            <a:r>
              <a:rPr lang="zh-CN" altLang="en-US" dirty="0" smtClean="0"/>
              <a:t>）额定功率。额定功率是指光敏电阻用于某种线路中所允许消耗的功率，当温度升高时，其消耗的功率就降低。</a:t>
            </a:r>
          </a:p>
          <a:p>
            <a:r>
              <a:rPr lang="zh-CN" altLang="en-US" dirty="0" smtClean="0"/>
              <a:t>（</a:t>
            </a:r>
            <a:r>
              <a:rPr lang="en-US" altLang="zh-CN" dirty="0" smtClean="0"/>
              <a:t>9</a:t>
            </a:r>
            <a:r>
              <a:rPr lang="zh-CN" altLang="en-US" dirty="0" smtClean="0"/>
              <a:t>）指光敏电阻器从光照跃变开始到稳定亮电流的</a:t>
            </a:r>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60</a:t>
            </a:fld>
            <a:endParaRPr lang="zh-CN" altLang="en-US"/>
          </a:p>
        </p:txBody>
      </p:sp>
    </p:spTree>
    <p:extLst>
      <p:ext uri="{BB962C8B-B14F-4D97-AF65-F5344CB8AC3E}">
        <p14:creationId xmlns:p14="http://schemas.microsoft.com/office/powerpoint/2010/main" val="1073861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28</a:t>
            </a:r>
            <a:r>
              <a:rPr lang="zh-CN" altLang="en-US" dirty="0" smtClean="0"/>
              <a:t>字节 </a:t>
            </a:r>
            <a:r>
              <a:rPr lang="en-US" altLang="zh-CN" dirty="0" smtClean="0"/>
              <a:t>29.005ms </a:t>
            </a:r>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66</a:t>
            </a:fld>
            <a:endParaRPr lang="zh-CN" altLang="en-US"/>
          </a:p>
        </p:txBody>
      </p:sp>
    </p:spTree>
    <p:extLst>
      <p:ext uri="{BB962C8B-B14F-4D97-AF65-F5344CB8AC3E}">
        <p14:creationId xmlns:p14="http://schemas.microsoft.com/office/powerpoint/2010/main" val="4276274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latin typeface="+mn-ea"/>
              </a:rPr>
              <a:t>五大部件：</a:t>
            </a:r>
            <a:endParaRPr lang="en-US" altLang="zh-CN" dirty="0" smtClean="0">
              <a:latin typeface="+mn-ea"/>
            </a:endParaRPr>
          </a:p>
          <a:p>
            <a:r>
              <a:rPr lang="en-US" altLang="zh-CN" dirty="0" smtClean="0">
                <a:latin typeface="+mn-ea"/>
              </a:rPr>
              <a:t>1.</a:t>
            </a:r>
            <a:r>
              <a:rPr lang="zh-CN" altLang="en-US" dirty="0" smtClean="0">
                <a:latin typeface="+mn-ea"/>
              </a:rPr>
              <a:t>中央处理器，运算器（</a:t>
            </a:r>
            <a:r>
              <a:rPr lang="en-US" altLang="zh-CN" dirty="0" smtClean="0">
                <a:latin typeface="+mn-ea"/>
              </a:rPr>
              <a:t>ALU</a:t>
            </a:r>
            <a:r>
              <a:rPr lang="zh-CN" altLang="en-US" dirty="0" smtClean="0">
                <a:latin typeface="+mn-ea"/>
              </a:rPr>
              <a:t>）</a:t>
            </a:r>
            <a:endParaRPr lang="en-US" altLang="zh-CN"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latin typeface="+mn-ea"/>
              </a:rPr>
              <a:t>2.</a:t>
            </a:r>
            <a:r>
              <a:rPr lang="zh-CN" altLang="en-US" dirty="0" smtClean="0">
                <a:latin typeface="+mn-ea"/>
              </a:rPr>
              <a:t>控制器（</a:t>
            </a:r>
            <a:r>
              <a:rPr lang="en-US" altLang="zh-CN" dirty="0" smtClean="0">
                <a:latin typeface="+mn-ea"/>
              </a:rPr>
              <a:t>Controller</a:t>
            </a:r>
            <a:r>
              <a:rPr lang="zh-CN" altLang="en-US" dirty="0" smtClean="0">
                <a:latin typeface="+mn-ea"/>
              </a:rPr>
              <a:t>）</a:t>
            </a:r>
            <a:endParaRPr lang="en-US" altLang="zh-CN"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latin typeface="+mn-ea"/>
              </a:rPr>
              <a:t>3.</a:t>
            </a:r>
            <a:r>
              <a:rPr lang="zh-CN" altLang="en-US" dirty="0" smtClean="0">
                <a:latin typeface="+mn-ea"/>
              </a:rPr>
              <a:t>存储器（</a:t>
            </a:r>
            <a:r>
              <a:rPr lang="en-US" altLang="zh-CN" dirty="0" smtClean="0">
                <a:latin typeface="+mn-ea"/>
              </a:rPr>
              <a:t>Memory</a:t>
            </a:r>
            <a:r>
              <a:rPr lang="zh-CN" altLang="en-US" dirty="0" smtClean="0">
                <a:latin typeface="+mn-ea"/>
              </a:rPr>
              <a:t>）</a:t>
            </a:r>
            <a:endParaRPr lang="en-US" altLang="zh-CN"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latin typeface="+mn-ea"/>
              </a:rPr>
              <a:t>4.</a:t>
            </a:r>
            <a:r>
              <a:rPr lang="zh-CN" altLang="en-US" dirty="0" smtClean="0">
                <a:latin typeface="+mn-ea"/>
              </a:rPr>
              <a:t>输入设备（</a:t>
            </a:r>
            <a:r>
              <a:rPr lang="en-US" altLang="zh-CN" dirty="0" smtClean="0">
                <a:latin typeface="+mn-ea"/>
              </a:rPr>
              <a:t>Input Device</a:t>
            </a:r>
            <a:r>
              <a:rPr lang="zh-CN" altLang="en-US" dirty="0" smtClean="0">
                <a:latin typeface="+mn-ea"/>
              </a:rPr>
              <a:t>）</a:t>
            </a:r>
            <a:endParaRPr lang="en-US" altLang="zh-CN"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latin typeface="+mn-ea"/>
              </a:rPr>
              <a:t>5.</a:t>
            </a:r>
            <a:r>
              <a:rPr lang="zh-CN" altLang="en-US" dirty="0" smtClean="0">
                <a:latin typeface="+mn-ea"/>
              </a:rPr>
              <a:t>输出设备（</a:t>
            </a:r>
            <a:r>
              <a:rPr lang="en-US" altLang="zh-CN" dirty="0" smtClean="0">
                <a:latin typeface="+mn-ea"/>
              </a:rPr>
              <a:t>Output Device</a:t>
            </a:r>
            <a:r>
              <a:rPr lang="zh-CN" altLang="en-US" dirty="0" smtClean="0">
                <a:latin typeface="+mn-ea"/>
              </a:rPr>
              <a:t>）</a:t>
            </a:r>
            <a:endParaRPr lang="en-US" altLang="zh-CN"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mn-ea"/>
              </a:rPr>
              <a:t>概念：</a:t>
            </a:r>
            <a:endParaRPr lang="en-US" altLang="zh-CN"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mn-ea"/>
              </a:rPr>
              <a:t>总线（</a:t>
            </a:r>
            <a:r>
              <a:rPr lang="en-US" altLang="zh-CN" dirty="0" smtClean="0">
                <a:latin typeface="+mn-ea"/>
              </a:rPr>
              <a:t>Bus</a:t>
            </a:r>
            <a:r>
              <a:rPr lang="zh-CN" altLang="en-US" dirty="0" smtClean="0">
                <a:latin typeface="+mn-ea"/>
              </a:rPr>
              <a:t>）</a:t>
            </a:r>
            <a:endParaRPr lang="en-US" altLang="zh-CN"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mn-ea"/>
              </a:rPr>
              <a:t>寄存器（</a:t>
            </a:r>
            <a:r>
              <a:rPr lang="en-US" altLang="zh-CN" dirty="0" smtClean="0">
                <a:latin typeface="+mn-ea"/>
              </a:rPr>
              <a:t>Register</a:t>
            </a:r>
            <a:r>
              <a:rPr lang="zh-CN" altLang="en-US" dirty="0" smtClean="0">
                <a:latin typeface="+mn-ea"/>
              </a:rPr>
              <a:t>）</a:t>
            </a:r>
            <a:endParaRPr lang="en-US" altLang="zh-CN"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mn-ea"/>
              </a:rPr>
              <a:t>指令（</a:t>
            </a:r>
            <a:r>
              <a:rPr lang="en-US" altLang="zh-CN" dirty="0" smtClean="0">
                <a:latin typeface="+mn-ea"/>
              </a:rPr>
              <a:t>Instruction</a:t>
            </a:r>
            <a:r>
              <a:rPr lang="zh-CN" altLang="en-US" dirty="0" smtClean="0">
                <a:latin typeface="+mn-ea"/>
              </a:rPr>
              <a:t>）</a:t>
            </a:r>
            <a:endParaRPr lang="en-US" altLang="zh-CN"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mn-ea"/>
              </a:rPr>
              <a:t>程序（</a:t>
            </a:r>
            <a:r>
              <a:rPr lang="en-US" altLang="zh-CN" dirty="0" smtClean="0">
                <a:latin typeface="+mn-ea"/>
              </a:rPr>
              <a:t>Program</a:t>
            </a:r>
            <a:r>
              <a:rPr lang="zh-CN" altLang="en-US" dirty="0" smtClean="0">
                <a:latin typeface="+mn-ea"/>
              </a:rPr>
              <a:t>）</a:t>
            </a:r>
            <a:endParaRPr lang="en-US" altLang="zh-CN" dirty="0" smtClean="0">
              <a:latin typeface="+mn-ea"/>
            </a:endParaRPr>
          </a:p>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5</a:t>
            </a:fld>
            <a:endParaRPr lang="zh-CN" altLang="en-US"/>
          </a:p>
        </p:txBody>
      </p:sp>
    </p:spTree>
    <p:extLst>
      <p:ext uri="{BB962C8B-B14F-4D97-AF65-F5344CB8AC3E}">
        <p14:creationId xmlns:p14="http://schemas.microsoft.com/office/powerpoint/2010/main" val="3723325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67</a:t>
            </a:fld>
            <a:endParaRPr lang="zh-CN" altLang="en-US"/>
          </a:p>
        </p:txBody>
      </p:sp>
    </p:spTree>
    <p:extLst>
      <p:ext uri="{BB962C8B-B14F-4D97-AF65-F5344CB8AC3E}">
        <p14:creationId xmlns:p14="http://schemas.microsoft.com/office/powerpoint/2010/main" val="3058164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CPU</a:t>
            </a:r>
            <a:r>
              <a:rPr lang="zh-CN" altLang="en-US" sz="1200" kern="1200" dirty="0" smtClean="0">
                <a:solidFill>
                  <a:schemeClr val="tx1"/>
                </a:solidFill>
                <a:effectLst/>
                <a:latin typeface="+mn-lt"/>
                <a:ea typeface="+mn-ea"/>
                <a:cs typeface="+mn-cs"/>
              </a:rPr>
              <a:t>外部，采用的是冯诺依曼模型，而在</a:t>
            </a:r>
            <a:r>
              <a:rPr lang="en-US" altLang="zh-CN" sz="1200" kern="1200" dirty="0" smtClean="0">
                <a:solidFill>
                  <a:schemeClr val="tx1"/>
                </a:solidFill>
                <a:effectLst/>
                <a:latin typeface="+mn-lt"/>
                <a:ea typeface="+mn-ea"/>
                <a:cs typeface="+mn-cs"/>
              </a:rPr>
              <a:t>CPU</a:t>
            </a:r>
            <a:r>
              <a:rPr lang="zh-CN" altLang="en-US" sz="1200" kern="1200" dirty="0" smtClean="0">
                <a:solidFill>
                  <a:schemeClr val="tx1"/>
                </a:solidFill>
                <a:effectLst/>
                <a:latin typeface="+mn-lt"/>
                <a:ea typeface="+mn-ea"/>
                <a:cs typeface="+mn-cs"/>
              </a:rPr>
              <a:t>内部用的是哈佛结构。</a:t>
            </a:r>
            <a:endParaRPr lang="en-US"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Intel CPU </a:t>
            </a:r>
            <a:r>
              <a:rPr lang="zh-CN" altLang="en-US" sz="1200" kern="1200" dirty="0" smtClean="0">
                <a:solidFill>
                  <a:schemeClr val="tx1"/>
                </a:solidFill>
                <a:effectLst/>
                <a:latin typeface="+mn-lt"/>
                <a:ea typeface="+mn-ea"/>
                <a:cs typeface="+mn-cs"/>
              </a:rPr>
              <a:t>内部是哈佛结构，外部</a:t>
            </a:r>
            <a:r>
              <a:rPr lang="en-US" altLang="zh-CN" sz="1200" kern="1200" dirty="0" smtClean="0">
                <a:solidFill>
                  <a:schemeClr val="tx1"/>
                </a:solidFill>
                <a:effectLst/>
                <a:latin typeface="+mn-lt"/>
                <a:ea typeface="+mn-ea"/>
                <a:cs typeface="+mn-cs"/>
              </a:rPr>
              <a:t>RAM</a:t>
            </a:r>
            <a:r>
              <a:rPr lang="zh-CN" altLang="en-US" sz="1200" kern="1200" dirty="0" smtClean="0">
                <a:solidFill>
                  <a:schemeClr val="tx1"/>
                </a:solidFill>
                <a:effectLst/>
                <a:latin typeface="+mn-lt"/>
                <a:ea typeface="+mn-ea"/>
                <a:cs typeface="+mn-cs"/>
              </a:rPr>
              <a:t>是冯诺依曼结构（数据和指令分开）</a:t>
            </a:r>
            <a:endParaRPr lang="en-US" altLang="zh-CN" sz="1200" kern="1200" dirty="0" smtClean="0">
              <a:solidFill>
                <a:schemeClr val="tx1"/>
              </a:solidFill>
              <a:effectLst/>
              <a:latin typeface="+mn-lt"/>
              <a:ea typeface="+mn-ea"/>
              <a:cs typeface="+mn-cs"/>
            </a:endParaRPr>
          </a:p>
          <a:p>
            <a:r>
              <a:rPr lang="en-US" altLang="zh-CN" dirty="0" smtClean="0"/>
              <a:t>The name </a:t>
            </a:r>
            <a:r>
              <a:rPr lang="en-US" altLang="zh-CN" b="1" dirty="0" smtClean="0"/>
              <a:t>Harvard Architecture</a:t>
            </a:r>
            <a:r>
              <a:rPr lang="en-US" altLang="zh-CN" dirty="0" smtClean="0"/>
              <a:t> comes from the Harvard Mark I relay-based computer. The most obvious characteristic of the Harvard Architecture is that it has physically separate signals and storage for code and data memory. It is possible to access program memory and data memory simultaneously. Typically, code (or program) memory is read-only and data memory is read-write. Therefore, it is impossible for program contents to be modified by the program itself.</a:t>
            </a:r>
          </a:p>
          <a:p>
            <a:r>
              <a:rPr lang="en-US" altLang="zh-CN" dirty="0" smtClean="0"/>
              <a:t>The </a:t>
            </a:r>
            <a:r>
              <a:rPr lang="en-US" altLang="zh-CN" b="1" dirty="0" smtClean="0"/>
              <a:t>von Neumann Architecture</a:t>
            </a:r>
            <a:r>
              <a:rPr lang="en-US" altLang="zh-CN" dirty="0" smtClean="0"/>
              <a:t> is named after the mathematician and early computer scientist John von Neumann. von Neumann machines have shared signals and memory for code and data. Thus, the program can be easily modified by itself since it is stored in read-write memory.</a:t>
            </a:r>
          </a:p>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7</a:t>
            </a:fld>
            <a:endParaRPr lang="zh-CN" altLang="en-US"/>
          </a:p>
        </p:txBody>
      </p:sp>
    </p:spTree>
    <p:extLst>
      <p:ext uri="{BB962C8B-B14F-4D97-AF65-F5344CB8AC3E}">
        <p14:creationId xmlns:p14="http://schemas.microsoft.com/office/powerpoint/2010/main" val="2120792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 It is organized as a separate data space, in which single bytes can be read and written</a:t>
            </a:r>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8</a:t>
            </a:fld>
            <a:endParaRPr lang="zh-CN" altLang="en-US"/>
          </a:p>
        </p:txBody>
      </p:sp>
    </p:spTree>
    <p:extLst>
      <p:ext uri="{BB962C8B-B14F-4D97-AF65-F5344CB8AC3E}">
        <p14:creationId xmlns:p14="http://schemas.microsoft.com/office/powerpoint/2010/main" val="1439533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buFont typeface="Wingdings" panose="05000000000000000000" pitchFamily="2" charset="2"/>
              <a:buChar char="n"/>
            </a:pPr>
            <a:r>
              <a:rPr lang="zh-CN" altLang="en-US" dirty="0" smtClean="0">
                <a:solidFill>
                  <a:srgbClr val="0000CC"/>
                </a:solidFill>
              </a:rPr>
              <a:t>中断源</a:t>
            </a:r>
          </a:p>
          <a:p>
            <a:pPr lvl="1">
              <a:buFontTx/>
              <a:buNone/>
            </a:pPr>
            <a:r>
              <a:rPr lang="zh-CN" altLang="en-US" dirty="0" smtClean="0"/>
              <a:t>引起中断的事件或原因</a:t>
            </a:r>
          </a:p>
          <a:p>
            <a:pPr>
              <a:buFont typeface="Wingdings" panose="05000000000000000000" pitchFamily="2" charset="2"/>
              <a:buChar char="n"/>
            </a:pPr>
            <a:r>
              <a:rPr lang="zh-CN" altLang="en-US" dirty="0" smtClean="0">
                <a:solidFill>
                  <a:srgbClr val="0000CC"/>
                </a:solidFill>
              </a:rPr>
              <a:t>内部中断</a:t>
            </a:r>
          </a:p>
          <a:p>
            <a:pPr>
              <a:buFont typeface="Wingdings" panose="05000000000000000000" pitchFamily="2" charset="2"/>
              <a:buChar char="n"/>
            </a:pPr>
            <a:r>
              <a:rPr lang="zh-CN" altLang="en-US" dirty="0" smtClean="0">
                <a:solidFill>
                  <a:srgbClr val="0000CC"/>
                </a:solidFill>
              </a:rPr>
              <a:t>外部中断</a:t>
            </a:r>
          </a:p>
          <a:p>
            <a:pPr lvl="1"/>
            <a:r>
              <a:rPr lang="zh-CN" altLang="en-US" dirty="0" smtClean="0"/>
              <a:t>可屏蔽中断</a:t>
            </a:r>
          </a:p>
          <a:p>
            <a:pPr lvl="1"/>
            <a:r>
              <a:rPr lang="zh-CN" altLang="en-US" dirty="0" smtClean="0"/>
              <a:t>非屏蔽中断</a:t>
            </a:r>
          </a:p>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10</a:t>
            </a:fld>
            <a:endParaRPr lang="zh-CN" altLang="en-US"/>
          </a:p>
        </p:txBody>
      </p:sp>
    </p:spTree>
    <p:extLst>
      <p:ext uri="{BB962C8B-B14F-4D97-AF65-F5344CB8AC3E}">
        <p14:creationId xmlns:p14="http://schemas.microsoft.com/office/powerpoint/2010/main" val="1516391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effectLst/>
              </a:rPr>
              <a:t>portable installation could be on a </a:t>
            </a:r>
            <a:r>
              <a:rPr lang="en-US" altLang="zh-CN" dirty="0" err="1" smtClean="0">
                <a:effectLst/>
              </a:rPr>
              <a:t>pendrive</a:t>
            </a:r>
            <a:r>
              <a:rPr lang="en-US" altLang="zh-CN" dirty="0" smtClean="0">
                <a:effectLst/>
              </a:rPr>
              <a:t>, allowing you to carry around your personal set of sketches, cores and libraries, to be used on any computer without affecting it with your files. </a:t>
            </a:r>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18</a:t>
            </a:fld>
            <a:endParaRPr lang="zh-CN" altLang="en-US"/>
          </a:p>
        </p:txBody>
      </p:sp>
    </p:spTree>
    <p:extLst>
      <p:ext uri="{BB962C8B-B14F-4D97-AF65-F5344CB8AC3E}">
        <p14:creationId xmlns:p14="http://schemas.microsoft.com/office/powerpoint/2010/main" val="3655697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虽然</a:t>
            </a:r>
            <a:r>
              <a:rPr lang="en-US" altLang="zh-CN" dirty="0" smtClean="0"/>
              <a:t>OS</a:t>
            </a:r>
            <a:r>
              <a:rPr lang="zh-CN" altLang="en-US" dirty="0" smtClean="0"/>
              <a:t>可以解决这样的问题，但是</a:t>
            </a:r>
            <a:r>
              <a:rPr lang="en-US" altLang="zh-CN" dirty="0" smtClean="0"/>
              <a:t>MCU</a:t>
            </a:r>
            <a:r>
              <a:rPr lang="zh-CN" altLang="en-US" dirty="0" smtClean="0"/>
              <a:t>的内存有限，需要使用更简洁的方法解决这样的问题</a:t>
            </a:r>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22</a:t>
            </a:fld>
            <a:endParaRPr lang="zh-CN" altLang="en-US"/>
          </a:p>
        </p:txBody>
      </p:sp>
    </p:spTree>
    <p:extLst>
      <p:ext uri="{BB962C8B-B14F-4D97-AF65-F5344CB8AC3E}">
        <p14:creationId xmlns:p14="http://schemas.microsoft.com/office/powerpoint/2010/main" val="978389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23</a:t>
            </a:fld>
            <a:endParaRPr lang="zh-CN" altLang="en-US"/>
          </a:p>
        </p:txBody>
      </p:sp>
    </p:spTree>
    <p:extLst>
      <p:ext uri="{BB962C8B-B14F-4D97-AF65-F5344CB8AC3E}">
        <p14:creationId xmlns:p14="http://schemas.microsoft.com/office/powerpoint/2010/main" val="4087930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Drivers</a:t>
            </a:r>
          </a:p>
          <a:p>
            <a:r>
              <a:rPr lang="en-US" altLang="zh-CN" dirty="0" smtClean="0"/>
              <a:t>Portable</a:t>
            </a:r>
            <a:r>
              <a:rPr lang="zh-CN" altLang="en-US" dirty="0" smtClean="0"/>
              <a:t>下还有</a:t>
            </a:r>
            <a:r>
              <a:rPr lang="en-US" altLang="zh-CN" dirty="0" smtClean="0"/>
              <a:t>Hardware</a:t>
            </a:r>
            <a:r>
              <a:rPr lang="zh-CN" altLang="en-US" dirty="0" smtClean="0"/>
              <a:t>和</a:t>
            </a:r>
            <a:r>
              <a:rPr lang="en-US" altLang="zh-CN" dirty="0" smtClean="0"/>
              <a:t>Libraries</a:t>
            </a:r>
            <a:r>
              <a:rPr lang="zh-CN" altLang="en-US" dirty="0" smtClean="0"/>
              <a:t>目录用于存储第三方和用户的</a:t>
            </a:r>
            <a:r>
              <a:rPr lang="en-US" altLang="zh-CN" dirty="0" smtClean="0"/>
              <a:t>sketchbook</a:t>
            </a:r>
          </a:p>
          <a:p>
            <a:r>
              <a:rPr lang="en-US" altLang="zh-CN" dirty="0" smtClean="0"/>
              <a:t>Packages</a:t>
            </a:r>
            <a:r>
              <a:rPr lang="zh-CN" altLang="en-US" dirty="0" smtClean="0"/>
              <a:t>用于存储第三方的硬件</a:t>
            </a:r>
            <a:r>
              <a:rPr lang="en-US" altLang="zh-CN" dirty="0" smtClean="0"/>
              <a:t>Core</a:t>
            </a:r>
          </a:p>
          <a:p>
            <a:endParaRPr lang="zh-CN" altLang="en-US" dirty="0"/>
          </a:p>
        </p:txBody>
      </p:sp>
      <p:sp>
        <p:nvSpPr>
          <p:cNvPr id="4" name="灯片编号占位符 3"/>
          <p:cNvSpPr>
            <a:spLocks noGrp="1"/>
          </p:cNvSpPr>
          <p:nvPr>
            <p:ph type="sldNum" sz="quarter" idx="10"/>
          </p:nvPr>
        </p:nvSpPr>
        <p:spPr/>
        <p:txBody>
          <a:bodyPr/>
          <a:lstStyle/>
          <a:p>
            <a:fld id="{48A19B51-BC92-464C-BAF3-43250ADAA2FB}" type="slidenum">
              <a:rPr lang="zh-CN" altLang="en-US" smtClean="0"/>
              <a:t>25</a:t>
            </a:fld>
            <a:endParaRPr lang="zh-CN" altLang="en-US"/>
          </a:p>
        </p:txBody>
      </p:sp>
    </p:spTree>
    <p:extLst>
      <p:ext uri="{BB962C8B-B14F-4D97-AF65-F5344CB8AC3E}">
        <p14:creationId xmlns:p14="http://schemas.microsoft.com/office/powerpoint/2010/main" val="1166874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1414445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2671906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3029183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1683879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2191180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3028147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2470819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3866944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944619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3658767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2D2F8B9-3DA5-4B56-A565-B7D6FE8A8C97}"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1593189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D2F8B9-3DA5-4B56-A565-B7D6FE8A8C97}" type="datetimeFigureOut">
              <a:rPr lang="zh-CN" altLang="en-US" smtClean="0"/>
              <a:t>2018/4/12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AE0A1E-75BA-43AB-BA36-9668235C19A5}" type="slidenum">
              <a:rPr lang="zh-CN" altLang="en-US" smtClean="0"/>
              <a:t>‹#›</a:t>
            </a:fld>
            <a:endParaRPr lang="zh-CN" altLang="en-US"/>
          </a:p>
        </p:txBody>
      </p:sp>
    </p:spTree>
    <p:extLst>
      <p:ext uri="{BB962C8B-B14F-4D97-AF65-F5344CB8AC3E}">
        <p14:creationId xmlns:p14="http://schemas.microsoft.com/office/powerpoint/2010/main" val="231875344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hyperlink" Target="&#26426;&#32452;&#21407;&#29702;%20&#23454;&#39564;1-2-3&#30446;&#30340;&#21450;&#35201;&#27714;.docx"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5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77.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jp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png"/></Relationships>
</file>

<file path=ppt/slides/_rels/slide6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计算机组成原理实践</a:t>
            </a:r>
            <a:endParaRPr lang="zh-CN" altLang="en-US" dirty="0"/>
          </a:p>
        </p:txBody>
      </p:sp>
      <p:sp>
        <p:nvSpPr>
          <p:cNvPr id="3" name="副标题 2"/>
          <p:cNvSpPr>
            <a:spLocks noGrp="1"/>
          </p:cNvSpPr>
          <p:nvPr>
            <p:ph type="subTitle" idx="1"/>
          </p:nvPr>
        </p:nvSpPr>
        <p:spPr/>
        <p:txBody>
          <a:bodyPr/>
          <a:lstStyle/>
          <a:p>
            <a:r>
              <a:rPr lang="zh-CN" altLang="en-US" dirty="0" smtClean="0"/>
              <a:t>章亦葵、李幼萌</a:t>
            </a:r>
            <a:endParaRPr lang="en-US" altLang="zh-CN" dirty="0" smtClean="0"/>
          </a:p>
          <a:p>
            <a:r>
              <a:rPr lang="zh-CN" altLang="en-US" dirty="0" smtClean="0"/>
              <a:t>天津大学软件学院</a:t>
            </a:r>
            <a:endParaRPr lang="zh-CN" altLang="en-US" dirty="0"/>
          </a:p>
        </p:txBody>
      </p:sp>
    </p:spTree>
    <p:extLst>
      <p:ext uri="{BB962C8B-B14F-4D97-AF65-F5344CB8AC3E}">
        <p14:creationId xmlns:p14="http://schemas.microsoft.com/office/powerpoint/2010/main" val="1410459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Interrupt Vectors</a:t>
            </a:r>
            <a:endParaRPr lang="zh-CN" altLang="en-US" dirty="0"/>
          </a:p>
        </p:txBody>
      </p:sp>
      <p:sp>
        <p:nvSpPr>
          <p:cNvPr id="3" name="内容占位符 2"/>
          <p:cNvSpPr>
            <a:spLocks noGrp="1"/>
          </p:cNvSpPr>
          <p:nvPr>
            <p:ph idx="1"/>
          </p:nvPr>
        </p:nvSpPr>
        <p:spPr/>
        <p:txBody>
          <a:bodyPr/>
          <a:lstStyle/>
          <a:p>
            <a:r>
              <a:rPr lang="en-US" altLang="ja-JP" dirty="0" smtClean="0"/>
              <a:t>Interrupt</a:t>
            </a:r>
            <a:r>
              <a:rPr lang="ja-JP" altLang="en-US" dirty="0" smtClean="0"/>
              <a:t>　</a:t>
            </a:r>
            <a:r>
              <a:rPr lang="zh-CN" altLang="en-US" dirty="0" smtClean="0"/>
              <a:t>中断</a:t>
            </a:r>
            <a:endParaRPr lang="en-US" altLang="zh-CN" dirty="0" smtClean="0"/>
          </a:p>
          <a:p>
            <a:r>
              <a:rPr lang="ja-JP" altLang="en-US" dirty="0" smtClean="0"/>
              <a:t>割込み（わりこみ）</a:t>
            </a:r>
            <a:endParaRPr lang="zh-CN" altLang="en-US" dirty="0"/>
          </a:p>
        </p:txBody>
      </p:sp>
      <p:pic>
        <p:nvPicPr>
          <p:cNvPr id="4" name="图片 3"/>
          <p:cNvPicPr>
            <a:picLocks noChangeAspect="1"/>
          </p:cNvPicPr>
          <p:nvPr/>
        </p:nvPicPr>
        <p:blipFill>
          <a:blip r:embed="rId3"/>
          <a:stretch>
            <a:fillRect/>
          </a:stretch>
        </p:blipFill>
        <p:spPr>
          <a:xfrm>
            <a:off x="5505450" y="1027906"/>
            <a:ext cx="6172200" cy="5676900"/>
          </a:xfrm>
          <a:prstGeom prst="rect">
            <a:avLst/>
          </a:prstGeom>
        </p:spPr>
      </p:pic>
      <p:pic>
        <p:nvPicPr>
          <p:cNvPr id="5" name="Picture 4" descr="wjyy08_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3093551"/>
            <a:ext cx="4105275" cy="3347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90038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Example Interrupt vector</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4195762" y="1401454"/>
            <a:ext cx="7500938" cy="5199679"/>
          </a:xfrm>
          <a:prstGeom prst="rect">
            <a:avLst/>
          </a:prstGeom>
        </p:spPr>
      </p:pic>
    </p:spTree>
    <p:extLst>
      <p:ext uri="{BB962C8B-B14F-4D97-AF65-F5344CB8AC3E}">
        <p14:creationId xmlns:p14="http://schemas.microsoft.com/office/powerpoint/2010/main" val="1286916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51" y="317498"/>
            <a:ext cx="10515600" cy="1325563"/>
          </a:xfrm>
        </p:spPr>
        <p:txBody>
          <a:bodyPr>
            <a:normAutofit/>
          </a:bodyPr>
          <a:lstStyle/>
          <a:p>
            <a:r>
              <a:rPr lang="en-US" altLang="zh-CN" sz="3600" dirty="0" smtClean="0"/>
              <a:t>Instruction Set</a:t>
            </a:r>
            <a:r>
              <a:rPr lang="zh-CN" altLang="en-US" sz="3600" dirty="0"/>
              <a:t> </a:t>
            </a:r>
            <a:r>
              <a:rPr lang="en-US" altLang="zh-CN" sz="3600" dirty="0" smtClean="0"/>
              <a:t>Summary</a:t>
            </a:r>
            <a:br>
              <a:rPr lang="en-US" altLang="zh-CN" sz="3600" dirty="0" smtClean="0"/>
            </a:br>
            <a:r>
              <a:rPr lang="en-US" altLang="zh-CN" sz="3600" dirty="0" smtClean="0"/>
              <a:t> 131 Powerful Instructions </a:t>
            </a:r>
            <a:endParaRPr lang="zh-CN" altLang="en-US" sz="3600" dirty="0"/>
          </a:p>
        </p:txBody>
      </p:sp>
      <p:sp>
        <p:nvSpPr>
          <p:cNvPr id="3" name="内容占位符 2"/>
          <p:cNvSpPr>
            <a:spLocks noGrp="1"/>
          </p:cNvSpPr>
          <p:nvPr>
            <p:ph idx="1"/>
          </p:nvPr>
        </p:nvSpPr>
        <p:spPr>
          <a:xfrm>
            <a:off x="285752" y="1600200"/>
            <a:ext cx="10515600" cy="4351338"/>
          </a:xfrm>
        </p:spPr>
        <p:txBody>
          <a:bodyPr/>
          <a:lstStyle/>
          <a:p>
            <a:r>
              <a:rPr lang="en-US" altLang="zh-CN" dirty="0" smtClean="0"/>
              <a:t>Arithmetic and Logic Instructions</a:t>
            </a:r>
          </a:p>
          <a:p>
            <a:r>
              <a:rPr lang="en-US" altLang="zh-CN" dirty="0" smtClean="0"/>
              <a:t>Branch Instructions </a:t>
            </a:r>
          </a:p>
          <a:p>
            <a:r>
              <a:rPr lang="en-US" altLang="zh-CN" dirty="0" smtClean="0"/>
              <a:t>Bit And Bit-test Instruction</a:t>
            </a:r>
          </a:p>
          <a:p>
            <a:r>
              <a:rPr lang="en-US" altLang="zh-CN" dirty="0" smtClean="0"/>
              <a:t>Data Transfer Instructions </a:t>
            </a:r>
          </a:p>
          <a:p>
            <a:r>
              <a:rPr lang="en-US" altLang="zh-CN" dirty="0" smtClean="0"/>
              <a:t>MCU Control Instructions </a:t>
            </a:r>
            <a:endParaRPr lang="zh-CN" altLang="en-US" dirty="0"/>
          </a:p>
        </p:txBody>
      </p:sp>
      <p:pic>
        <p:nvPicPr>
          <p:cNvPr id="4" name="图片 3"/>
          <p:cNvPicPr>
            <a:picLocks noChangeAspect="1"/>
          </p:cNvPicPr>
          <p:nvPr/>
        </p:nvPicPr>
        <p:blipFill>
          <a:blip r:embed="rId2"/>
          <a:stretch>
            <a:fillRect/>
          </a:stretch>
        </p:blipFill>
        <p:spPr>
          <a:xfrm>
            <a:off x="5448302" y="0"/>
            <a:ext cx="5495925" cy="5438775"/>
          </a:xfrm>
          <a:prstGeom prst="rect">
            <a:avLst/>
          </a:prstGeom>
        </p:spPr>
      </p:pic>
      <p:grpSp>
        <p:nvGrpSpPr>
          <p:cNvPr id="7" name="组合 6"/>
          <p:cNvGrpSpPr/>
          <p:nvPr/>
        </p:nvGrpSpPr>
        <p:grpSpPr>
          <a:xfrm>
            <a:off x="6172200" y="601662"/>
            <a:ext cx="5419725" cy="6799262"/>
            <a:chOff x="5962648" y="709613"/>
            <a:chExt cx="5419725" cy="6799262"/>
          </a:xfrm>
        </p:grpSpPr>
        <p:pic>
          <p:nvPicPr>
            <p:cNvPr id="5" name="图片 4"/>
            <p:cNvPicPr>
              <a:picLocks noChangeAspect="1"/>
            </p:cNvPicPr>
            <p:nvPr/>
          </p:nvPicPr>
          <p:blipFill>
            <a:blip r:embed="rId3"/>
            <a:stretch>
              <a:fillRect/>
            </a:stretch>
          </p:blipFill>
          <p:spPr>
            <a:xfrm>
              <a:off x="5962648" y="709613"/>
              <a:ext cx="5419725" cy="1104900"/>
            </a:xfrm>
            <a:prstGeom prst="rect">
              <a:avLst/>
            </a:prstGeom>
          </p:spPr>
        </p:pic>
        <p:pic>
          <p:nvPicPr>
            <p:cNvPr id="6" name="图片 5"/>
            <p:cNvPicPr>
              <a:picLocks noChangeAspect="1"/>
            </p:cNvPicPr>
            <p:nvPr/>
          </p:nvPicPr>
          <p:blipFill>
            <a:blip r:embed="rId4"/>
            <a:stretch>
              <a:fillRect/>
            </a:stretch>
          </p:blipFill>
          <p:spPr>
            <a:xfrm>
              <a:off x="5962649" y="1803400"/>
              <a:ext cx="5391150" cy="5705475"/>
            </a:xfrm>
            <a:prstGeom prst="rect">
              <a:avLst/>
            </a:prstGeom>
          </p:spPr>
        </p:pic>
      </p:grpSp>
      <p:grpSp>
        <p:nvGrpSpPr>
          <p:cNvPr id="10" name="组合 9"/>
          <p:cNvGrpSpPr/>
          <p:nvPr/>
        </p:nvGrpSpPr>
        <p:grpSpPr>
          <a:xfrm>
            <a:off x="6800850" y="1495425"/>
            <a:ext cx="5391150" cy="5362575"/>
            <a:chOff x="5962650" y="907256"/>
            <a:chExt cx="5391150" cy="5362575"/>
          </a:xfrm>
        </p:grpSpPr>
        <p:pic>
          <p:nvPicPr>
            <p:cNvPr id="8" name="图片 7"/>
            <p:cNvPicPr>
              <a:picLocks noChangeAspect="1"/>
            </p:cNvPicPr>
            <p:nvPr/>
          </p:nvPicPr>
          <p:blipFill>
            <a:blip r:embed="rId5"/>
            <a:stretch>
              <a:fillRect/>
            </a:stretch>
          </p:blipFill>
          <p:spPr>
            <a:xfrm>
              <a:off x="5962650" y="907256"/>
              <a:ext cx="5391150" cy="723900"/>
            </a:xfrm>
            <a:prstGeom prst="rect">
              <a:avLst/>
            </a:prstGeom>
          </p:spPr>
        </p:pic>
        <p:pic>
          <p:nvPicPr>
            <p:cNvPr id="9" name="图片 8"/>
            <p:cNvPicPr>
              <a:picLocks noChangeAspect="1"/>
            </p:cNvPicPr>
            <p:nvPr/>
          </p:nvPicPr>
          <p:blipFill>
            <a:blip r:embed="rId6"/>
            <a:stretch>
              <a:fillRect/>
            </a:stretch>
          </p:blipFill>
          <p:spPr>
            <a:xfrm>
              <a:off x="5962650" y="1631156"/>
              <a:ext cx="5381625" cy="4638675"/>
            </a:xfrm>
            <a:prstGeom prst="rect">
              <a:avLst/>
            </a:prstGeom>
          </p:spPr>
        </p:pic>
      </p:grpSp>
      <p:sp>
        <p:nvSpPr>
          <p:cNvPr id="11" name="矩形 10"/>
          <p:cNvSpPr/>
          <p:nvPr/>
        </p:nvSpPr>
        <p:spPr>
          <a:xfrm>
            <a:off x="383751" y="5169173"/>
            <a:ext cx="4852251" cy="461665"/>
          </a:xfrm>
          <a:prstGeom prst="rect">
            <a:avLst/>
          </a:prstGeom>
          <a:solidFill>
            <a:schemeClr val="accent6">
              <a:lumMod val="20000"/>
              <a:lumOff val="80000"/>
            </a:schemeClr>
          </a:solidFill>
          <a:ln>
            <a:noFill/>
          </a:ln>
        </p:spPr>
        <p:txBody>
          <a:bodyPr wrap="square">
            <a:spAutoFit/>
          </a:bodyPr>
          <a:lstStyle/>
          <a:p>
            <a:r>
              <a:rPr lang="zh-CN" altLang="en-US" sz="2400" dirty="0" smtClean="0"/>
              <a:t>Up to 20 MIPS Throughput at 20MHz</a:t>
            </a:r>
            <a:endParaRPr lang="zh-CN" altLang="en-US" sz="2400" dirty="0"/>
          </a:p>
        </p:txBody>
      </p:sp>
      <p:sp>
        <p:nvSpPr>
          <p:cNvPr id="12" name="矩形 11"/>
          <p:cNvSpPr/>
          <p:nvPr/>
        </p:nvSpPr>
        <p:spPr>
          <a:xfrm>
            <a:off x="371343" y="5630838"/>
            <a:ext cx="4931543" cy="461665"/>
          </a:xfrm>
          <a:prstGeom prst="rect">
            <a:avLst/>
          </a:prstGeom>
          <a:solidFill>
            <a:schemeClr val="accent6">
              <a:lumMod val="20000"/>
              <a:lumOff val="80000"/>
            </a:schemeClr>
          </a:solidFill>
          <a:ln>
            <a:noFill/>
          </a:ln>
        </p:spPr>
        <p:txBody>
          <a:bodyPr wrap="none">
            <a:spAutoFit/>
          </a:bodyPr>
          <a:lstStyle/>
          <a:p>
            <a:r>
              <a:rPr lang="en-US" altLang="zh-CN" sz="2400" b="1" dirty="0" smtClean="0">
                <a:solidFill>
                  <a:srgbClr val="002060"/>
                </a:solidFill>
                <a:effectLst/>
              </a:rPr>
              <a:t>MIPS</a:t>
            </a:r>
            <a:r>
              <a:rPr lang="zh-CN" altLang="en-US" sz="2400" dirty="0" smtClean="0">
                <a:solidFill>
                  <a:srgbClr val="333333"/>
                </a:solidFill>
                <a:effectLst/>
              </a:rPr>
              <a:t>：</a:t>
            </a:r>
            <a:r>
              <a:rPr lang="en-US" altLang="zh-CN" sz="2400" b="1" dirty="0" smtClean="0">
                <a:solidFill>
                  <a:srgbClr val="002060"/>
                </a:solidFill>
                <a:effectLst/>
              </a:rPr>
              <a:t>M</a:t>
            </a:r>
            <a:r>
              <a:rPr lang="en-US" altLang="zh-CN" sz="2400" dirty="0" smtClean="0">
                <a:solidFill>
                  <a:srgbClr val="333333"/>
                </a:solidFill>
                <a:effectLst/>
              </a:rPr>
              <a:t>illion </a:t>
            </a:r>
            <a:r>
              <a:rPr lang="en-US" altLang="zh-CN" sz="2400" b="1" dirty="0" smtClean="0">
                <a:solidFill>
                  <a:srgbClr val="002060"/>
                </a:solidFill>
                <a:effectLst/>
              </a:rPr>
              <a:t>I</a:t>
            </a:r>
            <a:r>
              <a:rPr lang="en-US" altLang="zh-CN" sz="2400" dirty="0" smtClean="0">
                <a:solidFill>
                  <a:srgbClr val="333333"/>
                </a:solidFill>
                <a:effectLst/>
              </a:rPr>
              <a:t>nstruction </a:t>
            </a:r>
            <a:r>
              <a:rPr lang="en-US" altLang="zh-CN" sz="2400" b="1" dirty="0" smtClean="0">
                <a:solidFill>
                  <a:srgbClr val="002060"/>
                </a:solidFill>
                <a:effectLst/>
              </a:rPr>
              <a:t>P</a:t>
            </a:r>
            <a:r>
              <a:rPr lang="en-US" altLang="zh-CN" sz="2400" dirty="0" smtClean="0">
                <a:solidFill>
                  <a:srgbClr val="333333"/>
                </a:solidFill>
                <a:effectLst/>
              </a:rPr>
              <a:t>er </a:t>
            </a:r>
            <a:r>
              <a:rPr lang="en-US" altLang="zh-CN" sz="2400" b="1" dirty="0" smtClean="0">
                <a:solidFill>
                  <a:srgbClr val="002060"/>
                </a:solidFill>
                <a:effectLst/>
              </a:rPr>
              <a:t>S</a:t>
            </a:r>
            <a:r>
              <a:rPr lang="en-US" altLang="zh-CN" sz="2400" dirty="0" smtClean="0">
                <a:solidFill>
                  <a:srgbClr val="333333"/>
                </a:solidFill>
                <a:effectLst/>
              </a:rPr>
              <a:t>econd</a:t>
            </a:r>
            <a:endParaRPr lang="zh-CN" altLang="en-US" sz="2400" dirty="0"/>
          </a:p>
        </p:txBody>
      </p:sp>
    </p:spTree>
    <p:extLst>
      <p:ext uri="{BB962C8B-B14F-4D97-AF65-F5344CB8AC3E}">
        <p14:creationId xmlns:p14="http://schemas.microsoft.com/office/powerpoint/2010/main" val="8365567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封装</a:t>
            </a:r>
            <a:r>
              <a:rPr lang="en-US" altLang="zh-CN" dirty="0" smtClean="0"/>
              <a:t>: TQFP 32pin</a:t>
            </a:r>
            <a:br>
              <a:rPr lang="en-US" altLang="zh-CN" dirty="0" smtClean="0"/>
            </a:br>
            <a:r>
              <a:rPr lang="en-US" altLang="zh-CN" dirty="0" smtClean="0"/>
              <a:t> </a:t>
            </a:r>
            <a:r>
              <a:rPr lang="en-US" altLang="zh-CN" dirty="0" smtClean="0">
                <a:solidFill>
                  <a:srgbClr val="FF0000"/>
                </a:solidFill>
              </a:rPr>
              <a:t>T</a:t>
            </a:r>
            <a:r>
              <a:rPr lang="en-US" altLang="zh-CN" dirty="0" smtClean="0"/>
              <a:t>hin </a:t>
            </a:r>
            <a:r>
              <a:rPr lang="en-US" altLang="zh-CN" dirty="0" smtClean="0">
                <a:solidFill>
                  <a:srgbClr val="FF0000"/>
                </a:solidFill>
              </a:rPr>
              <a:t>Q</a:t>
            </a:r>
            <a:r>
              <a:rPr lang="en-US" altLang="zh-CN" dirty="0" smtClean="0"/>
              <a:t>uad </a:t>
            </a:r>
            <a:r>
              <a:rPr lang="en-US" altLang="zh-CN" dirty="0" smtClean="0">
                <a:solidFill>
                  <a:srgbClr val="FF0000"/>
                </a:solidFill>
              </a:rPr>
              <a:t>F</a:t>
            </a:r>
            <a:r>
              <a:rPr lang="en-US" altLang="zh-CN" dirty="0" smtClean="0"/>
              <a:t>lat </a:t>
            </a:r>
            <a:r>
              <a:rPr lang="en-US" altLang="zh-CN" dirty="0" smtClean="0">
                <a:solidFill>
                  <a:srgbClr val="FF0000"/>
                </a:solidFill>
              </a:rPr>
              <a:t>P</a:t>
            </a:r>
            <a:r>
              <a:rPr lang="en-US" altLang="zh-CN" dirty="0" smtClean="0"/>
              <a:t>ack</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6" name="图片 5"/>
          <p:cNvPicPr>
            <a:picLocks noChangeAspect="1"/>
          </p:cNvPicPr>
          <p:nvPr/>
        </p:nvPicPr>
        <p:blipFill>
          <a:blip r:embed="rId2"/>
          <a:stretch>
            <a:fillRect/>
          </a:stretch>
        </p:blipFill>
        <p:spPr>
          <a:xfrm>
            <a:off x="432458" y="2342356"/>
            <a:ext cx="7014526" cy="3834607"/>
          </a:xfrm>
          <a:prstGeom prst="rect">
            <a:avLst/>
          </a:prstGeom>
        </p:spPr>
      </p:pic>
      <p:pic>
        <p:nvPicPr>
          <p:cNvPr id="5" name="图片 4"/>
          <p:cNvPicPr>
            <a:picLocks noChangeAspect="1"/>
          </p:cNvPicPr>
          <p:nvPr/>
        </p:nvPicPr>
        <p:blipFill>
          <a:blip r:embed="rId3"/>
          <a:stretch>
            <a:fillRect/>
          </a:stretch>
        </p:blipFill>
        <p:spPr>
          <a:xfrm>
            <a:off x="6096000" y="1258094"/>
            <a:ext cx="5657850" cy="5486400"/>
          </a:xfrm>
          <a:prstGeom prst="rect">
            <a:avLst/>
          </a:prstGeom>
        </p:spPr>
      </p:pic>
    </p:spTree>
    <p:extLst>
      <p:ext uri="{BB962C8B-B14F-4D97-AF65-F5344CB8AC3E}">
        <p14:creationId xmlns:p14="http://schemas.microsoft.com/office/powerpoint/2010/main" val="12326185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Software Developing</a:t>
            </a:r>
            <a:endParaRPr lang="zh-CN" altLang="en-US" dirty="0"/>
          </a:p>
        </p:txBody>
      </p:sp>
      <p:sp>
        <p:nvSpPr>
          <p:cNvPr id="3" name="内容占位符 2"/>
          <p:cNvSpPr>
            <a:spLocks noGrp="1"/>
          </p:cNvSpPr>
          <p:nvPr>
            <p:ph idx="1"/>
          </p:nvPr>
        </p:nvSpPr>
        <p:spPr/>
        <p:txBody>
          <a:bodyPr/>
          <a:lstStyle/>
          <a:p>
            <a:r>
              <a:rPr lang="en-US" altLang="zh-CN" dirty="0" smtClean="0"/>
              <a:t>Embedded Software</a:t>
            </a:r>
          </a:p>
          <a:p>
            <a:r>
              <a:rPr lang="en-US" altLang="zh-CN" dirty="0" smtClean="0"/>
              <a:t>Assembly: ASM  Compiler, Linker</a:t>
            </a:r>
          </a:p>
          <a:p>
            <a:r>
              <a:rPr lang="en-US" altLang="zh-CN" dirty="0" smtClean="0"/>
              <a:t>C/C++: C++ Compiler, Linker</a:t>
            </a:r>
          </a:p>
          <a:p>
            <a:r>
              <a:rPr lang="en-US" altLang="zh-CN" dirty="0" smtClean="0"/>
              <a:t>IDE: Integrated Development Environment</a:t>
            </a:r>
            <a:endParaRPr lang="en-US" altLang="zh-CN" dirty="0"/>
          </a:p>
          <a:p>
            <a:pPr marL="0" indent="0">
              <a:buNone/>
            </a:pPr>
            <a:endParaRPr lang="en-US" altLang="zh-CN" dirty="0" smtClean="0"/>
          </a:p>
          <a:p>
            <a:endParaRPr lang="zh-CN" altLang="en-US" dirty="0"/>
          </a:p>
        </p:txBody>
      </p:sp>
    </p:spTree>
    <p:extLst>
      <p:ext uri="{BB962C8B-B14F-4D97-AF65-F5344CB8AC3E}">
        <p14:creationId xmlns:p14="http://schemas.microsoft.com/office/powerpoint/2010/main" val="206134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Development Environment</a:t>
            </a:r>
            <a:endParaRPr lang="zh-CN" altLang="en-US" dirty="0"/>
          </a:p>
        </p:txBody>
      </p:sp>
      <p:sp>
        <p:nvSpPr>
          <p:cNvPr id="3" name="内容占位符 2"/>
          <p:cNvSpPr>
            <a:spLocks noGrp="1"/>
          </p:cNvSpPr>
          <p:nvPr>
            <p:ph idx="1"/>
          </p:nvPr>
        </p:nvSpPr>
        <p:spPr>
          <a:xfrm>
            <a:off x="838200" y="1571626"/>
            <a:ext cx="10515600" cy="4351338"/>
          </a:xfrm>
        </p:spPr>
        <p:txBody>
          <a:bodyPr/>
          <a:lstStyle/>
          <a:p>
            <a:r>
              <a:rPr lang="en-US" altLang="zh-CN" dirty="0" smtClean="0"/>
              <a:t>Cross platform: Windows, MAC OSX, Linux</a:t>
            </a:r>
          </a:p>
          <a:p>
            <a:r>
              <a:rPr lang="en-US" altLang="zh-CN" dirty="0" smtClean="0">
                <a:effectLst/>
              </a:rPr>
              <a:t>Simple, clear programming environment</a:t>
            </a:r>
          </a:p>
          <a:p>
            <a:r>
              <a:rPr lang="en-US" altLang="zh-CN" dirty="0" smtClean="0">
                <a:effectLst/>
              </a:rPr>
              <a:t>Open source and extensible software</a:t>
            </a:r>
          </a:p>
          <a:p>
            <a:r>
              <a:rPr lang="en-US" altLang="zh-CN" dirty="0" smtClean="0">
                <a:effectLst/>
              </a:rPr>
              <a:t>Open source and extensible hardware</a:t>
            </a:r>
            <a:endParaRPr lang="zh-CN" altLang="en-US" dirty="0"/>
          </a:p>
        </p:txBody>
      </p:sp>
      <p:pic>
        <p:nvPicPr>
          <p:cNvPr id="4" name="图片 3"/>
          <p:cNvPicPr>
            <a:picLocks noChangeAspect="1"/>
          </p:cNvPicPr>
          <p:nvPr/>
        </p:nvPicPr>
        <p:blipFill>
          <a:blip r:embed="rId2"/>
          <a:stretch>
            <a:fillRect/>
          </a:stretch>
        </p:blipFill>
        <p:spPr>
          <a:xfrm>
            <a:off x="1547812" y="3152775"/>
            <a:ext cx="10506075" cy="3705225"/>
          </a:xfrm>
          <a:prstGeom prst="rect">
            <a:avLst/>
          </a:prstGeom>
        </p:spPr>
      </p:pic>
      <p:sp>
        <p:nvSpPr>
          <p:cNvPr id="5" name="矩形 4"/>
          <p:cNvSpPr/>
          <p:nvPr/>
        </p:nvSpPr>
        <p:spPr>
          <a:xfrm>
            <a:off x="1136780" y="6128872"/>
            <a:ext cx="7321420" cy="523220"/>
          </a:xfrm>
          <a:prstGeom prst="rect">
            <a:avLst/>
          </a:prstGeom>
        </p:spPr>
        <p:txBody>
          <a:bodyPr wrap="square">
            <a:spAutoFit/>
          </a:bodyPr>
          <a:lstStyle/>
          <a:p>
            <a:r>
              <a:rPr lang="zh-CN" altLang="en-US" sz="2800" dirty="0" smtClean="0"/>
              <a:t>https://www.arduino.cc/en/Main/Software</a:t>
            </a:r>
            <a:endParaRPr lang="zh-CN" altLang="en-US" sz="2800" dirty="0"/>
          </a:p>
        </p:txBody>
      </p:sp>
    </p:spTree>
    <p:extLst>
      <p:ext uri="{BB962C8B-B14F-4D97-AF65-F5344CB8AC3E}">
        <p14:creationId xmlns:p14="http://schemas.microsoft.com/office/powerpoint/2010/main" val="11854890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Getting Started</a:t>
            </a:r>
            <a:endParaRPr lang="zh-CN" altLang="en-US" dirty="0"/>
          </a:p>
        </p:txBody>
      </p:sp>
      <p:sp>
        <p:nvSpPr>
          <p:cNvPr id="3" name="内容占位符 2"/>
          <p:cNvSpPr>
            <a:spLocks noGrp="1"/>
          </p:cNvSpPr>
          <p:nvPr>
            <p:ph idx="1"/>
          </p:nvPr>
        </p:nvSpPr>
        <p:spPr/>
        <p:txBody>
          <a:bodyPr/>
          <a:lstStyle/>
          <a:p>
            <a:r>
              <a:rPr lang="en-US" altLang="zh-CN" dirty="0" err="1" smtClean="0"/>
              <a:t>Dowanload</a:t>
            </a:r>
            <a:r>
              <a:rPr lang="en-US" altLang="zh-CN" dirty="0" smtClean="0"/>
              <a:t> ZIP File (All OS)</a:t>
            </a:r>
          </a:p>
          <a:p>
            <a:endParaRPr lang="zh-CN" altLang="en-US" dirty="0"/>
          </a:p>
        </p:txBody>
      </p:sp>
      <p:grpSp>
        <p:nvGrpSpPr>
          <p:cNvPr id="6" name="组合 5"/>
          <p:cNvGrpSpPr/>
          <p:nvPr/>
        </p:nvGrpSpPr>
        <p:grpSpPr>
          <a:xfrm>
            <a:off x="847725" y="2606675"/>
            <a:ext cx="10506075" cy="3705225"/>
            <a:chOff x="1547812" y="3152775"/>
            <a:chExt cx="10506075" cy="3705225"/>
          </a:xfrm>
        </p:grpSpPr>
        <p:pic>
          <p:nvPicPr>
            <p:cNvPr id="4" name="图片 3"/>
            <p:cNvPicPr>
              <a:picLocks noChangeAspect="1"/>
            </p:cNvPicPr>
            <p:nvPr/>
          </p:nvPicPr>
          <p:blipFill>
            <a:blip r:embed="rId2"/>
            <a:stretch>
              <a:fillRect/>
            </a:stretch>
          </p:blipFill>
          <p:spPr>
            <a:xfrm>
              <a:off x="1547812" y="3152775"/>
              <a:ext cx="10506075" cy="3705225"/>
            </a:xfrm>
            <a:prstGeom prst="rect">
              <a:avLst/>
            </a:prstGeom>
          </p:spPr>
        </p:pic>
        <p:sp>
          <p:nvSpPr>
            <p:cNvPr id="5" name="圆角矩形 4"/>
            <p:cNvSpPr/>
            <p:nvPr/>
          </p:nvSpPr>
          <p:spPr>
            <a:xfrm>
              <a:off x="8636000" y="3606800"/>
              <a:ext cx="2952750" cy="27940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801667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Create and use a </a:t>
            </a:r>
            <a:r>
              <a:rPr lang="en-US" altLang="zh-CN" b="1" dirty="0" smtClean="0">
                <a:solidFill>
                  <a:srgbClr val="FF0000"/>
                </a:solidFill>
              </a:rPr>
              <a:t>portable</a:t>
            </a:r>
            <a:r>
              <a:rPr lang="en-US" altLang="zh-CN" b="1" dirty="0" smtClean="0"/>
              <a:t> version of the Arduino Software (IDE)</a:t>
            </a:r>
            <a:endParaRPr lang="zh-CN" altLang="en-US" dirty="0"/>
          </a:p>
        </p:txBody>
      </p:sp>
      <p:sp>
        <p:nvSpPr>
          <p:cNvPr id="3" name="内容占位符 2"/>
          <p:cNvSpPr>
            <a:spLocks noGrp="1"/>
          </p:cNvSpPr>
          <p:nvPr>
            <p:ph idx="1"/>
          </p:nvPr>
        </p:nvSpPr>
        <p:spPr>
          <a:xfrm>
            <a:off x="838200" y="1825625"/>
            <a:ext cx="7334250" cy="4351338"/>
          </a:xfrm>
        </p:spPr>
        <p:txBody>
          <a:bodyPr/>
          <a:lstStyle/>
          <a:p>
            <a:pPr marL="514350" indent="-514350">
              <a:buFont typeface="+mj-lt"/>
              <a:buAutoNum type="arabicPeriod"/>
            </a:pPr>
            <a:r>
              <a:rPr lang="en-US" altLang="zh-CN" dirty="0" smtClean="0">
                <a:effectLst/>
              </a:rPr>
              <a:t>Download a compressed version of the Arduino IDE according to your OS;</a:t>
            </a:r>
          </a:p>
          <a:p>
            <a:pPr marL="514350" indent="-514350">
              <a:buFont typeface="+mj-lt"/>
              <a:buAutoNum type="arabicPeriod"/>
            </a:pPr>
            <a:r>
              <a:rPr lang="en-US" altLang="zh-CN" dirty="0" smtClean="0">
                <a:effectLst/>
              </a:rPr>
              <a:t>Extract the archive content on the chosen unit HDD / USB memory</a:t>
            </a:r>
          </a:p>
          <a:p>
            <a:pPr marL="514350" indent="-514350">
              <a:buFont typeface="+mj-lt"/>
              <a:buAutoNum type="arabicPeriod"/>
            </a:pPr>
            <a:r>
              <a:rPr lang="en-US" altLang="zh-CN" dirty="0" smtClean="0">
                <a:effectLst/>
              </a:rPr>
              <a:t>Open the extracted folder and in its root </a:t>
            </a:r>
            <a:r>
              <a:rPr lang="en-US" altLang="zh-CN" dirty="0" smtClean="0">
                <a:solidFill>
                  <a:srgbClr val="FF0000"/>
                </a:solidFill>
                <a:effectLst/>
              </a:rPr>
              <a:t>create</a:t>
            </a:r>
            <a:r>
              <a:rPr lang="en-US" altLang="zh-CN" dirty="0" smtClean="0">
                <a:effectLst/>
              </a:rPr>
              <a:t> a </a:t>
            </a:r>
            <a:r>
              <a:rPr lang="en-US" altLang="zh-CN" dirty="0" smtClean="0">
                <a:solidFill>
                  <a:srgbClr val="FF0000"/>
                </a:solidFill>
                <a:effectLst/>
              </a:rPr>
              <a:t>new directory </a:t>
            </a:r>
            <a:r>
              <a:rPr lang="en-US" altLang="zh-CN" dirty="0" smtClean="0">
                <a:effectLst/>
              </a:rPr>
              <a:t>called </a:t>
            </a:r>
            <a:r>
              <a:rPr lang="en-US" altLang="zh-CN" b="1" i="1" dirty="0" smtClean="0">
                <a:solidFill>
                  <a:srgbClr val="FF0000"/>
                </a:solidFill>
                <a:effectLst/>
              </a:rPr>
              <a:t>portable</a:t>
            </a:r>
            <a:r>
              <a:rPr lang="en-US" altLang="zh-CN" dirty="0" smtClean="0">
                <a:effectLst/>
              </a:rPr>
              <a:t> </a:t>
            </a:r>
          </a:p>
          <a:p>
            <a:pPr marL="514350" indent="-514350">
              <a:buFont typeface="+mj-lt"/>
              <a:buAutoNum type="arabicPeriod"/>
            </a:pPr>
            <a:r>
              <a:rPr lang="en-US" altLang="zh-CN" dirty="0" smtClean="0">
                <a:effectLst/>
              </a:rPr>
              <a:t>launch the Arduino executable;</a:t>
            </a:r>
            <a:endParaRPr lang="zh-CN" altLang="en-US" dirty="0"/>
          </a:p>
        </p:txBody>
      </p:sp>
      <p:pic>
        <p:nvPicPr>
          <p:cNvPr id="4" name="图片 3"/>
          <p:cNvPicPr>
            <a:picLocks noChangeAspect="1"/>
          </p:cNvPicPr>
          <p:nvPr/>
        </p:nvPicPr>
        <p:blipFill>
          <a:blip r:embed="rId2"/>
          <a:stretch>
            <a:fillRect/>
          </a:stretch>
        </p:blipFill>
        <p:spPr>
          <a:xfrm>
            <a:off x="8377841" y="1163638"/>
            <a:ext cx="2532063" cy="4592638"/>
          </a:xfrm>
          <a:prstGeom prst="rect">
            <a:avLst/>
          </a:prstGeom>
          <a:ln>
            <a:solidFill>
              <a:srgbClr val="92D050"/>
            </a:solidFill>
          </a:ln>
        </p:spPr>
      </p:pic>
      <p:sp>
        <p:nvSpPr>
          <p:cNvPr id="5" name="圆角矩形 4"/>
          <p:cNvSpPr/>
          <p:nvPr/>
        </p:nvSpPr>
        <p:spPr>
          <a:xfrm>
            <a:off x="8577867" y="4111626"/>
            <a:ext cx="1836737" cy="29210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stretch>
            <a:fillRect/>
          </a:stretch>
        </p:blipFill>
        <p:spPr>
          <a:xfrm>
            <a:off x="1281295" y="5135563"/>
            <a:ext cx="7093863" cy="1241426"/>
          </a:xfrm>
          <a:prstGeom prst="rect">
            <a:avLst/>
          </a:prstGeom>
          <a:solidFill>
            <a:srgbClr val="00B050"/>
          </a:solidFill>
          <a:ln>
            <a:solidFill>
              <a:srgbClr val="FFC000"/>
            </a:solidFill>
          </a:ln>
        </p:spPr>
      </p:pic>
      <p:sp>
        <p:nvSpPr>
          <p:cNvPr id="8" name="圆角矩形 7"/>
          <p:cNvSpPr/>
          <p:nvPr/>
        </p:nvSpPr>
        <p:spPr>
          <a:xfrm>
            <a:off x="5808416" y="5508624"/>
            <a:ext cx="2293201" cy="422276"/>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7147909" y="4056064"/>
            <a:ext cx="1272191" cy="403224"/>
          </a:xfrm>
          <a:prstGeom prst="rightArrow">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3" name="右箭头 12"/>
          <p:cNvSpPr/>
          <p:nvPr/>
        </p:nvSpPr>
        <p:spPr>
          <a:xfrm rot="2473396">
            <a:off x="4848605" y="5120482"/>
            <a:ext cx="1272191" cy="403224"/>
          </a:xfrm>
          <a:prstGeom prst="rightArrow">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278964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Why Portable</a:t>
            </a:r>
            <a:r>
              <a:rPr lang="zh-CN" altLang="en-US" dirty="0" smtClean="0"/>
              <a:t>？</a:t>
            </a:r>
            <a:endParaRPr lang="zh-CN" altLang="en-US" dirty="0"/>
          </a:p>
        </p:txBody>
      </p:sp>
      <p:sp>
        <p:nvSpPr>
          <p:cNvPr id="3" name="内容占位符 2"/>
          <p:cNvSpPr>
            <a:spLocks noGrp="1"/>
          </p:cNvSpPr>
          <p:nvPr>
            <p:ph idx="1"/>
          </p:nvPr>
        </p:nvSpPr>
        <p:spPr>
          <a:xfrm>
            <a:off x="838200" y="1477169"/>
            <a:ext cx="10515600" cy="4351338"/>
          </a:xfrm>
        </p:spPr>
        <p:txBody>
          <a:bodyPr/>
          <a:lstStyle/>
          <a:p>
            <a:r>
              <a:rPr lang="en-US" altLang="zh-CN" dirty="0" smtClean="0"/>
              <a:t>Easy to upgrade &amp; migration: only need to move </a:t>
            </a:r>
            <a:r>
              <a:rPr lang="en-US" altLang="zh-CN" dirty="0" smtClean="0">
                <a:solidFill>
                  <a:srgbClr val="FF0000"/>
                </a:solidFill>
              </a:rPr>
              <a:t>portable </a:t>
            </a:r>
            <a:r>
              <a:rPr lang="en-US" altLang="zh-CN" dirty="0" smtClean="0"/>
              <a:t>folder into the new version of Arduino, everything you have done is migrated to the new version  </a:t>
            </a:r>
          </a:p>
          <a:p>
            <a:r>
              <a:rPr lang="en-US" altLang="zh-CN" dirty="0" smtClean="0"/>
              <a:t>Easy development in a portable way: put Arduino IDE on </a:t>
            </a:r>
            <a:r>
              <a:rPr lang="en-US" altLang="zh-CN" dirty="0"/>
              <a:t>USB disk </a:t>
            </a:r>
            <a:r>
              <a:rPr lang="en-US" altLang="zh-CN" dirty="0" smtClean="0"/>
              <a:t>you can development Arduino software on any PC or any Tablet</a:t>
            </a:r>
            <a:endParaRPr lang="zh-CN" altLang="en-US" dirty="0"/>
          </a:p>
        </p:txBody>
      </p:sp>
      <p:grpSp>
        <p:nvGrpSpPr>
          <p:cNvPr id="13" name="组合 12"/>
          <p:cNvGrpSpPr/>
          <p:nvPr/>
        </p:nvGrpSpPr>
        <p:grpSpPr>
          <a:xfrm>
            <a:off x="2407006" y="4024962"/>
            <a:ext cx="7546523" cy="2656782"/>
            <a:chOff x="2407006" y="4024962"/>
            <a:chExt cx="7546523" cy="2656782"/>
          </a:xfrm>
        </p:grpSpPr>
        <p:pic>
          <p:nvPicPr>
            <p:cNvPr id="5" name="图片 4"/>
            <p:cNvPicPr>
              <a:picLocks noChangeAspect="1"/>
            </p:cNvPicPr>
            <p:nvPr/>
          </p:nvPicPr>
          <p:blipFill>
            <a:blip r:embed="rId3"/>
            <a:stretch>
              <a:fillRect/>
            </a:stretch>
          </p:blipFill>
          <p:spPr>
            <a:xfrm>
              <a:off x="2407006" y="4024962"/>
              <a:ext cx="1829092" cy="2656782"/>
            </a:xfrm>
            <a:prstGeom prst="rect">
              <a:avLst/>
            </a:prstGeom>
          </p:spPr>
        </p:pic>
        <p:pic>
          <p:nvPicPr>
            <p:cNvPr id="6" name="图片 5"/>
            <p:cNvPicPr>
              <a:picLocks noChangeAspect="1"/>
            </p:cNvPicPr>
            <p:nvPr/>
          </p:nvPicPr>
          <p:blipFill>
            <a:blip r:embed="rId4"/>
            <a:stretch>
              <a:fillRect/>
            </a:stretch>
          </p:blipFill>
          <p:spPr>
            <a:xfrm>
              <a:off x="5023174" y="4036198"/>
              <a:ext cx="1847850" cy="2286000"/>
            </a:xfrm>
            <a:prstGeom prst="rect">
              <a:avLst/>
            </a:prstGeom>
          </p:spPr>
        </p:pic>
        <p:pic>
          <p:nvPicPr>
            <p:cNvPr id="7" name="图片 6"/>
            <p:cNvPicPr>
              <a:picLocks noChangeAspect="1"/>
            </p:cNvPicPr>
            <p:nvPr/>
          </p:nvPicPr>
          <p:blipFill>
            <a:blip r:embed="rId5"/>
            <a:stretch>
              <a:fillRect/>
            </a:stretch>
          </p:blipFill>
          <p:spPr>
            <a:xfrm>
              <a:off x="8381904" y="4036198"/>
              <a:ext cx="1571625" cy="2524125"/>
            </a:xfrm>
            <a:prstGeom prst="rect">
              <a:avLst/>
            </a:prstGeom>
          </p:spPr>
        </p:pic>
        <p:cxnSp>
          <p:nvCxnSpPr>
            <p:cNvPr id="10" name="直接箭头连接符 9"/>
            <p:cNvCxnSpPr/>
            <p:nvPr/>
          </p:nvCxnSpPr>
          <p:spPr>
            <a:xfrm flipV="1">
              <a:off x="3321552" y="5691673"/>
              <a:ext cx="1701622" cy="130629"/>
            </a:xfrm>
            <a:prstGeom prst="straightConnector1">
              <a:avLst/>
            </a:prstGeom>
            <a:ln w="4445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1" name="直接箭头连接符 10"/>
            <p:cNvCxnSpPr/>
            <p:nvPr/>
          </p:nvCxnSpPr>
          <p:spPr>
            <a:xfrm>
              <a:off x="6020213" y="5691674"/>
              <a:ext cx="2361691" cy="95475"/>
            </a:xfrm>
            <a:prstGeom prst="straightConnector1">
              <a:avLst/>
            </a:prstGeom>
            <a:ln w="44450">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sp>
        <p:nvSpPr>
          <p:cNvPr id="14" name="文本框 13"/>
          <p:cNvSpPr txBox="1"/>
          <p:nvPr/>
        </p:nvSpPr>
        <p:spPr>
          <a:xfrm>
            <a:off x="2481505" y="3631962"/>
            <a:ext cx="1847461" cy="369332"/>
          </a:xfrm>
          <a:prstGeom prst="rect">
            <a:avLst/>
          </a:prstGeom>
          <a:noFill/>
        </p:spPr>
        <p:txBody>
          <a:bodyPr wrap="square" rtlCol="0">
            <a:spAutoFit/>
          </a:bodyPr>
          <a:lstStyle/>
          <a:p>
            <a:r>
              <a:rPr lang="en-US" altLang="zh-CN" dirty="0" smtClean="0"/>
              <a:t>Old Version</a:t>
            </a:r>
            <a:endParaRPr lang="zh-CN" altLang="en-US" dirty="0"/>
          </a:p>
        </p:txBody>
      </p:sp>
      <p:sp>
        <p:nvSpPr>
          <p:cNvPr id="15" name="文本框 14"/>
          <p:cNvSpPr txBox="1"/>
          <p:nvPr/>
        </p:nvSpPr>
        <p:spPr>
          <a:xfrm>
            <a:off x="5048540" y="3652838"/>
            <a:ext cx="1847461" cy="369332"/>
          </a:xfrm>
          <a:prstGeom prst="rect">
            <a:avLst/>
          </a:prstGeom>
          <a:noFill/>
        </p:spPr>
        <p:txBody>
          <a:bodyPr wrap="square" rtlCol="0">
            <a:spAutoFit/>
          </a:bodyPr>
          <a:lstStyle/>
          <a:p>
            <a:r>
              <a:rPr lang="en-US" altLang="zh-CN" dirty="0" smtClean="0"/>
              <a:t>New Version</a:t>
            </a:r>
            <a:endParaRPr lang="zh-CN" altLang="en-US" dirty="0"/>
          </a:p>
        </p:txBody>
      </p:sp>
      <p:sp>
        <p:nvSpPr>
          <p:cNvPr id="16" name="文本框 15"/>
          <p:cNvSpPr txBox="1"/>
          <p:nvPr/>
        </p:nvSpPr>
        <p:spPr>
          <a:xfrm>
            <a:off x="8539306" y="3599398"/>
            <a:ext cx="1847461" cy="369332"/>
          </a:xfrm>
          <a:prstGeom prst="rect">
            <a:avLst/>
          </a:prstGeom>
          <a:noFill/>
        </p:spPr>
        <p:txBody>
          <a:bodyPr wrap="square" rtlCol="0">
            <a:spAutoFit/>
          </a:bodyPr>
          <a:lstStyle/>
          <a:p>
            <a:r>
              <a:rPr lang="en-US" altLang="zh-CN" dirty="0" smtClean="0"/>
              <a:t>upgraded Version</a:t>
            </a:r>
            <a:endParaRPr lang="zh-CN" altLang="en-US" dirty="0"/>
          </a:p>
        </p:txBody>
      </p:sp>
    </p:spTree>
    <p:extLst>
      <p:ext uri="{BB962C8B-B14F-4D97-AF65-F5344CB8AC3E}">
        <p14:creationId xmlns:p14="http://schemas.microsoft.com/office/powerpoint/2010/main" val="1953594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First Project: Blink (Arduino Hello World)</a:t>
            </a:r>
            <a:endParaRPr lang="zh-CN" altLang="en-US" dirty="0"/>
          </a:p>
        </p:txBody>
      </p:sp>
      <p:sp>
        <p:nvSpPr>
          <p:cNvPr id="3" name="内容占位符 2"/>
          <p:cNvSpPr>
            <a:spLocks noGrp="1"/>
          </p:cNvSpPr>
          <p:nvPr>
            <p:ph idx="1"/>
          </p:nvPr>
        </p:nvSpPr>
        <p:spPr/>
        <p:txBody>
          <a:bodyPr/>
          <a:lstStyle/>
          <a:p>
            <a:pPr marL="514350" indent="-514350">
              <a:buFont typeface="+mj-lt"/>
              <a:buAutoNum type="arabicPeriod"/>
            </a:pPr>
            <a:r>
              <a:rPr lang="en-US" altLang="zh-CN" dirty="0" smtClean="0"/>
              <a:t>USB cable to PC USB port</a:t>
            </a:r>
          </a:p>
          <a:p>
            <a:pPr marL="514350" indent="-514350">
              <a:buFont typeface="+mj-lt"/>
              <a:buAutoNum type="arabicPeriod"/>
            </a:pPr>
            <a:r>
              <a:rPr lang="zh-CN" altLang="en-US" dirty="0" smtClean="0"/>
              <a:t>文件</a:t>
            </a:r>
            <a:r>
              <a:rPr lang="en-US" altLang="zh-CN" dirty="0" smtClean="0">
                <a:sym typeface="Wingdings" panose="05000000000000000000" pitchFamily="2" charset="2"/>
              </a:rPr>
              <a:t></a:t>
            </a:r>
            <a:r>
              <a:rPr lang="zh-CN" altLang="en-US" dirty="0" smtClean="0">
                <a:sym typeface="Wingdings" panose="05000000000000000000" pitchFamily="2" charset="2"/>
              </a:rPr>
              <a:t>示例</a:t>
            </a:r>
            <a:r>
              <a:rPr lang="en-US" altLang="zh-CN" dirty="0" smtClean="0">
                <a:sym typeface="Wingdings" panose="05000000000000000000" pitchFamily="2" charset="2"/>
              </a:rPr>
              <a:t>01.BasicBlink</a:t>
            </a:r>
          </a:p>
          <a:p>
            <a:pPr marL="514350" indent="-514350">
              <a:buFont typeface="+mj-lt"/>
              <a:buAutoNum type="arabicPeriod"/>
            </a:pPr>
            <a:r>
              <a:rPr lang="zh-CN" altLang="en-US" dirty="0" smtClean="0">
                <a:sym typeface="Wingdings" panose="05000000000000000000" pitchFamily="2" charset="2"/>
              </a:rPr>
              <a:t>工具</a:t>
            </a:r>
            <a:r>
              <a:rPr lang="en-US" altLang="zh-CN" dirty="0" smtClean="0">
                <a:sym typeface="Wingdings" panose="05000000000000000000" pitchFamily="2" charset="2"/>
              </a:rPr>
              <a:t></a:t>
            </a:r>
            <a:r>
              <a:rPr lang="zh-CN" altLang="en-US" dirty="0" smtClean="0">
                <a:sym typeface="Wingdings" panose="05000000000000000000" pitchFamily="2" charset="2"/>
              </a:rPr>
              <a:t>开发板</a:t>
            </a:r>
            <a:r>
              <a:rPr lang="en-US" altLang="zh-CN" dirty="0" smtClean="0">
                <a:sym typeface="Wingdings" panose="05000000000000000000" pitchFamily="2" charset="2"/>
              </a:rPr>
              <a:t>Arduino Nano</a:t>
            </a:r>
          </a:p>
          <a:p>
            <a:pPr marL="514350" indent="-514350">
              <a:buFont typeface="+mj-lt"/>
              <a:buAutoNum type="arabicPeriod"/>
            </a:pPr>
            <a:r>
              <a:rPr lang="zh-CN" altLang="en-US" dirty="0" smtClean="0">
                <a:sym typeface="Wingdings" panose="05000000000000000000" pitchFamily="2" charset="2"/>
              </a:rPr>
              <a:t>处理器</a:t>
            </a:r>
            <a:r>
              <a:rPr lang="en-US" altLang="zh-CN" dirty="0" smtClean="0">
                <a:sym typeface="Wingdings" panose="05000000000000000000" pitchFamily="2" charset="2"/>
              </a:rPr>
              <a:t>Atmega328</a:t>
            </a:r>
          </a:p>
          <a:p>
            <a:pPr marL="514350" indent="-514350">
              <a:buFont typeface="+mj-lt"/>
              <a:buAutoNum type="arabicPeriod"/>
            </a:pPr>
            <a:r>
              <a:rPr lang="zh-CN" altLang="en-US" dirty="0" smtClean="0">
                <a:sym typeface="Wingdings" panose="05000000000000000000" pitchFamily="2" charset="2"/>
              </a:rPr>
              <a:t>端口</a:t>
            </a:r>
            <a:r>
              <a:rPr lang="en-US" altLang="zh-CN" dirty="0" smtClean="0">
                <a:sym typeface="Wingdings" panose="05000000000000000000" pitchFamily="2" charset="2"/>
              </a:rPr>
              <a:t>COM?(</a:t>
            </a:r>
            <a:r>
              <a:rPr lang="zh-CN" altLang="en-US" dirty="0" smtClean="0">
                <a:sym typeface="Wingdings" panose="05000000000000000000" pitchFamily="2" charset="2"/>
              </a:rPr>
              <a:t>选实际显示出来的端口号</a:t>
            </a:r>
            <a:r>
              <a:rPr lang="en-US" altLang="zh-CN" dirty="0" smtClean="0">
                <a:sym typeface="Wingdings" panose="05000000000000000000" pitchFamily="2" charset="2"/>
              </a:rPr>
              <a:t>)</a:t>
            </a:r>
          </a:p>
          <a:p>
            <a:pPr marL="514350" indent="-514350">
              <a:buFont typeface="+mj-lt"/>
              <a:buAutoNum type="arabicPeriod"/>
            </a:pPr>
            <a:r>
              <a:rPr lang="zh-CN" altLang="en-US" dirty="0" smtClean="0">
                <a:sym typeface="Wingdings" panose="05000000000000000000" pitchFamily="2" charset="2"/>
              </a:rPr>
              <a:t>编译上传</a:t>
            </a:r>
            <a:endParaRPr lang="en-US" altLang="zh-CN" dirty="0" smtClean="0">
              <a:sym typeface="Wingdings" panose="05000000000000000000" pitchFamily="2" charset="2"/>
            </a:endParaRPr>
          </a:p>
          <a:p>
            <a:endParaRPr lang="en-US" altLang="zh-CN" dirty="0" smtClean="0"/>
          </a:p>
          <a:p>
            <a:endParaRPr lang="zh-CN" altLang="en-US" dirty="0"/>
          </a:p>
        </p:txBody>
      </p:sp>
      <p:pic>
        <p:nvPicPr>
          <p:cNvPr id="4" name="图片 3"/>
          <p:cNvPicPr>
            <a:picLocks noChangeAspect="1"/>
          </p:cNvPicPr>
          <p:nvPr/>
        </p:nvPicPr>
        <p:blipFill>
          <a:blip r:embed="rId2"/>
          <a:stretch>
            <a:fillRect/>
          </a:stretch>
        </p:blipFill>
        <p:spPr>
          <a:xfrm>
            <a:off x="6353175" y="1372816"/>
            <a:ext cx="5419725" cy="2305050"/>
          </a:xfrm>
          <a:prstGeom prst="rect">
            <a:avLst/>
          </a:prstGeom>
          <a:ln>
            <a:solidFill>
              <a:srgbClr val="FF0000"/>
            </a:solidFill>
          </a:ln>
        </p:spPr>
      </p:pic>
      <p:pic>
        <p:nvPicPr>
          <p:cNvPr id="5" name="图片 4"/>
          <p:cNvPicPr>
            <a:picLocks noChangeAspect="1"/>
          </p:cNvPicPr>
          <p:nvPr/>
        </p:nvPicPr>
        <p:blipFill>
          <a:blip r:embed="rId3"/>
          <a:stretch>
            <a:fillRect/>
          </a:stretch>
        </p:blipFill>
        <p:spPr>
          <a:xfrm>
            <a:off x="7620000" y="3812803"/>
            <a:ext cx="4572000" cy="2705100"/>
          </a:xfrm>
          <a:prstGeom prst="rect">
            <a:avLst/>
          </a:prstGeom>
          <a:ln>
            <a:solidFill>
              <a:srgbClr val="FF0000"/>
            </a:solidFill>
          </a:ln>
        </p:spPr>
      </p:pic>
      <p:pic>
        <p:nvPicPr>
          <p:cNvPr id="6" name="图片 5"/>
          <p:cNvPicPr>
            <a:picLocks noChangeAspect="1"/>
          </p:cNvPicPr>
          <p:nvPr/>
        </p:nvPicPr>
        <p:blipFill>
          <a:blip r:embed="rId4"/>
          <a:stretch>
            <a:fillRect/>
          </a:stretch>
        </p:blipFill>
        <p:spPr>
          <a:xfrm>
            <a:off x="4152316" y="4567850"/>
            <a:ext cx="3029826" cy="2290150"/>
          </a:xfrm>
          <a:prstGeom prst="rect">
            <a:avLst/>
          </a:prstGeom>
          <a:ln>
            <a:solidFill>
              <a:srgbClr val="FF0000"/>
            </a:solidFill>
          </a:ln>
        </p:spPr>
      </p:pic>
      <p:pic>
        <p:nvPicPr>
          <p:cNvPr id="7" name="图片 6"/>
          <p:cNvPicPr>
            <a:picLocks noChangeAspect="1"/>
          </p:cNvPicPr>
          <p:nvPr/>
        </p:nvPicPr>
        <p:blipFill>
          <a:blip r:embed="rId5"/>
          <a:stretch>
            <a:fillRect/>
          </a:stretch>
        </p:blipFill>
        <p:spPr>
          <a:xfrm>
            <a:off x="2951680" y="4432913"/>
            <a:ext cx="818858" cy="777915"/>
          </a:xfrm>
          <a:prstGeom prst="rect">
            <a:avLst/>
          </a:prstGeom>
        </p:spPr>
      </p:pic>
    </p:spTree>
    <p:extLst>
      <p:ext uri="{BB962C8B-B14F-4D97-AF65-F5344CB8AC3E}">
        <p14:creationId xmlns:p14="http://schemas.microsoft.com/office/powerpoint/2010/main" val="4105976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2018</a:t>
            </a:r>
            <a:r>
              <a:rPr lang="zh-CN" altLang="en-US" dirty="0" smtClean="0"/>
              <a:t>实验</a:t>
            </a:r>
            <a:r>
              <a:rPr lang="en-US" altLang="zh-CN" dirty="0" smtClean="0"/>
              <a:t>1</a:t>
            </a:r>
            <a:r>
              <a:rPr lang="zh-CN" altLang="en-US" dirty="0" smtClean="0"/>
              <a:t>，</a:t>
            </a:r>
            <a:r>
              <a:rPr lang="en-US" altLang="zh-CN" dirty="0" smtClean="0"/>
              <a:t>2</a:t>
            </a:r>
            <a:r>
              <a:rPr lang="zh-CN" altLang="en-US" dirty="0" smtClean="0"/>
              <a:t>，</a:t>
            </a:r>
            <a:r>
              <a:rPr lang="en-US" altLang="zh-CN" dirty="0" smtClean="0"/>
              <a:t>3</a:t>
            </a:r>
            <a:endParaRPr lang="zh-CN" altLang="en-US" dirty="0"/>
          </a:p>
        </p:txBody>
      </p:sp>
      <p:sp>
        <p:nvSpPr>
          <p:cNvPr id="3" name="内容占位符 2"/>
          <p:cNvSpPr>
            <a:spLocks noGrp="1"/>
          </p:cNvSpPr>
          <p:nvPr>
            <p:ph idx="1"/>
          </p:nvPr>
        </p:nvSpPr>
        <p:spPr/>
        <p:txBody>
          <a:bodyPr/>
          <a:lstStyle/>
          <a:p>
            <a:r>
              <a:rPr lang="en-US" altLang="zh-CN" dirty="0" smtClean="0"/>
              <a:t>Lab1:</a:t>
            </a:r>
            <a:r>
              <a:rPr lang="en-US" altLang="zh-CN" dirty="0">
                <a:hlinkClick r:id="rId2" action="ppaction://hlinkfile"/>
              </a:rPr>
              <a:t>Data type and its memory </a:t>
            </a:r>
            <a:r>
              <a:rPr lang="en-US" altLang="zh-CN" dirty="0" smtClean="0">
                <a:hlinkClick r:id="rId2" action="ppaction://hlinkfile"/>
              </a:rPr>
              <a:t>location</a:t>
            </a:r>
            <a:endParaRPr lang="en-US" altLang="zh-CN" dirty="0" smtClean="0"/>
          </a:p>
          <a:p>
            <a:r>
              <a:rPr lang="en-US" altLang="zh-CN" dirty="0"/>
              <a:t>Lab2:Arduino </a:t>
            </a:r>
            <a:r>
              <a:rPr lang="en-US" altLang="zh-CN" dirty="0" smtClean="0"/>
              <a:t>Nano Programming</a:t>
            </a:r>
          </a:p>
          <a:p>
            <a:r>
              <a:rPr lang="en-US" altLang="zh-CN" dirty="0"/>
              <a:t>Lab3:Modbus-RTU </a:t>
            </a:r>
            <a:r>
              <a:rPr lang="en-US" altLang="zh-CN" dirty="0" smtClean="0"/>
              <a:t>Data Transmit, Receive and Conversion</a:t>
            </a:r>
          </a:p>
          <a:p>
            <a:endParaRPr lang="en-US" altLang="zh-CN" dirty="0"/>
          </a:p>
          <a:p>
            <a:r>
              <a:rPr lang="zh-CN" altLang="en-US" b="1" dirty="0" smtClean="0">
                <a:solidFill>
                  <a:srgbClr val="FF0000"/>
                </a:solidFill>
              </a:rPr>
              <a:t>注意：</a:t>
            </a:r>
            <a:endParaRPr lang="en-US" altLang="zh-CN" b="1" dirty="0" smtClean="0">
              <a:solidFill>
                <a:srgbClr val="FF0000"/>
              </a:solidFill>
            </a:endParaRPr>
          </a:p>
          <a:p>
            <a:pPr marL="514350" indent="-514350">
              <a:buFont typeface="+mj-lt"/>
              <a:buAutoNum type="arabicPeriod"/>
            </a:pPr>
            <a:r>
              <a:rPr lang="en-US" altLang="zh-CN" b="1" dirty="0" smtClean="0">
                <a:solidFill>
                  <a:srgbClr val="FF0000"/>
                </a:solidFill>
              </a:rPr>
              <a:t>Arduino</a:t>
            </a:r>
            <a:r>
              <a:rPr lang="zh-CN" altLang="en-US" b="1" dirty="0" smtClean="0">
                <a:solidFill>
                  <a:srgbClr val="FF0000"/>
                </a:solidFill>
              </a:rPr>
              <a:t>链接</a:t>
            </a:r>
            <a:r>
              <a:rPr lang="zh-CN" altLang="en-US" b="1" dirty="0">
                <a:solidFill>
                  <a:srgbClr val="FF0000"/>
                </a:solidFill>
              </a:rPr>
              <a:t>电路</a:t>
            </a:r>
            <a:r>
              <a:rPr lang="zh-CN" altLang="en-US" b="1" dirty="0" smtClean="0">
                <a:solidFill>
                  <a:srgbClr val="FF0000"/>
                </a:solidFill>
              </a:rPr>
              <a:t>时，要断电后连接，否则可能烧毁计算机或</a:t>
            </a:r>
            <a:r>
              <a:rPr lang="en-US" altLang="zh-CN" b="1" dirty="0" smtClean="0">
                <a:solidFill>
                  <a:srgbClr val="FF0000"/>
                </a:solidFill>
              </a:rPr>
              <a:t>Arduino</a:t>
            </a:r>
            <a:r>
              <a:rPr lang="zh-CN" altLang="en-US" b="1" dirty="0" smtClean="0">
                <a:solidFill>
                  <a:srgbClr val="FF0000"/>
                </a:solidFill>
              </a:rPr>
              <a:t>电路板</a:t>
            </a:r>
            <a:endParaRPr lang="en-US" altLang="zh-CN" b="1" dirty="0" smtClean="0">
              <a:solidFill>
                <a:srgbClr val="FF0000"/>
              </a:solidFill>
            </a:endParaRPr>
          </a:p>
          <a:p>
            <a:pPr marL="514350" indent="-514350">
              <a:buFont typeface="+mj-lt"/>
              <a:buAutoNum type="arabicPeriod"/>
            </a:pPr>
            <a:r>
              <a:rPr lang="zh-CN" altLang="en-US" b="1" dirty="0">
                <a:solidFill>
                  <a:srgbClr val="FF0000"/>
                </a:solidFill>
              </a:rPr>
              <a:t>注意保管</a:t>
            </a:r>
            <a:r>
              <a:rPr lang="zh-CN" altLang="en-US" b="1" dirty="0" smtClean="0">
                <a:solidFill>
                  <a:srgbClr val="FF0000"/>
                </a:solidFill>
              </a:rPr>
              <a:t>好套件，不要丢失</a:t>
            </a:r>
            <a:endParaRPr lang="zh-CN" altLang="en-US" b="1" dirty="0">
              <a:solidFill>
                <a:srgbClr val="FF0000"/>
              </a:solidFill>
            </a:endParaRPr>
          </a:p>
        </p:txBody>
      </p:sp>
    </p:spTree>
    <p:extLst>
      <p:ext uri="{BB962C8B-B14F-4D97-AF65-F5344CB8AC3E}">
        <p14:creationId xmlns:p14="http://schemas.microsoft.com/office/powerpoint/2010/main" val="13378083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首选项设定</a:t>
            </a:r>
          </a:p>
        </p:txBody>
      </p:sp>
      <p:sp>
        <p:nvSpPr>
          <p:cNvPr id="3" name="内容占位符 2"/>
          <p:cNvSpPr>
            <a:spLocks noGrp="1"/>
          </p:cNvSpPr>
          <p:nvPr>
            <p:ph idx="1"/>
          </p:nvPr>
        </p:nvSpPr>
        <p:spPr/>
        <p:txBody>
          <a:bodyPr/>
          <a:lstStyle/>
          <a:p>
            <a:endParaRPr lang="zh-CN" altLang="en-US" dirty="0"/>
          </a:p>
        </p:txBody>
      </p:sp>
      <p:pic>
        <p:nvPicPr>
          <p:cNvPr id="4" name="图片 3"/>
          <p:cNvPicPr>
            <a:picLocks noChangeAspect="1"/>
          </p:cNvPicPr>
          <p:nvPr/>
        </p:nvPicPr>
        <p:blipFill>
          <a:blip r:embed="rId2"/>
          <a:stretch>
            <a:fillRect/>
          </a:stretch>
        </p:blipFill>
        <p:spPr>
          <a:xfrm>
            <a:off x="838200" y="1825625"/>
            <a:ext cx="2558143" cy="4001198"/>
          </a:xfrm>
          <a:prstGeom prst="rect">
            <a:avLst/>
          </a:prstGeom>
          <a:ln>
            <a:solidFill>
              <a:srgbClr val="002060"/>
            </a:solidFill>
          </a:ln>
        </p:spPr>
      </p:pic>
      <p:pic>
        <p:nvPicPr>
          <p:cNvPr id="5" name="图片 4"/>
          <p:cNvPicPr>
            <a:picLocks noChangeAspect="1"/>
          </p:cNvPicPr>
          <p:nvPr/>
        </p:nvPicPr>
        <p:blipFill>
          <a:blip r:embed="rId3"/>
          <a:stretch>
            <a:fillRect/>
          </a:stretch>
        </p:blipFill>
        <p:spPr>
          <a:xfrm>
            <a:off x="4409977" y="1434306"/>
            <a:ext cx="6581775" cy="5133975"/>
          </a:xfrm>
          <a:prstGeom prst="rect">
            <a:avLst/>
          </a:prstGeom>
          <a:ln>
            <a:solidFill>
              <a:srgbClr val="002060"/>
            </a:solidFill>
          </a:ln>
        </p:spPr>
      </p:pic>
    </p:spTree>
    <p:extLst>
      <p:ext uri="{BB962C8B-B14F-4D97-AF65-F5344CB8AC3E}">
        <p14:creationId xmlns:p14="http://schemas.microsoft.com/office/powerpoint/2010/main" val="10985732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Blink Source Code</a:t>
            </a:r>
            <a:r>
              <a:rPr lang="zh-CN" altLang="en-US" dirty="0" smtClean="0"/>
              <a:t>源代码</a:t>
            </a:r>
            <a:endParaRPr lang="zh-CN" altLang="en-US" dirty="0"/>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2"/>
          <a:stretch>
            <a:fillRect/>
          </a:stretch>
        </p:blipFill>
        <p:spPr>
          <a:xfrm>
            <a:off x="838200" y="1686718"/>
            <a:ext cx="9879429" cy="4629151"/>
          </a:xfrm>
          <a:prstGeom prst="rect">
            <a:avLst/>
          </a:prstGeom>
        </p:spPr>
      </p:pic>
    </p:spTree>
    <p:extLst>
      <p:ext uri="{BB962C8B-B14F-4D97-AF65-F5344CB8AC3E}">
        <p14:creationId xmlns:p14="http://schemas.microsoft.com/office/powerpoint/2010/main" val="1685552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Blink: further study</a:t>
            </a:r>
            <a:endParaRPr lang="zh-CN" altLang="en-US" dirty="0"/>
          </a:p>
        </p:txBody>
      </p:sp>
      <p:sp>
        <p:nvSpPr>
          <p:cNvPr id="3" name="内容占位符 2"/>
          <p:cNvSpPr>
            <a:spLocks noGrp="1"/>
          </p:cNvSpPr>
          <p:nvPr>
            <p:ph idx="1"/>
          </p:nvPr>
        </p:nvSpPr>
        <p:spPr/>
        <p:txBody>
          <a:bodyPr/>
          <a:lstStyle/>
          <a:p>
            <a:r>
              <a:rPr lang="en-US" altLang="zh-CN" dirty="0" smtClean="0"/>
              <a:t>Merit: simple</a:t>
            </a:r>
          </a:p>
          <a:p>
            <a:r>
              <a:rPr lang="en-US" altLang="zh-CN" dirty="0" smtClean="0"/>
              <a:t>Demerit: delay() function prevent MCU from doing other tasks while it is running.</a:t>
            </a:r>
            <a:endParaRPr lang="zh-CN" altLang="en-US" dirty="0"/>
          </a:p>
        </p:txBody>
      </p:sp>
      <p:pic>
        <p:nvPicPr>
          <p:cNvPr id="4" name="图片 3"/>
          <p:cNvPicPr>
            <a:picLocks noChangeAspect="1"/>
          </p:cNvPicPr>
          <p:nvPr/>
        </p:nvPicPr>
        <p:blipFill>
          <a:blip r:embed="rId3"/>
          <a:stretch>
            <a:fillRect/>
          </a:stretch>
        </p:blipFill>
        <p:spPr>
          <a:xfrm>
            <a:off x="4918496" y="3311038"/>
            <a:ext cx="6699944" cy="3000862"/>
          </a:xfrm>
          <a:prstGeom prst="rect">
            <a:avLst/>
          </a:prstGeom>
          <a:ln>
            <a:solidFill>
              <a:srgbClr val="FF0000"/>
            </a:solidFill>
          </a:ln>
        </p:spPr>
      </p:pic>
    </p:spTree>
    <p:extLst>
      <p:ext uri="{BB962C8B-B14F-4D97-AF65-F5344CB8AC3E}">
        <p14:creationId xmlns:p14="http://schemas.microsoft.com/office/powerpoint/2010/main" val="1116078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BlinkWithoutDelay</a:t>
            </a:r>
            <a:r>
              <a:rPr lang="zh-CN" altLang="en-US" dirty="0" smtClean="0"/>
              <a:t>示例</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3"/>
          <a:stretch>
            <a:fillRect/>
          </a:stretch>
        </p:blipFill>
        <p:spPr>
          <a:xfrm>
            <a:off x="838200" y="1488621"/>
            <a:ext cx="8248650" cy="3619500"/>
          </a:xfrm>
          <a:prstGeom prst="rect">
            <a:avLst/>
          </a:prstGeom>
          <a:ln>
            <a:solidFill>
              <a:srgbClr val="FF0000"/>
            </a:solidFill>
          </a:ln>
        </p:spPr>
      </p:pic>
      <p:pic>
        <p:nvPicPr>
          <p:cNvPr id="5" name="图片 4"/>
          <p:cNvPicPr>
            <a:picLocks noChangeAspect="1"/>
          </p:cNvPicPr>
          <p:nvPr/>
        </p:nvPicPr>
        <p:blipFill>
          <a:blip r:embed="rId4"/>
          <a:stretch>
            <a:fillRect/>
          </a:stretch>
        </p:blipFill>
        <p:spPr>
          <a:xfrm>
            <a:off x="838200" y="5185828"/>
            <a:ext cx="4076700" cy="1428750"/>
          </a:xfrm>
          <a:prstGeom prst="rect">
            <a:avLst/>
          </a:prstGeom>
          <a:ln>
            <a:solidFill>
              <a:srgbClr val="FF0000"/>
            </a:solidFill>
          </a:ln>
        </p:spPr>
      </p:pic>
    </p:spTree>
    <p:extLst>
      <p:ext uri="{BB962C8B-B14F-4D97-AF65-F5344CB8AC3E}">
        <p14:creationId xmlns:p14="http://schemas.microsoft.com/office/powerpoint/2010/main" val="421106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loop()</a:t>
            </a:r>
            <a:endParaRPr lang="zh-CN" altLang="en-US" dirty="0"/>
          </a:p>
        </p:txBody>
      </p:sp>
      <p:sp>
        <p:nvSpPr>
          <p:cNvPr id="3" name="内容占位符 2"/>
          <p:cNvSpPr>
            <a:spLocks noGrp="1"/>
          </p:cNvSpPr>
          <p:nvPr>
            <p:ph idx="1"/>
          </p:nvPr>
        </p:nvSpPr>
        <p:spPr>
          <a:xfrm>
            <a:off x="838200" y="1825625"/>
            <a:ext cx="3692590" cy="4351338"/>
          </a:xfrm>
        </p:spPr>
        <p:txBody>
          <a:bodyPr/>
          <a:lstStyle/>
          <a:p>
            <a:pPr marL="0" indent="0">
              <a:buNone/>
            </a:pPr>
            <a:r>
              <a:rPr lang="en-US" altLang="zh-CN" dirty="0" smtClean="0"/>
              <a:t>Exercise:</a:t>
            </a:r>
            <a:endParaRPr lang="en-US" altLang="zh-CN" dirty="0"/>
          </a:p>
          <a:p>
            <a:pPr marL="0" indent="0">
              <a:buNone/>
            </a:pPr>
            <a:r>
              <a:rPr lang="en-US" altLang="zh-CN" dirty="0" smtClean="0"/>
              <a:t>Create Flow Chart </a:t>
            </a:r>
            <a:endParaRPr lang="zh-CN" altLang="en-US" dirty="0"/>
          </a:p>
        </p:txBody>
      </p:sp>
      <p:pic>
        <p:nvPicPr>
          <p:cNvPr id="4" name="图片 3"/>
          <p:cNvPicPr>
            <a:picLocks noChangeAspect="1"/>
          </p:cNvPicPr>
          <p:nvPr/>
        </p:nvPicPr>
        <p:blipFill>
          <a:blip r:embed="rId2"/>
          <a:stretch>
            <a:fillRect/>
          </a:stretch>
        </p:blipFill>
        <p:spPr>
          <a:xfrm>
            <a:off x="4530790" y="183020"/>
            <a:ext cx="7661210" cy="6674980"/>
          </a:xfrm>
          <a:prstGeom prst="rect">
            <a:avLst/>
          </a:prstGeom>
          <a:ln>
            <a:solidFill>
              <a:srgbClr val="FF0000"/>
            </a:solidFill>
          </a:ln>
        </p:spPr>
      </p:pic>
    </p:spTree>
    <p:extLst>
      <p:ext uri="{BB962C8B-B14F-4D97-AF65-F5344CB8AC3E}">
        <p14:creationId xmlns:p14="http://schemas.microsoft.com/office/powerpoint/2010/main" val="25768147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Arduino IDE Architecture</a:t>
            </a:r>
            <a:endParaRPr lang="zh-CN" altLang="en-US"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3985983227"/>
              </p:ext>
            </p:extLst>
          </p:nvPr>
        </p:nvGraphicFramePr>
        <p:xfrm>
          <a:off x="4038600" y="1494424"/>
          <a:ext cx="7791450" cy="5013732"/>
        </p:xfrm>
        <a:graphic>
          <a:graphicData uri="http://schemas.openxmlformats.org/drawingml/2006/table">
            <a:tbl>
              <a:tblPr firstRow="1" bandRow="1">
                <a:tableStyleId>{E8B1032C-EA38-4F05-BA0D-38AFFFC7BED3}</a:tableStyleId>
              </a:tblPr>
              <a:tblGrid>
                <a:gridCol w="2190639"/>
                <a:gridCol w="5600811"/>
              </a:tblGrid>
              <a:tr h="427573">
                <a:tc>
                  <a:txBody>
                    <a:bodyPr/>
                    <a:lstStyle/>
                    <a:p>
                      <a:r>
                        <a:rPr lang="en-US" altLang="zh-CN" sz="2000" dirty="0" smtClean="0"/>
                        <a:t>Directory Name</a:t>
                      </a:r>
                      <a:endParaRPr lang="zh-CN" altLang="en-US" sz="2000" dirty="0"/>
                    </a:p>
                  </a:txBody>
                  <a:tcPr/>
                </a:tc>
                <a:tc>
                  <a:txBody>
                    <a:bodyPr/>
                    <a:lstStyle/>
                    <a:p>
                      <a:r>
                        <a:rPr lang="en-US" altLang="zh-CN" sz="2000" dirty="0" smtClean="0"/>
                        <a:t>Usage</a:t>
                      </a:r>
                      <a:endParaRPr lang="zh-CN" altLang="en-US" sz="2000" dirty="0"/>
                    </a:p>
                  </a:txBody>
                  <a:tcPr/>
                </a:tc>
              </a:tr>
              <a:tr h="427573">
                <a:tc>
                  <a:txBody>
                    <a:bodyPr/>
                    <a:lstStyle/>
                    <a:p>
                      <a:r>
                        <a:rPr lang="en-US" altLang="zh-CN" sz="2000" dirty="0" smtClean="0"/>
                        <a:t>Drivers</a:t>
                      </a:r>
                    </a:p>
                  </a:txBody>
                  <a:tcPr/>
                </a:tc>
                <a:tc>
                  <a:txBody>
                    <a:bodyPr/>
                    <a:lstStyle/>
                    <a:p>
                      <a:r>
                        <a:rPr lang="en-US" altLang="zh-CN" sz="2000" dirty="0" smtClean="0"/>
                        <a:t>Arduino board USB driver</a:t>
                      </a:r>
                      <a:endParaRPr lang="zh-CN" altLang="en-US" sz="2000" dirty="0"/>
                    </a:p>
                  </a:txBody>
                  <a:tcPr/>
                </a:tc>
              </a:tr>
              <a:tr h="427573">
                <a:tc>
                  <a:txBody>
                    <a:bodyPr/>
                    <a:lstStyle/>
                    <a:p>
                      <a:r>
                        <a:rPr lang="en-US" altLang="zh-CN" sz="2000" dirty="0" smtClean="0"/>
                        <a:t>examples</a:t>
                      </a:r>
                    </a:p>
                  </a:txBody>
                  <a:tcPr/>
                </a:tc>
                <a:tc>
                  <a:txBody>
                    <a:bodyPr/>
                    <a:lstStyle/>
                    <a:p>
                      <a:r>
                        <a:rPr lang="en-US" altLang="zh-CN" sz="2000" dirty="0" smtClean="0"/>
                        <a:t>Arduino samples</a:t>
                      </a:r>
                      <a:endParaRPr lang="zh-CN" altLang="en-US" sz="2000" dirty="0"/>
                    </a:p>
                  </a:txBody>
                  <a:tcPr/>
                </a:tc>
              </a:tr>
              <a:tr h="427573">
                <a:tc>
                  <a:txBody>
                    <a:bodyPr/>
                    <a:lstStyle/>
                    <a:p>
                      <a:r>
                        <a:rPr lang="en-US" altLang="zh-CN" sz="2000" dirty="0" smtClean="0"/>
                        <a:t>hardware</a:t>
                      </a:r>
                    </a:p>
                  </a:txBody>
                  <a:tcPr/>
                </a:tc>
                <a:tc>
                  <a:txBody>
                    <a:bodyPr/>
                    <a:lstStyle/>
                    <a:p>
                      <a:r>
                        <a:rPr lang="en-US" altLang="zh-CN" sz="2000" dirty="0" smtClean="0"/>
                        <a:t>AVR MCU Core source </a:t>
                      </a:r>
                      <a:endParaRPr lang="zh-CN" altLang="en-US" sz="2000" dirty="0"/>
                    </a:p>
                  </a:txBody>
                  <a:tcPr/>
                </a:tc>
              </a:tr>
              <a:tr h="427573">
                <a:tc>
                  <a:txBody>
                    <a:bodyPr/>
                    <a:lstStyle/>
                    <a:p>
                      <a:r>
                        <a:rPr lang="en-US" altLang="zh-CN" sz="2000" dirty="0" smtClean="0"/>
                        <a:t>java</a:t>
                      </a:r>
                    </a:p>
                  </a:txBody>
                  <a:tcPr/>
                </a:tc>
                <a:tc>
                  <a:txBody>
                    <a:bodyPr/>
                    <a:lstStyle/>
                    <a:p>
                      <a:r>
                        <a:rPr lang="en-US" altLang="zh-CN" sz="2000" dirty="0" smtClean="0"/>
                        <a:t>Java VM for Arduino.exe</a:t>
                      </a:r>
                      <a:endParaRPr lang="zh-CN" altLang="en-US" sz="2000" dirty="0"/>
                    </a:p>
                  </a:txBody>
                  <a:tcPr/>
                </a:tc>
              </a:tr>
              <a:tr h="427573">
                <a:tc>
                  <a:txBody>
                    <a:bodyPr/>
                    <a:lstStyle/>
                    <a:p>
                      <a:r>
                        <a:rPr lang="en-US" altLang="zh-CN" sz="2000" dirty="0" smtClean="0"/>
                        <a:t>lib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smtClean="0"/>
                        <a:t>Jar package for Arduino.exe</a:t>
                      </a:r>
                      <a:endParaRPr lang="zh-CN" altLang="en-US" sz="2000" dirty="0" smtClean="0"/>
                    </a:p>
                  </a:txBody>
                  <a:tcPr/>
                </a:tc>
              </a:tr>
              <a:tr h="427573">
                <a:tc>
                  <a:txBody>
                    <a:bodyPr/>
                    <a:lstStyle/>
                    <a:p>
                      <a:r>
                        <a:rPr lang="en-US" altLang="zh-CN" sz="2000" dirty="0" smtClean="0"/>
                        <a:t>libraries</a:t>
                      </a:r>
                    </a:p>
                  </a:txBody>
                  <a:tcPr/>
                </a:tc>
                <a:tc>
                  <a:txBody>
                    <a:bodyPr/>
                    <a:lstStyle/>
                    <a:p>
                      <a:r>
                        <a:rPr lang="en-US" altLang="zh-CN" sz="2000" dirty="0" smtClean="0"/>
                        <a:t>AVR peripheral libraries</a:t>
                      </a:r>
                      <a:endParaRPr lang="zh-CN" altLang="en-US" sz="2000" dirty="0"/>
                    </a:p>
                  </a:txBody>
                  <a:tcPr/>
                </a:tc>
              </a:tr>
              <a:tr h="738002">
                <a:tc>
                  <a:txBody>
                    <a:bodyPr/>
                    <a:lstStyle/>
                    <a:p>
                      <a:r>
                        <a:rPr lang="en-US" altLang="zh-CN" sz="2000" dirty="0" smtClean="0"/>
                        <a:t>portable</a:t>
                      </a:r>
                    </a:p>
                  </a:txBody>
                  <a:tcPr/>
                </a:tc>
                <a:tc>
                  <a:txBody>
                    <a:bodyPr/>
                    <a:lstStyle/>
                    <a:p>
                      <a:r>
                        <a:rPr lang="en-US" altLang="zh-CN" sz="2000" dirty="0" smtClean="0"/>
                        <a:t>User MCU core/user peripheral libraries/user sketch books(*.</a:t>
                      </a:r>
                      <a:r>
                        <a:rPr lang="en-US" altLang="zh-CN" sz="2000" dirty="0" err="1" smtClean="0"/>
                        <a:t>ino</a:t>
                      </a:r>
                      <a:r>
                        <a:rPr lang="en-US" altLang="zh-CN" sz="2000" dirty="0" smtClean="0"/>
                        <a:t>)</a:t>
                      </a:r>
                      <a:endParaRPr lang="zh-CN" altLang="en-US" sz="2000" dirty="0"/>
                    </a:p>
                  </a:txBody>
                  <a:tcPr/>
                </a:tc>
              </a:tr>
              <a:tr h="427573">
                <a:tc>
                  <a:txBody>
                    <a:bodyPr/>
                    <a:lstStyle/>
                    <a:p>
                      <a:r>
                        <a:rPr lang="en-US" altLang="zh-CN" sz="2000" dirty="0" smtClean="0"/>
                        <a:t>reference</a:t>
                      </a:r>
                    </a:p>
                  </a:txBody>
                  <a:tcPr/>
                </a:tc>
                <a:tc>
                  <a:txBody>
                    <a:bodyPr/>
                    <a:lstStyle/>
                    <a:p>
                      <a:r>
                        <a:rPr lang="en-US" altLang="zh-CN" sz="2000" dirty="0" smtClean="0"/>
                        <a:t>Help doc</a:t>
                      </a:r>
                      <a:endParaRPr lang="zh-CN" altLang="en-US" sz="2000" dirty="0"/>
                    </a:p>
                  </a:txBody>
                  <a:tcPr/>
                </a:tc>
              </a:tr>
              <a:tr h="427573">
                <a:tc>
                  <a:txBody>
                    <a:bodyPr/>
                    <a:lstStyle/>
                    <a:p>
                      <a:r>
                        <a:rPr lang="en-US" altLang="zh-CN" sz="2000" dirty="0" smtClean="0"/>
                        <a:t>tools</a:t>
                      </a:r>
                    </a:p>
                  </a:txBody>
                  <a:tcPr/>
                </a:tc>
                <a:tc>
                  <a:txBody>
                    <a:bodyPr/>
                    <a:lstStyle/>
                    <a:p>
                      <a:r>
                        <a:rPr lang="en-US" altLang="zh-CN" sz="2000" dirty="0" smtClean="0"/>
                        <a:t>Compile tools related </a:t>
                      </a:r>
                      <a:r>
                        <a:rPr lang="en-US" altLang="zh-CN" sz="2000" dirty="0" err="1" smtClean="0"/>
                        <a:t>fiels</a:t>
                      </a:r>
                      <a:endParaRPr lang="zh-CN" altLang="en-US" sz="2000" dirty="0"/>
                    </a:p>
                  </a:txBody>
                  <a:tcPr/>
                </a:tc>
              </a:tr>
              <a:tr h="427573">
                <a:tc>
                  <a:txBody>
                    <a:bodyPr/>
                    <a:lstStyle/>
                    <a:p>
                      <a:r>
                        <a:rPr lang="en-US" altLang="zh-CN" sz="2000" dirty="0" smtClean="0"/>
                        <a:t>tools-builder</a:t>
                      </a:r>
                      <a:endParaRPr lang="en-US" altLang="zh-CN"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smtClean="0"/>
                        <a:t>Compile tools related files</a:t>
                      </a:r>
                      <a:endParaRPr lang="zh-CN" altLang="en-US" sz="2000" dirty="0" smtClean="0"/>
                    </a:p>
                  </a:txBody>
                  <a:tcPr/>
                </a:tc>
              </a:tr>
            </a:tbl>
          </a:graphicData>
        </a:graphic>
      </p:graphicFrame>
      <p:pic>
        <p:nvPicPr>
          <p:cNvPr id="4" name="图片 3"/>
          <p:cNvPicPr>
            <a:picLocks noChangeAspect="1"/>
          </p:cNvPicPr>
          <p:nvPr/>
        </p:nvPicPr>
        <p:blipFill>
          <a:blip r:embed="rId3"/>
          <a:stretch>
            <a:fillRect/>
          </a:stretch>
        </p:blipFill>
        <p:spPr>
          <a:xfrm>
            <a:off x="838200" y="1494428"/>
            <a:ext cx="2328863" cy="5013731"/>
          </a:xfrm>
          <a:prstGeom prst="rect">
            <a:avLst/>
          </a:prstGeom>
        </p:spPr>
      </p:pic>
    </p:spTree>
    <p:extLst>
      <p:ext uri="{BB962C8B-B14F-4D97-AF65-F5344CB8AC3E}">
        <p14:creationId xmlns:p14="http://schemas.microsoft.com/office/powerpoint/2010/main" val="3384166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Exec. Project1: Driving 4 LED lamp </a:t>
            </a:r>
            <a:endParaRPr lang="zh-CN" altLang="en-US" dirty="0"/>
          </a:p>
        </p:txBody>
      </p:sp>
      <p:sp>
        <p:nvSpPr>
          <p:cNvPr id="3" name="内容占位符 2"/>
          <p:cNvSpPr>
            <a:spLocks noGrp="1"/>
          </p:cNvSpPr>
          <p:nvPr>
            <p:ph idx="1"/>
          </p:nvPr>
        </p:nvSpPr>
        <p:spPr/>
        <p:txBody>
          <a:bodyPr/>
          <a:lstStyle/>
          <a:p>
            <a:r>
              <a:rPr lang="en-US" altLang="zh-CN" dirty="0" smtClean="0"/>
              <a:t>Functions (reference sketch: Blink without delay)</a:t>
            </a:r>
          </a:p>
          <a:p>
            <a:pPr marL="514350" indent="-514350">
              <a:buFont typeface="+mj-lt"/>
              <a:buAutoNum type="arabicPeriod"/>
            </a:pPr>
            <a:r>
              <a:rPr lang="en-US" altLang="zh-CN" dirty="0" smtClean="0"/>
              <a:t>LEDs can be controlled On/Off</a:t>
            </a:r>
          </a:p>
          <a:p>
            <a:pPr marL="514350" indent="-514350">
              <a:buFont typeface="+mj-lt"/>
              <a:buAutoNum type="arabicPeriod"/>
            </a:pPr>
            <a:r>
              <a:rPr lang="en-US" altLang="zh-CN" dirty="0" smtClean="0"/>
              <a:t>LEDs can be controlled On/Off cyclically</a:t>
            </a:r>
          </a:p>
          <a:p>
            <a:pPr marL="514350" indent="-514350">
              <a:buFont typeface="+mj-lt"/>
              <a:buAutoNum type="arabicPeriod"/>
            </a:pPr>
            <a:r>
              <a:rPr lang="en-US" altLang="zh-CN" dirty="0" smtClean="0"/>
              <a:t>LEDs </a:t>
            </a:r>
            <a:r>
              <a:rPr lang="en-US" altLang="zh-CN" dirty="0"/>
              <a:t>can be controlled </a:t>
            </a:r>
            <a:r>
              <a:rPr lang="en-US" altLang="zh-CN" dirty="0" smtClean="0"/>
              <a:t>on change its illuminance by PWM function</a:t>
            </a:r>
          </a:p>
          <a:p>
            <a:pPr marL="0" indent="0">
              <a:buNone/>
            </a:pPr>
            <a:r>
              <a:rPr lang="en-US" altLang="zh-CN" dirty="0" smtClean="0"/>
              <a:t>Function Extension</a:t>
            </a:r>
            <a:r>
              <a:rPr lang="en-US" altLang="zh-CN" dirty="0"/>
              <a:t>:</a:t>
            </a:r>
            <a:endParaRPr lang="en-US" altLang="zh-CN" dirty="0" smtClean="0"/>
          </a:p>
          <a:p>
            <a:pPr marL="514350" indent="-514350">
              <a:buFont typeface="+mj-lt"/>
              <a:buAutoNum type="arabicPeriod"/>
            </a:pPr>
            <a:r>
              <a:rPr lang="en-US" altLang="zh-CN" dirty="0" smtClean="0"/>
              <a:t>It can receive command serial port to call the above three functions</a:t>
            </a:r>
            <a:endParaRPr lang="zh-CN" altLang="en-US" dirty="0"/>
          </a:p>
        </p:txBody>
      </p:sp>
    </p:spTree>
    <p:extLst>
      <p:ext uri="{BB962C8B-B14F-4D97-AF65-F5344CB8AC3E}">
        <p14:creationId xmlns:p14="http://schemas.microsoft.com/office/powerpoint/2010/main" val="25707582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电子元件说明</a:t>
            </a:r>
            <a:endParaRPr lang="zh-CN" altLang="en-US" dirty="0"/>
          </a:p>
        </p:txBody>
      </p:sp>
      <p:sp>
        <p:nvSpPr>
          <p:cNvPr id="3" name="内容占位符 2"/>
          <p:cNvSpPr>
            <a:spLocks noGrp="1"/>
          </p:cNvSpPr>
          <p:nvPr>
            <p:ph idx="1"/>
          </p:nvPr>
        </p:nvSpPr>
        <p:spPr>
          <a:xfrm>
            <a:off x="838200" y="1690688"/>
            <a:ext cx="3547188" cy="4351338"/>
          </a:xfrm>
        </p:spPr>
        <p:txBody>
          <a:bodyPr/>
          <a:lstStyle/>
          <a:p>
            <a:r>
              <a:rPr lang="zh-CN" altLang="en-US" dirty="0" smtClean="0"/>
              <a:t>热敏电阻</a:t>
            </a:r>
            <a:r>
              <a:rPr lang="en-US" altLang="zh-CN" dirty="0" smtClean="0"/>
              <a:t>NTC</a:t>
            </a:r>
          </a:p>
          <a:p>
            <a:r>
              <a:rPr lang="en-US" altLang="zh-CN" dirty="0" smtClean="0"/>
              <a:t>B=3435K </a:t>
            </a:r>
          </a:p>
          <a:p>
            <a:r>
              <a:rPr lang="en-US" altLang="zh-CN" dirty="0" smtClean="0"/>
              <a:t>R</a:t>
            </a:r>
            <a:r>
              <a:rPr lang="en-US" altLang="zh-CN" baseline="-25000" dirty="0" smtClean="0"/>
              <a:t>0</a:t>
            </a:r>
            <a:r>
              <a:rPr lang="en-US" altLang="zh-CN" dirty="0" smtClean="0"/>
              <a:t>=10K @25</a:t>
            </a:r>
            <a:r>
              <a:rPr lang="zh-CN" altLang="en-US" dirty="0" smtClean="0"/>
              <a:t>℃</a:t>
            </a:r>
            <a:endParaRPr lang="en-US" altLang="zh-CN" dirty="0" smtClean="0"/>
          </a:p>
          <a:p>
            <a:r>
              <a:rPr lang="zh-CN" altLang="en-US" dirty="0"/>
              <a:t>电气</a:t>
            </a:r>
            <a:r>
              <a:rPr lang="zh-CN" altLang="en-US" dirty="0" smtClean="0"/>
              <a:t>符号：</a:t>
            </a:r>
            <a:endParaRPr lang="en-US" altLang="zh-CN" dirty="0" smtClean="0"/>
          </a:p>
        </p:txBody>
      </p:sp>
      <p:pic>
        <p:nvPicPr>
          <p:cNvPr id="6" name="图片 5"/>
          <p:cNvPicPr>
            <a:picLocks noChangeAspect="1"/>
          </p:cNvPicPr>
          <p:nvPr/>
        </p:nvPicPr>
        <p:blipFill>
          <a:blip r:embed="rId3"/>
          <a:stretch>
            <a:fillRect/>
          </a:stretch>
        </p:blipFill>
        <p:spPr>
          <a:xfrm>
            <a:off x="7878148" y="1496220"/>
            <a:ext cx="1314450" cy="3295650"/>
          </a:xfrm>
          <a:prstGeom prst="rect">
            <a:avLst/>
          </a:prstGeom>
        </p:spPr>
      </p:pic>
      <p:pic>
        <p:nvPicPr>
          <p:cNvPr id="8" name="图片 7"/>
          <p:cNvPicPr>
            <a:picLocks noChangeAspect="1"/>
          </p:cNvPicPr>
          <p:nvPr/>
        </p:nvPicPr>
        <p:blipFill>
          <a:blip r:embed="rId4"/>
          <a:stretch>
            <a:fillRect/>
          </a:stretch>
        </p:blipFill>
        <p:spPr>
          <a:xfrm>
            <a:off x="4079616" y="1435101"/>
            <a:ext cx="1200150" cy="3162300"/>
          </a:xfrm>
          <a:prstGeom prst="rect">
            <a:avLst/>
          </a:prstGeom>
        </p:spPr>
      </p:pic>
      <p:pic>
        <p:nvPicPr>
          <p:cNvPr id="4" name="图片 3"/>
          <p:cNvPicPr>
            <a:picLocks noChangeAspect="1"/>
          </p:cNvPicPr>
          <p:nvPr/>
        </p:nvPicPr>
        <p:blipFill>
          <a:blip r:embed="rId5"/>
          <a:stretch>
            <a:fillRect/>
          </a:stretch>
        </p:blipFill>
        <p:spPr>
          <a:xfrm>
            <a:off x="2753794" y="3185320"/>
            <a:ext cx="1143000" cy="552450"/>
          </a:xfrm>
          <a:prstGeom prst="rect">
            <a:avLst/>
          </a:prstGeom>
        </p:spPr>
      </p:pic>
      <p:pic>
        <p:nvPicPr>
          <p:cNvPr id="5" name="图片 4"/>
          <p:cNvPicPr>
            <a:picLocks noChangeAspect="1"/>
          </p:cNvPicPr>
          <p:nvPr/>
        </p:nvPicPr>
        <p:blipFill>
          <a:blip r:embed="rId6"/>
          <a:stretch>
            <a:fillRect/>
          </a:stretch>
        </p:blipFill>
        <p:spPr>
          <a:xfrm>
            <a:off x="6036956" y="2543970"/>
            <a:ext cx="1266825" cy="600075"/>
          </a:xfrm>
          <a:prstGeom prst="rect">
            <a:avLst/>
          </a:prstGeom>
        </p:spPr>
      </p:pic>
      <p:sp>
        <p:nvSpPr>
          <p:cNvPr id="9" name="内容占位符 2"/>
          <p:cNvSpPr txBox="1">
            <a:spLocks/>
          </p:cNvSpPr>
          <p:nvPr/>
        </p:nvSpPr>
        <p:spPr>
          <a:xfrm>
            <a:off x="5462588" y="1663700"/>
            <a:ext cx="354718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t>光敏电阻</a:t>
            </a:r>
            <a:r>
              <a:rPr lang="en-US" altLang="zh-CN" dirty="0" err="1" smtClean="0"/>
              <a:t>cds</a:t>
            </a:r>
            <a:endParaRPr lang="en-US" altLang="zh-CN" dirty="0" smtClean="0"/>
          </a:p>
          <a:p>
            <a:r>
              <a:rPr lang="zh-CN" altLang="en-US" dirty="0"/>
              <a:t>电气</a:t>
            </a:r>
            <a:r>
              <a:rPr lang="zh-CN" altLang="en-US" dirty="0" smtClean="0"/>
              <a:t>符号：</a:t>
            </a:r>
            <a:endParaRPr lang="zh-CN" altLang="en-US" dirty="0"/>
          </a:p>
        </p:txBody>
      </p:sp>
    </p:spTree>
    <p:extLst>
      <p:ext uri="{BB962C8B-B14F-4D97-AF65-F5344CB8AC3E}">
        <p14:creationId xmlns:p14="http://schemas.microsoft.com/office/powerpoint/2010/main" val="718245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电子元件说明</a:t>
            </a:r>
          </a:p>
        </p:txBody>
      </p:sp>
      <p:sp>
        <p:nvSpPr>
          <p:cNvPr id="3" name="内容占位符 2"/>
          <p:cNvSpPr>
            <a:spLocks noGrp="1"/>
          </p:cNvSpPr>
          <p:nvPr>
            <p:ph idx="1"/>
          </p:nvPr>
        </p:nvSpPr>
        <p:spPr/>
        <p:txBody>
          <a:bodyPr/>
          <a:lstStyle/>
          <a:p>
            <a:r>
              <a:rPr lang="en-US" altLang="zh-CN" dirty="0"/>
              <a:t>LED</a:t>
            </a:r>
            <a:r>
              <a:rPr lang="zh-CN" altLang="en-US" dirty="0"/>
              <a:t>（发光二极管</a:t>
            </a:r>
            <a:r>
              <a:rPr lang="zh-CN" altLang="en-US" dirty="0" smtClean="0"/>
              <a:t>）：长脚为正极（</a:t>
            </a:r>
            <a:r>
              <a:rPr lang="en-US" altLang="zh-CN" dirty="0" smtClean="0"/>
              <a:t>A</a:t>
            </a:r>
            <a:r>
              <a:rPr lang="zh-CN" altLang="en-US" dirty="0" smtClean="0"/>
              <a:t>），短脚为负极（</a:t>
            </a:r>
            <a:r>
              <a:rPr lang="en-US" altLang="zh-CN" dirty="0" smtClean="0"/>
              <a:t>K</a:t>
            </a:r>
            <a:r>
              <a:rPr lang="zh-CN" altLang="en-US" dirty="0" smtClean="0"/>
              <a:t>）</a:t>
            </a:r>
            <a:r>
              <a:rPr lang="en-US" altLang="zh-CN" dirty="0" smtClean="0"/>
              <a:t/>
            </a:r>
            <a:br>
              <a:rPr lang="en-US" altLang="zh-CN" dirty="0" smtClean="0"/>
            </a:br>
            <a:endParaRPr lang="en-US" altLang="zh-CN" dirty="0"/>
          </a:p>
          <a:p>
            <a:endParaRPr lang="zh-CN" altLang="en-US" dirty="0"/>
          </a:p>
        </p:txBody>
      </p:sp>
      <p:pic>
        <p:nvPicPr>
          <p:cNvPr id="5" name="图片 4"/>
          <p:cNvPicPr/>
          <p:nvPr/>
        </p:nvPicPr>
        <p:blipFill>
          <a:blip r:embed="rId2"/>
          <a:stretch>
            <a:fillRect/>
          </a:stretch>
        </p:blipFill>
        <p:spPr>
          <a:xfrm>
            <a:off x="1048099" y="2526933"/>
            <a:ext cx="2557113" cy="2210167"/>
          </a:xfrm>
          <a:prstGeom prst="rect">
            <a:avLst/>
          </a:prstGeom>
        </p:spPr>
      </p:pic>
      <p:pic>
        <p:nvPicPr>
          <p:cNvPr id="4" name="图片 3"/>
          <p:cNvPicPr>
            <a:picLocks noChangeAspect="1"/>
          </p:cNvPicPr>
          <p:nvPr/>
        </p:nvPicPr>
        <p:blipFill>
          <a:blip r:embed="rId3"/>
          <a:stretch>
            <a:fillRect/>
          </a:stretch>
        </p:blipFill>
        <p:spPr>
          <a:xfrm>
            <a:off x="4494212" y="2686050"/>
            <a:ext cx="1729539" cy="1143000"/>
          </a:xfrm>
          <a:prstGeom prst="rect">
            <a:avLst/>
          </a:prstGeom>
        </p:spPr>
      </p:pic>
    </p:spTree>
    <p:extLst>
      <p:ext uri="{BB962C8B-B14F-4D97-AF65-F5344CB8AC3E}">
        <p14:creationId xmlns:p14="http://schemas.microsoft.com/office/powerpoint/2010/main" val="12249343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电阻</a:t>
            </a:r>
            <a:endParaRPr lang="zh-CN" altLang="en-US" dirty="0"/>
          </a:p>
        </p:txBody>
      </p:sp>
      <p:sp>
        <p:nvSpPr>
          <p:cNvPr id="3" name="内容占位符 2"/>
          <p:cNvSpPr>
            <a:spLocks noGrp="1"/>
          </p:cNvSpPr>
          <p:nvPr>
            <p:ph idx="1"/>
          </p:nvPr>
        </p:nvSpPr>
        <p:spPr/>
        <p:txBody>
          <a:bodyPr/>
          <a:lstStyle/>
          <a:p>
            <a:r>
              <a:rPr lang="en-US" altLang="zh-CN" dirty="0" smtClean="0"/>
              <a:t>10K</a:t>
            </a:r>
            <a:r>
              <a:rPr lang="zh-CN" altLang="en-US" dirty="0" smtClean="0"/>
              <a:t>色环电阻（</a:t>
            </a:r>
            <a:r>
              <a:rPr lang="en-US" altLang="zh-CN" dirty="0" smtClean="0"/>
              <a:t>5</a:t>
            </a:r>
            <a:r>
              <a:rPr lang="zh-CN" altLang="en-US" dirty="0" smtClean="0"/>
              <a:t>环）：棕黑黑红  </a:t>
            </a:r>
            <a:r>
              <a:rPr lang="en-US" altLang="zh-CN" dirty="0" smtClean="0"/>
              <a:t>100</a:t>
            </a:r>
            <a:r>
              <a:rPr lang="zh-CN" altLang="en-US" dirty="0" smtClean="0"/>
              <a:t>*</a:t>
            </a:r>
            <a:r>
              <a:rPr lang="en-US" altLang="zh-CN" dirty="0" smtClean="0"/>
              <a:t>10</a:t>
            </a:r>
            <a:r>
              <a:rPr lang="en-US" altLang="zh-CN" baseline="30000" dirty="0" smtClean="0"/>
              <a:t>2</a:t>
            </a:r>
            <a:r>
              <a:rPr lang="en-US" altLang="zh-CN" dirty="0" smtClean="0"/>
              <a:t>=10K</a:t>
            </a:r>
            <a:r>
              <a:rPr lang="zh-CN" altLang="en-US" dirty="0" smtClean="0"/>
              <a:t>欧姆</a:t>
            </a:r>
            <a:endParaRPr lang="en-US" altLang="zh-CN" dirty="0" smtClean="0"/>
          </a:p>
          <a:p>
            <a:r>
              <a:rPr lang="en-US" altLang="zh-CN" dirty="0" smtClean="0"/>
              <a:t>470</a:t>
            </a:r>
            <a:r>
              <a:rPr lang="zh-CN" altLang="en-US" dirty="0" smtClean="0"/>
              <a:t>欧姆</a:t>
            </a:r>
            <a:r>
              <a:rPr lang="zh-CN" altLang="en-US" dirty="0"/>
              <a:t>色环电阻</a:t>
            </a:r>
            <a:r>
              <a:rPr lang="zh-CN" altLang="en-US" dirty="0" smtClean="0"/>
              <a:t>（</a:t>
            </a:r>
            <a:r>
              <a:rPr lang="en-US" altLang="zh-CN" dirty="0" smtClean="0"/>
              <a:t>5</a:t>
            </a:r>
            <a:r>
              <a:rPr lang="zh-CN" altLang="en-US" dirty="0" smtClean="0"/>
              <a:t>环）：黄紫黑黑  </a:t>
            </a:r>
            <a:r>
              <a:rPr lang="en-US" altLang="zh-CN" dirty="0" smtClean="0"/>
              <a:t>470*10</a:t>
            </a:r>
            <a:r>
              <a:rPr lang="en-US" altLang="zh-CN" baseline="30000" dirty="0" smtClean="0"/>
              <a:t>0</a:t>
            </a:r>
            <a:r>
              <a:rPr lang="en-US" altLang="zh-CN" dirty="0" smtClean="0"/>
              <a:t>=470</a:t>
            </a:r>
            <a:r>
              <a:rPr lang="zh-CN" altLang="en-US" dirty="0" smtClean="0"/>
              <a:t>欧姆</a:t>
            </a:r>
            <a:endParaRPr lang="en-US" altLang="zh-CN" dirty="0" smtClean="0"/>
          </a:p>
          <a:p>
            <a:endParaRPr lang="en-US" altLang="zh-CN" dirty="0"/>
          </a:p>
          <a:p>
            <a:r>
              <a:rPr lang="zh-CN" altLang="en-US" dirty="0" smtClean="0"/>
              <a:t>色环读法：</a:t>
            </a:r>
            <a:r>
              <a:rPr lang="zh-CN" altLang="en-US" dirty="0"/>
              <a:t>前三</a:t>
            </a:r>
            <a:r>
              <a:rPr lang="zh-CN" altLang="en-US" dirty="0" smtClean="0"/>
              <a:t>个环是数字，第四环是</a:t>
            </a:r>
            <a:r>
              <a:rPr lang="en-US" altLang="zh-CN" dirty="0" smtClean="0"/>
              <a:t>10</a:t>
            </a:r>
            <a:r>
              <a:rPr lang="zh-CN" altLang="en-US" dirty="0" smtClean="0"/>
              <a:t>的幂次，第五环是误差</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164201734"/>
              </p:ext>
            </p:extLst>
          </p:nvPr>
        </p:nvGraphicFramePr>
        <p:xfrm>
          <a:off x="1139889" y="4001294"/>
          <a:ext cx="8128000" cy="640080"/>
        </p:xfrm>
        <a:graphic>
          <a:graphicData uri="http://schemas.openxmlformats.org/drawingml/2006/table">
            <a:tbl>
              <a:tblPr firstRow="1" bandRow="1">
                <a:tableStyleId>{2D5ABB26-0587-4C30-8999-92F81FD0307C}</a:tableStyleId>
              </a:tblPr>
              <a:tblGrid>
                <a:gridCol w="812800"/>
                <a:gridCol w="812800"/>
                <a:gridCol w="812800"/>
                <a:gridCol w="812800"/>
                <a:gridCol w="812800"/>
                <a:gridCol w="812800"/>
                <a:gridCol w="812800"/>
                <a:gridCol w="812800"/>
                <a:gridCol w="812800"/>
                <a:gridCol w="812800"/>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solidFill>
                            <a:schemeClr val="accent2">
                              <a:lumMod val="50000"/>
                            </a:schemeClr>
                          </a:solidFill>
                        </a:rPr>
                        <a:t>棕</a:t>
                      </a:r>
                      <a:endParaRPr lang="en-US" altLang="zh-CN" b="1" dirty="0" smtClean="0">
                        <a:solidFill>
                          <a:schemeClr val="accent2">
                            <a:lumMod val="50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1</a:t>
                      </a:r>
                      <a:endParaRPr lang="zh-CN" altLang="en-US" b="1" dirty="0"/>
                    </a:p>
                  </a:txBody>
                  <a:tcPr/>
                </a:tc>
                <a:tc>
                  <a:txBody>
                    <a:bodyPr/>
                    <a:lstStyle/>
                    <a:p>
                      <a:r>
                        <a:rPr lang="zh-CN" altLang="en-US" b="1" dirty="0" smtClean="0">
                          <a:solidFill>
                            <a:srgbClr val="FF0000"/>
                          </a:solidFill>
                        </a:rPr>
                        <a:t>红</a:t>
                      </a:r>
                      <a:endParaRPr lang="en-US" altLang="zh-CN" b="1" dirty="0" smtClean="0">
                        <a:solidFill>
                          <a:srgbClr val="FF0000"/>
                        </a:solidFill>
                      </a:endParaRPr>
                    </a:p>
                    <a:p>
                      <a:r>
                        <a:rPr lang="en-US" altLang="zh-CN" b="1" dirty="0" smtClean="0"/>
                        <a:t>2</a:t>
                      </a:r>
                      <a:endParaRPr lang="zh-CN" altLang="en-US" b="1" dirty="0"/>
                    </a:p>
                  </a:txBody>
                  <a:tcPr/>
                </a:tc>
                <a:tc>
                  <a:txBody>
                    <a:bodyPr/>
                    <a:lstStyle/>
                    <a:p>
                      <a:r>
                        <a:rPr lang="zh-CN" altLang="en-US" b="1" dirty="0" smtClean="0">
                          <a:solidFill>
                            <a:srgbClr val="FFC000"/>
                          </a:solidFill>
                        </a:rPr>
                        <a:t>橙</a:t>
                      </a:r>
                      <a:endParaRPr lang="en-US" altLang="zh-CN" b="1" dirty="0" smtClean="0">
                        <a:solidFill>
                          <a:srgbClr val="FFC000"/>
                        </a:solidFill>
                      </a:endParaRPr>
                    </a:p>
                    <a:p>
                      <a:r>
                        <a:rPr lang="en-US" altLang="zh-CN" b="1" dirty="0" smtClean="0"/>
                        <a:t>3</a:t>
                      </a:r>
                      <a:endParaRPr lang="zh-CN" altLang="en-US" b="1" dirty="0"/>
                    </a:p>
                  </a:txBody>
                  <a:tcPr/>
                </a:tc>
                <a:tc>
                  <a:txBody>
                    <a:bodyPr/>
                    <a:lstStyle/>
                    <a:p>
                      <a:r>
                        <a:rPr lang="zh-CN" altLang="en-US" b="1" dirty="0" smtClean="0">
                          <a:solidFill>
                            <a:srgbClr val="FFFF00"/>
                          </a:solidFill>
                        </a:rPr>
                        <a:t>黄</a:t>
                      </a:r>
                      <a:endParaRPr lang="en-US" altLang="zh-CN" b="1" dirty="0" smtClean="0">
                        <a:solidFill>
                          <a:srgbClr val="FFFF00"/>
                        </a:solidFill>
                      </a:endParaRPr>
                    </a:p>
                    <a:p>
                      <a:r>
                        <a:rPr lang="en-US" altLang="zh-CN" b="1" dirty="0" smtClean="0"/>
                        <a:t>4</a:t>
                      </a:r>
                      <a:endParaRPr lang="zh-CN" altLang="en-US" b="1" dirty="0"/>
                    </a:p>
                  </a:txBody>
                  <a:tcPr/>
                </a:tc>
                <a:tc>
                  <a:txBody>
                    <a:bodyPr/>
                    <a:lstStyle/>
                    <a:p>
                      <a:r>
                        <a:rPr lang="zh-CN" altLang="en-US" b="1" dirty="0" smtClean="0">
                          <a:solidFill>
                            <a:srgbClr val="92D050"/>
                          </a:solidFill>
                        </a:rPr>
                        <a:t>绿</a:t>
                      </a:r>
                      <a:endParaRPr lang="en-US" altLang="zh-CN" b="1" dirty="0" smtClean="0">
                        <a:solidFill>
                          <a:srgbClr val="92D050"/>
                        </a:solidFill>
                      </a:endParaRPr>
                    </a:p>
                    <a:p>
                      <a:r>
                        <a:rPr lang="en-US" altLang="zh-CN" b="1" dirty="0" smtClean="0"/>
                        <a:t>5</a:t>
                      </a:r>
                      <a:endParaRPr lang="zh-CN" altLang="en-US" b="1" dirty="0"/>
                    </a:p>
                  </a:txBody>
                  <a:tcPr/>
                </a:tc>
                <a:tc>
                  <a:txBody>
                    <a:bodyPr/>
                    <a:lstStyle/>
                    <a:p>
                      <a:r>
                        <a:rPr lang="zh-CN" altLang="en-US" b="1" dirty="0" smtClean="0">
                          <a:solidFill>
                            <a:srgbClr val="0070C0"/>
                          </a:solidFill>
                        </a:rPr>
                        <a:t>蓝</a:t>
                      </a:r>
                      <a:endParaRPr lang="en-US" altLang="zh-CN" b="1" dirty="0" smtClean="0">
                        <a:solidFill>
                          <a:srgbClr val="0070C0"/>
                        </a:solidFill>
                      </a:endParaRPr>
                    </a:p>
                    <a:p>
                      <a:r>
                        <a:rPr lang="en-US" altLang="zh-CN" b="1" dirty="0" smtClean="0"/>
                        <a:t>6</a:t>
                      </a:r>
                      <a:endParaRPr lang="zh-CN" altLang="en-US" b="1" dirty="0"/>
                    </a:p>
                  </a:txBody>
                  <a:tcPr/>
                </a:tc>
                <a:tc>
                  <a:txBody>
                    <a:bodyPr/>
                    <a:lstStyle/>
                    <a:p>
                      <a:r>
                        <a:rPr lang="zh-CN" altLang="en-US" b="1" dirty="0" smtClean="0">
                          <a:solidFill>
                            <a:srgbClr val="7030A0"/>
                          </a:solidFill>
                        </a:rPr>
                        <a:t>紫</a:t>
                      </a:r>
                      <a:endParaRPr lang="en-US" altLang="zh-CN" b="1" dirty="0" smtClean="0">
                        <a:solidFill>
                          <a:srgbClr val="7030A0"/>
                        </a:solidFill>
                      </a:endParaRPr>
                    </a:p>
                    <a:p>
                      <a:r>
                        <a:rPr lang="en-US" altLang="zh-CN" b="1" dirty="0" smtClean="0">
                          <a:solidFill>
                            <a:srgbClr val="7030A0"/>
                          </a:solidFill>
                        </a:rPr>
                        <a:t>7</a:t>
                      </a:r>
                      <a:endParaRPr lang="zh-CN" altLang="en-US" b="1" dirty="0">
                        <a:solidFill>
                          <a:srgbClr val="7030A0"/>
                        </a:solidFill>
                      </a:endParaRPr>
                    </a:p>
                  </a:txBody>
                  <a:tcPr/>
                </a:tc>
                <a:tc>
                  <a:txBody>
                    <a:bodyPr/>
                    <a:lstStyle/>
                    <a:p>
                      <a:r>
                        <a:rPr lang="zh-CN" altLang="en-US" b="1" dirty="0" smtClean="0"/>
                        <a:t>灰</a:t>
                      </a:r>
                      <a:endParaRPr lang="en-US" altLang="zh-CN" b="1" dirty="0" smtClean="0"/>
                    </a:p>
                    <a:p>
                      <a:r>
                        <a:rPr lang="en-US" altLang="zh-CN" b="1" dirty="0" smtClean="0"/>
                        <a:t>8</a:t>
                      </a:r>
                      <a:endParaRPr lang="zh-CN" altLang="en-US" b="1" dirty="0"/>
                    </a:p>
                  </a:txBody>
                  <a:tcPr/>
                </a:tc>
                <a:tc>
                  <a:txBody>
                    <a:bodyPr/>
                    <a:lstStyle/>
                    <a:p>
                      <a:r>
                        <a:rPr lang="zh-CN" altLang="en-US" b="1" dirty="0" smtClean="0"/>
                        <a:t>白</a:t>
                      </a:r>
                      <a:endParaRPr lang="en-US" altLang="zh-CN" b="1" dirty="0" smtClean="0"/>
                    </a:p>
                    <a:p>
                      <a:r>
                        <a:rPr lang="en-US" altLang="zh-CN" b="1" dirty="0" smtClean="0"/>
                        <a:t>9</a:t>
                      </a:r>
                      <a:endParaRPr lang="zh-CN" altLang="en-US"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t>黑</a:t>
                      </a:r>
                      <a:endParaRPr lang="en-US" altLang="zh-CN"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0</a:t>
                      </a:r>
                      <a:endParaRPr lang="zh-CN" altLang="en-US" b="1" dirty="0" smtClean="0"/>
                    </a:p>
                  </a:txBody>
                  <a:tcPr/>
                </a:tc>
              </a:tr>
            </a:tbl>
          </a:graphicData>
        </a:graphic>
      </p:graphicFrame>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0414" y="4481124"/>
            <a:ext cx="3101586" cy="2376876"/>
          </a:xfrm>
          <a:prstGeom prst="rect">
            <a:avLst/>
          </a:prstGeom>
        </p:spPr>
      </p:pic>
    </p:spTree>
    <p:extLst>
      <p:ext uri="{BB962C8B-B14F-4D97-AF65-F5344CB8AC3E}">
        <p14:creationId xmlns:p14="http://schemas.microsoft.com/office/powerpoint/2010/main" val="1893640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100521" cy="1325563"/>
          </a:xfrm>
        </p:spPr>
        <p:txBody>
          <a:bodyPr>
            <a:normAutofit/>
          </a:bodyPr>
          <a:lstStyle/>
          <a:p>
            <a:r>
              <a:rPr lang="en-US" altLang="zh-CN" dirty="0" smtClean="0"/>
              <a:t>LAB hardware: Arduino Nano</a:t>
            </a:r>
            <a:endParaRPr lang="zh-CN" altLang="en-US" dirty="0"/>
          </a:p>
        </p:txBody>
      </p:sp>
      <p:sp>
        <p:nvSpPr>
          <p:cNvPr id="7" name="内容占位符 6"/>
          <p:cNvSpPr>
            <a:spLocks noGrp="1"/>
          </p:cNvSpPr>
          <p:nvPr>
            <p:ph idx="1"/>
          </p:nvPr>
        </p:nvSpPr>
        <p:spPr>
          <a:xfrm>
            <a:off x="838200" y="1690688"/>
            <a:ext cx="10515600" cy="4351338"/>
          </a:xfrm>
        </p:spPr>
        <p:txBody>
          <a:bodyPr/>
          <a:lstStyle/>
          <a:p>
            <a:endParaRPr lang="zh-CN" altLang="en-US" dirty="0"/>
          </a:p>
        </p:txBody>
      </p:sp>
      <p:pic>
        <p:nvPicPr>
          <p:cNvPr id="6" name="图片 5"/>
          <p:cNvPicPr>
            <a:picLocks noChangeAspect="1"/>
          </p:cNvPicPr>
          <p:nvPr/>
        </p:nvPicPr>
        <p:blipFill>
          <a:blip r:embed="rId2"/>
          <a:stretch>
            <a:fillRect/>
          </a:stretch>
        </p:blipFill>
        <p:spPr>
          <a:xfrm>
            <a:off x="838200" y="1512736"/>
            <a:ext cx="4770291" cy="3322310"/>
          </a:xfrm>
          <a:prstGeom prst="rect">
            <a:avLst/>
          </a:prstGeom>
        </p:spPr>
      </p:pic>
      <p:pic>
        <p:nvPicPr>
          <p:cNvPr id="8" name="图片 7"/>
          <p:cNvPicPr>
            <a:picLocks noChangeAspect="1"/>
          </p:cNvPicPr>
          <p:nvPr/>
        </p:nvPicPr>
        <p:blipFill>
          <a:blip r:embed="rId3"/>
          <a:stretch>
            <a:fillRect/>
          </a:stretch>
        </p:blipFill>
        <p:spPr>
          <a:xfrm>
            <a:off x="5023571" y="4114800"/>
            <a:ext cx="6915150" cy="2743200"/>
          </a:xfrm>
          <a:prstGeom prst="rect">
            <a:avLst/>
          </a:prstGeom>
        </p:spPr>
      </p:pic>
      <p:sp>
        <p:nvSpPr>
          <p:cNvPr id="9" name="矩形 8"/>
          <p:cNvSpPr/>
          <p:nvPr/>
        </p:nvSpPr>
        <p:spPr>
          <a:xfrm>
            <a:off x="6025162" y="2201038"/>
            <a:ext cx="5328638" cy="1323439"/>
          </a:xfrm>
          <a:prstGeom prst="rect">
            <a:avLst/>
          </a:prstGeom>
        </p:spPr>
        <p:txBody>
          <a:bodyPr wrap="none">
            <a:spAutoFit/>
          </a:bodyPr>
          <a:lstStyle/>
          <a:p>
            <a:r>
              <a:rPr lang="en-US" altLang="zh-CN" sz="4000" dirty="0" smtClean="0"/>
              <a:t>A 8bit MCU Atmega328P</a:t>
            </a:r>
          </a:p>
          <a:p>
            <a:r>
              <a:rPr lang="en-US" altLang="zh-CN" sz="4000" dirty="0" smtClean="0"/>
              <a:t>On board</a:t>
            </a:r>
            <a:endParaRPr lang="zh-CN" altLang="en-US" sz="4000" dirty="0"/>
          </a:p>
        </p:txBody>
      </p:sp>
    </p:spTree>
    <p:extLst>
      <p:ext uri="{BB962C8B-B14F-4D97-AF65-F5344CB8AC3E}">
        <p14:creationId xmlns:p14="http://schemas.microsoft.com/office/powerpoint/2010/main" val="29890019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6040" y="365125"/>
            <a:ext cx="8242041" cy="6181531"/>
          </a:xfrm>
          <a:prstGeom prst="rect">
            <a:avLst/>
          </a:prstGeom>
        </p:spPr>
      </p:pic>
    </p:spTree>
    <p:extLst>
      <p:ext uri="{BB962C8B-B14F-4D97-AF65-F5344CB8AC3E}">
        <p14:creationId xmlns:p14="http://schemas.microsoft.com/office/powerpoint/2010/main" val="26894848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ARDUINO NANO pin Function</a:t>
            </a:r>
            <a:endParaRPr lang="zh-CN" altLang="en-US" dirty="0"/>
          </a:p>
        </p:txBody>
      </p:sp>
      <p:pic>
        <p:nvPicPr>
          <p:cNvPr id="6" name="内容占位符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47900" y="1443038"/>
            <a:ext cx="8365020" cy="4995465"/>
          </a:xfrm>
        </p:spPr>
      </p:pic>
    </p:spTree>
    <p:extLst>
      <p:ext uri="{BB962C8B-B14F-4D97-AF65-F5344CB8AC3E}">
        <p14:creationId xmlns:p14="http://schemas.microsoft.com/office/powerpoint/2010/main" val="14629523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Port I/O </a:t>
            </a:r>
            <a:r>
              <a:rPr lang="zh-CN" altLang="en-US" dirty="0" smtClean="0"/>
              <a:t>对应常用函数</a:t>
            </a:r>
            <a:endParaRPr lang="zh-CN" altLang="en-US" dirty="0"/>
          </a:p>
        </p:txBody>
      </p:sp>
      <p:grpSp>
        <p:nvGrpSpPr>
          <p:cNvPr id="18" name="组合 17"/>
          <p:cNvGrpSpPr/>
          <p:nvPr/>
        </p:nvGrpSpPr>
        <p:grpSpPr>
          <a:xfrm>
            <a:off x="522493" y="1027906"/>
            <a:ext cx="11147014" cy="5020469"/>
            <a:chOff x="838200" y="370681"/>
            <a:chExt cx="11147014" cy="5020469"/>
          </a:xfrm>
        </p:grpSpPr>
        <p:pic>
          <p:nvPicPr>
            <p:cNvPr id="16" name="图片 15"/>
            <p:cNvPicPr>
              <a:picLocks noChangeAspect="1"/>
            </p:cNvPicPr>
            <p:nvPr/>
          </p:nvPicPr>
          <p:blipFill>
            <a:blip r:embed="rId2"/>
            <a:stretch>
              <a:fillRect/>
            </a:stretch>
          </p:blipFill>
          <p:spPr>
            <a:xfrm>
              <a:off x="6714307" y="370681"/>
              <a:ext cx="2165009" cy="916476"/>
            </a:xfrm>
            <a:prstGeom prst="rect">
              <a:avLst/>
            </a:prstGeom>
          </p:spPr>
        </p:pic>
        <p:pic>
          <p:nvPicPr>
            <p:cNvPr id="7" name="图片 6"/>
            <p:cNvPicPr>
              <a:picLocks noChangeAspect="1"/>
            </p:cNvPicPr>
            <p:nvPr/>
          </p:nvPicPr>
          <p:blipFill>
            <a:blip r:embed="rId3"/>
            <a:stretch>
              <a:fillRect/>
            </a:stretch>
          </p:blipFill>
          <p:spPr>
            <a:xfrm>
              <a:off x="990600" y="1824038"/>
              <a:ext cx="2492603" cy="1141598"/>
            </a:xfrm>
            <a:prstGeom prst="rect">
              <a:avLst/>
            </a:prstGeom>
          </p:spPr>
        </p:pic>
        <p:sp>
          <p:nvSpPr>
            <p:cNvPr id="9" name="线形标注 1 8"/>
            <p:cNvSpPr/>
            <p:nvPr/>
          </p:nvSpPr>
          <p:spPr>
            <a:xfrm>
              <a:off x="4152715" y="2016854"/>
              <a:ext cx="4346741" cy="755965"/>
            </a:xfrm>
            <a:prstGeom prst="borderCallout1">
              <a:avLst>
                <a:gd name="adj1" fmla="val 26037"/>
                <a:gd name="adj2" fmla="val 810"/>
                <a:gd name="adj3" fmla="val 32338"/>
                <a:gd name="adj4" fmla="val -20306"/>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err="1">
                  <a:solidFill>
                    <a:schemeClr val="tx1"/>
                  </a:solidFill>
                </a:rPr>
                <a:t>pinMode</a:t>
              </a:r>
              <a:r>
                <a:rPr lang="en-US" altLang="zh-CN" sz="2400" dirty="0">
                  <a:solidFill>
                    <a:schemeClr val="tx1"/>
                  </a:solidFill>
                </a:rPr>
                <a:t>(</a:t>
              </a:r>
              <a:r>
                <a:rPr lang="en-US" altLang="zh-CN" sz="2400" dirty="0" err="1">
                  <a:solidFill>
                    <a:schemeClr val="tx1"/>
                  </a:solidFill>
                </a:rPr>
                <a:t>ledPin</a:t>
              </a:r>
              <a:r>
                <a:rPr lang="en-US" altLang="zh-CN" sz="2400" dirty="0">
                  <a:solidFill>
                    <a:schemeClr val="tx1"/>
                  </a:solidFill>
                </a:rPr>
                <a:t>, OUTPUT</a:t>
              </a:r>
              <a:r>
                <a:rPr lang="en-US" altLang="zh-CN" sz="2400" dirty="0" smtClean="0">
                  <a:solidFill>
                    <a:schemeClr val="tx1"/>
                  </a:solidFill>
                </a:rPr>
                <a:t>);</a:t>
              </a:r>
            </a:p>
            <a:p>
              <a:pPr algn="ctr"/>
              <a:r>
                <a:rPr lang="en-US" altLang="zh-CN" sz="2400" dirty="0" err="1">
                  <a:solidFill>
                    <a:schemeClr val="tx1"/>
                  </a:solidFill>
                </a:rPr>
                <a:t>digitalWrite</a:t>
              </a:r>
              <a:r>
                <a:rPr lang="en-US" altLang="zh-CN" sz="2400" dirty="0">
                  <a:solidFill>
                    <a:schemeClr val="tx1"/>
                  </a:solidFill>
                </a:rPr>
                <a:t>(</a:t>
              </a:r>
              <a:r>
                <a:rPr lang="en-US" altLang="zh-CN" sz="2400" dirty="0" err="1">
                  <a:solidFill>
                    <a:schemeClr val="tx1"/>
                  </a:solidFill>
                </a:rPr>
                <a:t>ledPin</a:t>
              </a:r>
              <a:r>
                <a:rPr lang="en-US" altLang="zh-CN" sz="2400" dirty="0">
                  <a:solidFill>
                    <a:schemeClr val="tx1"/>
                  </a:solidFill>
                </a:rPr>
                <a:t>, </a:t>
              </a:r>
              <a:r>
                <a:rPr lang="en-US" altLang="zh-CN" sz="2400" dirty="0" err="1">
                  <a:solidFill>
                    <a:schemeClr val="tx1"/>
                  </a:solidFill>
                </a:rPr>
                <a:t>ledState</a:t>
              </a:r>
              <a:r>
                <a:rPr lang="en-US" altLang="zh-CN" sz="2400" dirty="0">
                  <a:solidFill>
                    <a:schemeClr val="tx1"/>
                  </a:solidFill>
                </a:rPr>
                <a:t>)</a:t>
              </a:r>
              <a:endParaRPr lang="zh-CN" altLang="en-US" sz="2400" dirty="0">
                <a:solidFill>
                  <a:schemeClr val="tx1"/>
                </a:solidFill>
              </a:endParaRPr>
            </a:p>
          </p:txBody>
        </p:sp>
        <p:sp>
          <p:nvSpPr>
            <p:cNvPr id="14" name="线形标注 1 13"/>
            <p:cNvSpPr/>
            <p:nvPr/>
          </p:nvSpPr>
          <p:spPr>
            <a:xfrm>
              <a:off x="4115404" y="3369166"/>
              <a:ext cx="4346741" cy="755965"/>
            </a:xfrm>
            <a:prstGeom prst="borderCallout1">
              <a:avLst>
                <a:gd name="adj1" fmla="val 26037"/>
                <a:gd name="adj2" fmla="val 810"/>
                <a:gd name="adj3" fmla="val 32338"/>
                <a:gd name="adj4" fmla="val -16014"/>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err="1" smtClean="0">
                  <a:solidFill>
                    <a:schemeClr val="tx1"/>
                  </a:solidFill>
                </a:rPr>
                <a:t>aigitalRead</a:t>
              </a:r>
              <a:r>
                <a:rPr lang="en-US" altLang="zh-CN" sz="2400" dirty="0" smtClean="0">
                  <a:solidFill>
                    <a:schemeClr val="tx1"/>
                  </a:solidFill>
                </a:rPr>
                <a:t>(</a:t>
              </a:r>
              <a:r>
                <a:rPr lang="en-US" altLang="zh-CN" sz="2400" dirty="0" err="1" smtClean="0">
                  <a:solidFill>
                    <a:schemeClr val="tx1"/>
                  </a:solidFill>
                </a:rPr>
                <a:t>ADCPin</a:t>
              </a:r>
              <a:r>
                <a:rPr lang="en-US" altLang="zh-CN" sz="2400" dirty="0" smtClean="0">
                  <a:solidFill>
                    <a:schemeClr val="tx1"/>
                  </a:solidFill>
                </a:rPr>
                <a:t>)</a:t>
              </a:r>
              <a:endParaRPr lang="zh-CN" altLang="en-US" sz="2400" dirty="0">
                <a:solidFill>
                  <a:schemeClr val="tx1"/>
                </a:solidFill>
              </a:endParaRPr>
            </a:p>
          </p:txBody>
        </p:sp>
        <p:sp>
          <p:nvSpPr>
            <p:cNvPr id="15" name="线形标注 1 14"/>
            <p:cNvSpPr/>
            <p:nvPr/>
          </p:nvSpPr>
          <p:spPr>
            <a:xfrm>
              <a:off x="4301959" y="4635185"/>
              <a:ext cx="4346741" cy="755965"/>
            </a:xfrm>
            <a:prstGeom prst="borderCallout1">
              <a:avLst>
                <a:gd name="adj1" fmla="val 26037"/>
                <a:gd name="adj2" fmla="val 810"/>
                <a:gd name="adj3" fmla="val 32338"/>
                <a:gd name="adj4" fmla="val -20306"/>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err="1" smtClean="0">
                  <a:solidFill>
                    <a:schemeClr val="tx1"/>
                  </a:solidFill>
                </a:rPr>
                <a:t>analogWrite</a:t>
              </a:r>
              <a:r>
                <a:rPr lang="en-US" altLang="zh-CN" sz="2400" dirty="0" smtClean="0">
                  <a:solidFill>
                    <a:schemeClr val="tx1"/>
                  </a:solidFill>
                </a:rPr>
                <a:t>(</a:t>
              </a:r>
              <a:r>
                <a:rPr lang="en-US" altLang="zh-CN" sz="2400" dirty="0" err="1" smtClean="0">
                  <a:solidFill>
                    <a:schemeClr val="tx1"/>
                  </a:solidFill>
                </a:rPr>
                <a:t>PWMPin</a:t>
              </a:r>
              <a:r>
                <a:rPr lang="en-US" altLang="zh-CN" sz="2400" dirty="0" smtClean="0">
                  <a:solidFill>
                    <a:schemeClr val="tx1"/>
                  </a:solidFill>
                </a:rPr>
                <a:t>, Value)</a:t>
              </a:r>
            </a:p>
            <a:p>
              <a:pPr algn="ctr"/>
              <a:r>
                <a:rPr lang="en-US" altLang="zh-CN" sz="2400" dirty="0" smtClean="0">
                  <a:solidFill>
                    <a:schemeClr val="tx1"/>
                  </a:solidFill>
                </a:rPr>
                <a:t>Value:0~255</a:t>
              </a:r>
              <a:endParaRPr lang="zh-CN" altLang="en-US" sz="2400" dirty="0">
                <a:solidFill>
                  <a:schemeClr val="tx1"/>
                </a:solidFill>
              </a:endParaRPr>
            </a:p>
          </p:txBody>
        </p:sp>
        <p:sp>
          <p:nvSpPr>
            <p:cNvPr id="17" name="线形标注 1 16"/>
            <p:cNvSpPr/>
            <p:nvPr/>
          </p:nvSpPr>
          <p:spPr>
            <a:xfrm>
              <a:off x="8648700" y="1216734"/>
              <a:ext cx="3336514" cy="2470321"/>
            </a:xfrm>
            <a:prstGeom prst="borderCallout1">
              <a:avLst>
                <a:gd name="adj1" fmla="val 26037"/>
                <a:gd name="adj2" fmla="val 810"/>
                <a:gd name="adj3" fmla="val 943"/>
                <a:gd name="adj4" fmla="val -13121"/>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err="1" smtClean="0">
                  <a:solidFill>
                    <a:schemeClr val="tx1"/>
                  </a:solidFill>
                </a:rPr>
                <a:t>Serial.begin</a:t>
              </a:r>
              <a:r>
                <a:rPr lang="en-US" altLang="zh-CN" sz="2400" dirty="0" smtClean="0">
                  <a:solidFill>
                    <a:schemeClr val="tx1"/>
                  </a:solidFill>
                </a:rPr>
                <a:t>(BPS);</a:t>
              </a:r>
            </a:p>
            <a:p>
              <a:pPr algn="ctr"/>
              <a:r>
                <a:rPr lang="en-US" altLang="zh-CN" sz="2400" dirty="0" err="1" smtClean="0">
                  <a:solidFill>
                    <a:schemeClr val="tx1"/>
                  </a:solidFill>
                </a:rPr>
                <a:t>Serial.read</a:t>
              </a:r>
              <a:r>
                <a:rPr lang="en-US" altLang="zh-CN" sz="2400" dirty="0" smtClean="0">
                  <a:solidFill>
                    <a:schemeClr val="tx1"/>
                  </a:solidFill>
                </a:rPr>
                <a:t>()</a:t>
              </a:r>
            </a:p>
            <a:p>
              <a:pPr algn="ctr"/>
              <a:r>
                <a:rPr lang="en-US" altLang="zh-CN" sz="2400" dirty="0" err="1" smtClean="0">
                  <a:solidFill>
                    <a:schemeClr val="tx1"/>
                  </a:solidFill>
                </a:rPr>
                <a:t>Serial.write</a:t>
              </a:r>
              <a:r>
                <a:rPr lang="en-US" altLang="zh-CN" sz="2400" dirty="0" smtClean="0">
                  <a:solidFill>
                    <a:schemeClr val="tx1"/>
                  </a:solidFill>
                </a:rPr>
                <a:t>(</a:t>
              </a:r>
              <a:r>
                <a:rPr lang="en-US" altLang="zh-CN" sz="2400" dirty="0" err="1" smtClean="0">
                  <a:solidFill>
                    <a:schemeClr val="tx1"/>
                  </a:solidFill>
                </a:rPr>
                <a:t>buf</a:t>
              </a:r>
              <a:r>
                <a:rPr lang="en-US" altLang="zh-CN" sz="2400" dirty="0" smtClean="0">
                  <a:solidFill>
                    <a:schemeClr val="tx1"/>
                  </a:solidFill>
                </a:rPr>
                <a:t>[],</a:t>
              </a:r>
              <a:r>
                <a:rPr lang="en-US" altLang="zh-CN" sz="2400" dirty="0" err="1" smtClean="0">
                  <a:solidFill>
                    <a:schemeClr val="tx1"/>
                  </a:solidFill>
                </a:rPr>
                <a:t>len</a:t>
              </a:r>
              <a:r>
                <a:rPr lang="en-US" altLang="zh-CN" sz="2400" dirty="0" smtClean="0">
                  <a:solidFill>
                    <a:schemeClr val="tx1"/>
                  </a:solidFill>
                </a:rPr>
                <a:t>)</a:t>
              </a:r>
            </a:p>
            <a:p>
              <a:pPr algn="ctr"/>
              <a:r>
                <a:rPr lang="en-US" altLang="zh-CN" sz="2400" dirty="0" err="1" smtClean="0">
                  <a:solidFill>
                    <a:schemeClr val="tx1"/>
                  </a:solidFill>
                </a:rPr>
                <a:t>Serial.print</a:t>
              </a:r>
              <a:r>
                <a:rPr lang="en-US" altLang="zh-CN" sz="2400" dirty="0" smtClean="0">
                  <a:solidFill>
                    <a:schemeClr val="tx1"/>
                  </a:solidFill>
                </a:rPr>
                <a:t>()</a:t>
              </a:r>
            </a:p>
            <a:p>
              <a:pPr algn="ctr"/>
              <a:r>
                <a:rPr lang="en-US" altLang="zh-CN" sz="2400" dirty="0" err="1" smtClean="0">
                  <a:solidFill>
                    <a:schemeClr val="tx1"/>
                  </a:solidFill>
                </a:rPr>
                <a:t>Serial.println</a:t>
              </a:r>
              <a:r>
                <a:rPr lang="en-US" altLang="zh-CN" sz="2400" dirty="0" smtClean="0">
                  <a:solidFill>
                    <a:schemeClr val="tx1"/>
                  </a:solidFill>
                </a:rPr>
                <a:t>()</a:t>
              </a:r>
            </a:p>
            <a:p>
              <a:pPr algn="ctr"/>
              <a:r>
                <a:rPr lang="en-US" altLang="zh-CN" sz="2400" dirty="0" smtClean="0">
                  <a:solidFill>
                    <a:schemeClr val="tx1"/>
                  </a:solidFill>
                </a:rPr>
                <a:t>…</a:t>
              </a:r>
              <a:endParaRPr lang="zh-CN" altLang="en-US" sz="2400" dirty="0">
                <a:solidFill>
                  <a:schemeClr val="tx1"/>
                </a:solidFill>
              </a:endParaRPr>
            </a:p>
          </p:txBody>
        </p:sp>
        <p:pic>
          <p:nvPicPr>
            <p:cNvPr id="11" name="图片 10"/>
            <p:cNvPicPr>
              <a:picLocks noChangeAspect="1"/>
            </p:cNvPicPr>
            <p:nvPr/>
          </p:nvPicPr>
          <p:blipFill>
            <a:blip r:embed="rId4"/>
            <a:stretch>
              <a:fillRect/>
            </a:stretch>
          </p:blipFill>
          <p:spPr>
            <a:xfrm>
              <a:off x="838200" y="3005138"/>
              <a:ext cx="2545307" cy="1072665"/>
            </a:xfrm>
            <a:prstGeom prst="rect">
              <a:avLst/>
            </a:prstGeom>
          </p:spPr>
        </p:pic>
        <p:pic>
          <p:nvPicPr>
            <p:cNvPr id="13" name="图片 12"/>
            <p:cNvPicPr>
              <a:picLocks noChangeAspect="1"/>
            </p:cNvPicPr>
            <p:nvPr/>
          </p:nvPicPr>
          <p:blipFill>
            <a:blip r:embed="rId5"/>
            <a:stretch>
              <a:fillRect/>
            </a:stretch>
          </p:blipFill>
          <p:spPr>
            <a:xfrm>
              <a:off x="838200" y="4405312"/>
              <a:ext cx="2566308" cy="985838"/>
            </a:xfrm>
            <a:prstGeom prst="rect">
              <a:avLst/>
            </a:prstGeom>
          </p:spPr>
        </p:pic>
      </p:grpSp>
    </p:spTree>
    <p:extLst>
      <p:ext uri="{BB962C8B-B14F-4D97-AF65-F5344CB8AC3E}">
        <p14:creationId xmlns:p14="http://schemas.microsoft.com/office/powerpoint/2010/main" val="14974485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Schematic(</a:t>
            </a:r>
            <a:r>
              <a:rPr lang="zh-CN" altLang="en-US" dirty="0" smtClean="0"/>
              <a:t>电路图</a:t>
            </a:r>
            <a:r>
              <a:rPr lang="en-US" altLang="zh-CN" dirty="0" smtClean="0"/>
              <a:t>)</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5" name="图片 4"/>
          <p:cNvPicPr>
            <a:picLocks noChangeAspect="1"/>
          </p:cNvPicPr>
          <p:nvPr/>
        </p:nvPicPr>
        <p:blipFill>
          <a:blip r:embed="rId2"/>
          <a:stretch>
            <a:fillRect/>
          </a:stretch>
        </p:blipFill>
        <p:spPr>
          <a:xfrm>
            <a:off x="2691201" y="1277455"/>
            <a:ext cx="6809597" cy="5447678"/>
          </a:xfrm>
          <a:prstGeom prst="rect">
            <a:avLst/>
          </a:prstGeom>
        </p:spPr>
      </p:pic>
      <p:sp>
        <p:nvSpPr>
          <p:cNvPr id="4" name="矩形 3"/>
          <p:cNvSpPr/>
          <p:nvPr/>
        </p:nvSpPr>
        <p:spPr>
          <a:xfrm>
            <a:off x="6410458" y="764444"/>
            <a:ext cx="4943341" cy="1200329"/>
          </a:xfrm>
          <a:prstGeom prst="rect">
            <a:avLst/>
          </a:prstGeom>
          <a:solidFill>
            <a:schemeClr val="accent6">
              <a:lumMod val="40000"/>
              <a:lumOff val="60000"/>
            </a:schemeClr>
          </a:solidFill>
          <a:ln>
            <a:solidFill>
              <a:schemeClr val="accent1"/>
            </a:solidFill>
          </a:ln>
        </p:spPr>
        <p:txBody>
          <a:bodyPr wrap="none">
            <a:spAutoFit/>
          </a:bodyPr>
          <a:lstStyle/>
          <a:p>
            <a:r>
              <a:rPr lang="en-US" altLang="zh-CN" sz="3600" dirty="0" smtClean="0"/>
              <a:t>Arduino</a:t>
            </a:r>
            <a:r>
              <a:rPr lang="zh-CN" altLang="en-US" sz="3600" dirty="0" smtClean="0"/>
              <a:t>电路图绘制软件</a:t>
            </a:r>
            <a:endParaRPr lang="en-US" altLang="zh-CN" sz="3600" dirty="0" smtClean="0"/>
          </a:p>
          <a:p>
            <a:r>
              <a:rPr lang="zh-CN" altLang="en-US" sz="3600" dirty="0" smtClean="0"/>
              <a:t>http</a:t>
            </a:r>
            <a:r>
              <a:rPr lang="zh-CN" altLang="en-US" sz="3600" dirty="0"/>
              <a:t>://fritzing.org/home/</a:t>
            </a:r>
          </a:p>
        </p:txBody>
      </p:sp>
    </p:spTree>
    <p:extLst>
      <p:ext uri="{BB962C8B-B14F-4D97-AF65-F5344CB8AC3E}">
        <p14:creationId xmlns:p14="http://schemas.microsoft.com/office/powerpoint/2010/main" val="8763289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Wiring diagram</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5" name="图片 4"/>
          <p:cNvPicPr>
            <a:picLocks noChangeAspect="1"/>
          </p:cNvPicPr>
          <p:nvPr/>
        </p:nvPicPr>
        <p:blipFill>
          <a:blip r:embed="rId2"/>
          <a:stretch>
            <a:fillRect/>
          </a:stretch>
        </p:blipFill>
        <p:spPr>
          <a:xfrm>
            <a:off x="2635509" y="1672431"/>
            <a:ext cx="6286500" cy="4657725"/>
          </a:xfrm>
          <a:prstGeom prst="rect">
            <a:avLst/>
          </a:prstGeom>
        </p:spPr>
      </p:pic>
    </p:spTree>
    <p:extLst>
      <p:ext uri="{BB962C8B-B14F-4D97-AF65-F5344CB8AC3E}">
        <p14:creationId xmlns:p14="http://schemas.microsoft.com/office/powerpoint/2010/main" val="1787876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Source Structure</a:t>
            </a:r>
            <a:endParaRPr lang="zh-CN" altLang="en-US" dirty="0"/>
          </a:p>
        </p:txBody>
      </p:sp>
      <p:sp>
        <p:nvSpPr>
          <p:cNvPr id="3" name="内容占位符 2"/>
          <p:cNvSpPr>
            <a:spLocks noGrp="1"/>
          </p:cNvSpPr>
          <p:nvPr>
            <p:ph idx="1"/>
          </p:nvPr>
        </p:nvSpPr>
        <p:spPr>
          <a:xfrm>
            <a:off x="608793" y="1361281"/>
            <a:ext cx="7298094" cy="4351338"/>
          </a:xfrm>
        </p:spPr>
        <p:txBody>
          <a:bodyPr/>
          <a:lstStyle/>
          <a:p>
            <a:r>
              <a:rPr lang="en-US" altLang="zh-CN" dirty="0" smtClean="0">
                <a:solidFill>
                  <a:srgbClr val="FF0000"/>
                </a:solidFill>
              </a:rPr>
              <a:t>setup(): </a:t>
            </a:r>
            <a:r>
              <a:rPr lang="en-US" altLang="zh-CN" dirty="0" smtClean="0"/>
              <a:t>hardware initialization, execute only once on power up</a:t>
            </a:r>
            <a:endParaRPr lang="en-US" altLang="zh-CN" dirty="0"/>
          </a:p>
          <a:p>
            <a:r>
              <a:rPr lang="en-US" altLang="zh-CN" dirty="0" smtClean="0">
                <a:solidFill>
                  <a:srgbClr val="FF0000"/>
                </a:solidFill>
              </a:rPr>
              <a:t>loop(): </a:t>
            </a:r>
            <a:r>
              <a:rPr lang="en-US" altLang="zh-CN" dirty="0" smtClean="0"/>
              <a:t>endless loop after setup() executed</a:t>
            </a:r>
          </a:p>
          <a:p>
            <a:endParaRPr lang="zh-CN" altLang="en-US" dirty="0"/>
          </a:p>
        </p:txBody>
      </p:sp>
      <p:pic>
        <p:nvPicPr>
          <p:cNvPr id="4" name="图片 3"/>
          <p:cNvPicPr>
            <a:picLocks noChangeAspect="1"/>
          </p:cNvPicPr>
          <p:nvPr/>
        </p:nvPicPr>
        <p:blipFill>
          <a:blip r:embed="rId3"/>
          <a:stretch>
            <a:fillRect/>
          </a:stretch>
        </p:blipFill>
        <p:spPr>
          <a:xfrm>
            <a:off x="8136294" y="846736"/>
            <a:ext cx="2565598" cy="5307403"/>
          </a:xfrm>
          <a:prstGeom prst="rect">
            <a:avLst/>
          </a:prstGeom>
        </p:spPr>
      </p:pic>
      <p:sp>
        <p:nvSpPr>
          <p:cNvPr id="5" name="右箭头 4"/>
          <p:cNvSpPr/>
          <p:nvPr/>
        </p:nvSpPr>
        <p:spPr>
          <a:xfrm rot="1942371">
            <a:off x="6797265" y="2440669"/>
            <a:ext cx="1776192" cy="394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rot="2324288">
            <a:off x="6003088" y="3582613"/>
            <a:ext cx="2725670" cy="3584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21336" y="2682036"/>
            <a:ext cx="6985551" cy="4062651"/>
          </a:xfrm>
          <a:prstGeom prst="rect">
            <a:avLst/>
          </a:prstGeom>
          <a:noFill/>
          <a:ln>
            <a:solidFill>
              <a:srgbClr val="FF0000"/>
            </a:solidFill>
          </a:ln>
        </p:spPr>
        <p:txBody>
          <a:bodyPr wrap="square" rtlCol="0">
            <a:spAutoFit/>
          </a:bodyPr>
          <a:lstStyle/>
          <a:p>
            <a:r>
              <a:rPr lang="en-US" altLang="zh-CN" dirty="0" err="1"/>
              <a:t>int</a:t>
            </a:r>
            <a:r>
              <a:rPr lang="en-US" altLang="zh-CN" dirty="0"/>
              <a:t> main(void)  </a:t>
            </a:r>
            <a:r>
              <a:rPr lang="en-US" altLang="zh-CN" dirty="0" smtClean="0"/>
              <a:t>// hardware\</a:t>
            </a:r>
            <a:r>
              <a:rPr lang="en-US" altLang="zh-CN" dirty="0" err="1" smtClean="0"/>
              <a:t>arduino</a:t>
            </a:r>
            <a:r>
              <a:rPr lang="en-US" altLang="zh-CN" dirty="0" smtClean="0"/>
              <a:t>\</a:t>
            </a:r>
            <a:r>
              <a:rPr lang="en-US" altLang="zh-CN" dirty="0" err="1" smtClean="0"/>
              <a:t>avr</a:t>
            </a:r>
            <a:r>
              <a:rPr lang="en-US" altLang="zh-CN" dirty="0" smtClean="0"/>
              <a:t>\cores\Arduino\main.cpp</a:t>
            </a:r>
          </a:p>
          <a:p>
            <a:r>
              <a:rPr lang="en-US" altLang="zh-CN" dirty="0" smtClean="0"/>
              <a:t>{    </a:t>
            </a:r>
            <a:r>
              <a:rPr lang="en-US" altLang="zh-CN" dirty="0" err="1" smtClean="0"/>
              <a:t>init</a:t>
            </a:r>
            <a:r>
              <a:rPr lang="en-US" altLang="zh-CN" dirty="0" smtClean="0"/>
              <a:t>();</a:t>
            </a:r>
            <a:endParaRPr lang="en-US" altLang="zh-CN" dirty="0"/>
          </a:p>
          <a:p>
            <a:r>
              <a:rPr lang="en-US" altLang="zh-CN" dirty="0" smtClean="0"/>
              <a:t>    </a:t>
            </a:r>
            <a:r>
              <a:rPr lang="en-US" altLang="zh-CN" dirty="0" err="1" smtClean="0"/>
              <a:t>initVariant</a:t>
            </a:r>
            <a:r>
              <a:rPr lang="en-US" altLang="zh-CN" dirty="0" smtClean="0"/>
              <a:t>();</a:t>
            </a:r>
            <a:endParaRPr lang="en-US" altLang="zh-CN" dirty="0"/>
          </a:p>
          <a:p>
            <a:r>
              <a:rPr lang="en-US" altLang="zh-CN" dirty="0"/>
              <a:t>#if defined(USBCON)</a:t>
            </a:r>
          </a:p>
          <a:p>
            <a:r>
              <a:rPr lang="en-US" altLang="zh-CN" dirty="0" smtClean="0"/>
              <a:t>     </a:t>
            </a:r>
            <a:r>
              <a:rPr lang="en-US" altLang="zh-CN" dirty="0" err="1" smtClean="0"/>
              <a:t>USBDevice.attach</a:t>
            </a:r>
            <a:r>
              <a:rPr lang="en-US" altLang="zh-CN" dirty="0"/>
              <a:t>();</a:t>
            </a:r>
          </a:p>
          <a:p>
            <a:r>
              <a:rPr lang="en-US" altLang="zh-CN" dirty="0"/>
              <a:t>#</a:t>
            </a:r>
            <a:r>
              <a:rPr lang="en-US" altLang="zh-CN" dirty="0" err="1" smtClean="0"/>
              <a:t>endif</a:t>
            </a:r>
            <a:endParaRPr lang="en-US" altLang="zh-CN" dirty="0"/>
          </a:p>
          <a:p>
            <a:r>
              <a:rPr lang="en-US" altLang="zh-CN" dirty="0" smtClean="0"/>
              <a:t>    </a:t>
            </a:r>
            <a:r>
              <a:rPr lang="en-US" altLang="zh-CN" sz="3200" b="1" dirty="0" smtClean="0">
                <a:solidFill>
                  <a:srgbClr val="FF0000"/>
                </a:solidFill>
              </a:rPr>
              <a:t>setup();</a:t>
            </a:r>
            <a:endParaRPr lang="en-US" altLang="zh-CN" sz="3200" b="1" dirty="0">
              <a:solidFill>
                <a:srgbClr val="FF0000"/>
              </a:solidFill>
            </a:endParaRPr>
          </a:p>
          <a:p>
            <a:r>
              <a:rPr lang="en-US" altLang="zh-CN" dirty="0" smtClean="0"/>
              <a:t>    for </a:t>
            </a:r>
            <a:r>
              <a:rPr lang="en-US" altLang="zh-CN" dirty="0"/>
              <a:t>(;;) {</a:t>
            </a:r>
          </a:p>
          <a:p>
            <a:r>
              <a:rPr lang="en-US" altLang="zh-CN" sz="2800" b="1" dirty="0" smtClean="0">
                <a:solidFill>
                  <a:srgbClr val="FF0000"/>
                </a:solidFill>
              </a:rPr>
              <a:t>         loop</a:t>
            </a:r>
            <a:r>
              <a:rPr lang="en-US" altLang="zh-CN" sz="2800" b="1" dirty="0">
                <a:solidFill>
                  <a:srgbClr val="FF0000"/>
                </a:solidFill>
              </a:rPr>
              <a:t>();</a:t>
            </a:r>
          </a:p>
          <a:p>
            <a:r>
              <a:rPr lang="en-US" altLang="zh-CN" dirty="0" smtClean="0"/>
              <a:t>        if </a:t>
            </a:r>
            <a:r>
              <a:rPr lang="en-US" altLang="zh-CN" dirty="0"/>
              <a:t>(</a:t>
            </a:r>
            <a:r>
              <a:rPr lang="en-US" altLang="zh-CN" dirty="0" err="1"/>
              <a:t>serialEventRun</a:t>
            </a:r>
            <a:r>
              <a:rPr lang="en-US" altLang="zh-CN" dirty="0"/>
              <a:t>) </a:t>
            </a:r>
            <a:r>
              <a:rPr lang="en-US" altLang="zh-CN" dirty="0" err="1"/>
              <a:t>serialEventRun</a:t>
            </a:r>
            <a:r>
              <a:rPr lang="en-US" altLang="zh-CN" dirty="0"/>
              <a:t>();</a:t>
            </a:r>
          </a:p>
          <a:p>
            <a:r>
              <a:rPr lang="en-US" altLang="zh-CN" dirty="0" smtClean="0"/>
              <a:t>     }        </a:t>
            </a:r>
            <a:endParaRPr lang="en-US" altLang="zh-CN" dirty="0"/>
          </a:p>
          <a:p>
            <a:r>
              <a:rPr lang="en-US" altLang="zh-CN" dirty="0" smtClean="0"/>
              <a:t>     return </a:t>
            </a:r>
            <a:r>
              <a:rPr lang="en-US" altLang="zh-CN" dirty="0"/>
              <a:t>0;</a:t>
            </a:r>
          </a:p>
          <a:p>
            <a:r>
              <a:rPr lang="en-US" altLang="zh-CN" dirty="0" smtClean="0"/>
              <a:t>}</a:t>
            </a:r>
            <a:endParaRPr lang="zh-CN" altLang="en-US" dirty="0"/>
          </a:p>
        </p:txBody>
      </p:sp>
    </p:spTree>
    <p:extLst>
      <p:ext uri="{BB962C8B-B14F-4D97-AF65-F5344CB8AC3E}">
        <p14:creationId xmlns:p14="http://schemas.microsoft.com/office/powerpoint/2010/main" val="9435410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rot="16200000">
            <a:off x="3187744" y="3297945"/>
            <a:ext cx="1350266" cy="5471391"/>
          </a:xfrm>
          <a:prstGeom prst="rect">
            <a:avLst/>
          </a:prstGeom>
        </p:spPr>
      </p:pic>
      <p:sp>
        <p:nvSpPr>
          <p:cNvPr id="2" name="标题 1"/>
          <p:cNvSpPr>
            <a:spLocks noGrp="1"/>
          </p:cNvSpPr>
          <p:nvPr>
            <p:ph type="title"/>
          </p:nvPr>
        </p:nvSpPr>
        <p:spPr/>
        <p:txBody>
          <a:bodyPr/>
          <a:lstStyle/>
          <a:p>
            <a:r>
              <a:rPr lang="en-US" altLang="zh-CN" dirty="0" smtClean="0"/>
              <a:t>Some useful Arduino class and functions</a:t>
            </a:r>
            <a:endParaRPr lang="zh-CN" altLang="en-US" dirty="0"/>
          </a:p>
        </p:txBody>
      </p:sp>
      <p:sp>
        <p:nvSpPr>
          <p:cNvPr id="3" name="内容占位符 2"/>
          <p:cNvSpPr>
            <a:spLocks noGrp="1"/>
          </p:cNvSpPr>
          <p:nvPr>
            <p:ph idx="1"/>
          </p:nvPr>
        </p:nvSpPr>
        <p:spPr>
          <a:xfrm>
            <a:off x="501140" y="1445864"/>
            <a:ext cx="6097432" cy="4351338"/>
          </a:xfrm>
        </p:spPr>
        <p:txBody>
          <a:bodyPr>
            <a:normAutofit/>
          </a:bodyPr>
          <a:lstStyle/>
          <a:p>
            <a:r>
              <a:rPr lang="en-US" altLang="zh-CN" dirty="0" smtClean="0"/>
              <a:t>Serial class: serial port communication</a:t>
            </a:r>
          </a:p>
          <a:p>
            <a:pPr lvl="1">
              <a:buFont typeface="Wingdings" panose="05000000000000000000" pitchFamily="2" charset="2"/>
              <a:buChar char="Ø"/>
            </a:pPr>
            <a:r>
              <a:rPr lang="en-US" altLang="zh-CN" dirty="0" err="1" smtClean="0"/>
              <a:t>Serial.Begin</a:t>
            </a:r>
            <a:r>
              <a:rPr lang="en-US" altLang="zh-CN" dirty="0" smtClean="0"/>
              <a:t>(9600);</a:t>
            </a:r>
          </a:p>
          <a:p>
            <a:pPr lvl="1">
              <a:buFont typeface="Wingdings" panose="05000000000000000000" pitchFamily="2" charset="2"/>
              <a:buChar char="Ø"/>
            </a:pPr>
            <a:r>
              <a:rPr lang="en-US" altLang="zh-CN" dirty="0" err="1" smtClean="0"/>
              <a:t>Serial.available</a:t>
            </a:r>
            <a:r>
              <a:rPr lang="en-US" altLang="zh-CN" dirty="0" smtClean="0"/>
              <a:t>();</a:t>
            </a:r>
          </a:p>
          <a:p>
            <a:pPr lvl="1">
              <a:buFont typeface="Wingdings" panose="05000000000000000000" pitchFamily="2" charset="2"/>
              <a:buChar char="Ø"/>
            </a:pPr>
            <a:r>
              <a:rPr lang="en-US" altLang="zh-CN" dirty="0" err="1" smtClean="0"/>
              <a:t>Serial.read</a:t>
            </a:r>
            <a:r>
              <a:rPr lang="en-US" altLang="zh-CN" dirty="0" smtClean="0"/>
              <a:t>();</a:t>
            </a:r>
          </a:p>
          <a:p>
            <a:pPr lvl="1">
              <a:buFont typeface="Wingdings" panose="05000000000000000000" pitchFamily="2" charset="2"/>
              <a:buChar char="Ø"/>
            </a:pPr>
            <a:r>
              <a:rPr lang="en-US" altLang="zh-CN" dirty="0" err="1" smtClean="0"/>
              <a:t>Serial.print</a:t>
            </a:r>
            <a:r>
              <a:rPr lang="en-US" altLang="zh-CN" dirty="0" smtClean="0"/>
              <a:t>();  </a:t>
            </a:r>
            <a:r>
              <a:rPr lang="en-US" altLang="zh-CN" dirty="0" err="1" smtClean="0"/>
              <a:t>Serial.println</a:t>
            </a:r>
            <a:r>
              <a:rPr lang="en-US" altLang="zh-CN" dirty="0" smtClean="0"/>
              <a:t>();</a:t>
            </a:r>
          </a:p>
          <a:p>
            <a:r>
              <a:rPr lang="en-US" altLang="zh-CN" dirty="0" smtClean="0"/>
              <a:t>PWM: </a:t>
            </a:r>
            <a:r>
              <a:rPr lang="en-US" altLang="zh-CN" dirty="0" err="1" smtClean="0"/>
              <a:t>analogWrite</a:t>
            </a:r>
            <a:r>
              <a:rPr lang="en-US" altLang="zh-CN" dirty="0" smtClean="0"/>
              <a:t>(PORT, </a:t>
            </a:r>
            <a:r>
              <a:rPr lang="en-US" altLang="zh-CN" dirty="0" err="1" smtClean="0"/>
              <a:t>val</a:t>
            </a:r>
            <a:r>
              <a:rPr lang="en-US" altLang="zh-CN" dirty="0" smtClean="0"/>
              <a:t>) Port=LED’s pin number, </a:t>
            </a:r>
            <a:r>
              <a:rPr lang="en-US" altLang="zh-CN" dirty="0" err="1" smtClean="0"/>
              <a:t>val</a:t>
            </a:r>
            <a:r>
              <a:rPr lang="en-US" altLang="zh-CN" dirty="0" smtClean="0"/>
              <a:t>=0..255 for  on Duty of PWM</a:t>
            </a:r>
          </a:p>
          <a:p>
            <a:r>
              <a:rPr lang="en-US" altLang="zh-CN" dirty="0" smtClean="0"/>
              <a:t>Arduino Nano: pin marked with *</a:t>
            </a:r>
            <a:r>
              <a:rPr lang="en-US" altLang="zh-CN" dirty="0" smtClean="0">
                <a:sym typeface="Wingdings" panose="05000000000000000000" pitchFamily="2" charset="2"/>
              </a:rPr>
              <a:t>pin</a:t>
            </a:r>
            <a:r>
              <a:rPr lang="en-US" altLang="zh-CN" dirty="0" smtClean="0"/>
              <a:t> 3, 5, 6, 9, 10, 11 have PWM function</a:t>
            </a:r>
          </a:p>
          <a:p>
            <a:pPr marL="0" indent="0">
              <a:buNone/>
            </a:pPr>
            <a:endParaRPr lang="zh-CN" altLang="en-US" dirty="0"/>
          </a:p>
        </p:txBody>
      </p:sp>
      <p:pic>
        <p:nvPicPr>
          <p:cNvPr id="5" name="图片 4"/>
          <p:cNvPicPr>
            <a:picLocks noChangeAspect="1"/>
          </p:cNvPicPr>
          <p:nvPr/>
        </p:nvPicPr>
        <p:blipFill>
          <a:blip r:embed="rId3"/>
          <a:stretch>
            <a:fillRect/>
          </a:stretch>
        </p:blipFill>
        <p:spPr>
          <a:xfrm>
            <a:off x="6598572" y="1546654"/>
            <a:ext cx="5437638" cy="4250548"/>
          </a:xfrm>
          <a:prstGeom prst="rect">
            <a:avLst/>
          </a:prstGeom>
          <a:ln>
            <a:solidFill>
              <a:schemeClr val="accent1"/>
            </a:solidFill>
          </a:ln>
        </p:spPr>
      </p:pic>
    </p:spTree>
    <p:extLst>
      <p:ext uri="{BB962C8B-B14F-4D97-AF65-F5344CB8AC3E}">
        <p14:creationId xmlns:p14="http://schemas.microsoft.com/office/powerpoint/2010/main" val="400166996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Exec. Project </a:t>
            </a:r>
            <a:r>
              <a:rPr lang="en-US" altLang="zh-CN" dirty="0"/>
              <a:t>2 </a:t>
            </a:r>
            <a:r>
              <a:rPr lang="en-US" altLang="zh-CN" dirty="0">
                <a:solidFill>
                  <a:srgbClr val="0070C0"/>
                </a:solidFill>
              </a:rPr>
              <a:t>Temperature</a:t>
            </a:r>
            <a:r>
              <a:rPr lang="en-US" altLang="zh-CN" dirty="0"/>
              <a:t> and </a:t>
            </a:r>
            <a:r>
              <a:rPr lang="en-US" altLang="zh-CN" dirty="0">
                <a:solidFill>
                  <a:srgbClr val="0070C0"/>
                </a:solidFill>
              </a:rPr>
              <a:t>Light intensity </a:t>
            </a:r>
            <a:r>
              <a:rPr lang="en-US" altLang="zh-CN" dirty="0"/>
              <a:t>Measuring</a:t>
            </a:r>
            <a:endParaRPr lang="zh-CN" altLang="en-US" dirty="0"/>
          </a:p>
        </p:txBody>
      </p:sp>
      <p:sp>
        <p:nvSpPr>
          <p:cNvPr id="3" name="内容占位符 2"/>
          <p:cNvSpPr>
            <a:spLocks noGrp="1"/>
          </p:cNvSpPr>
          <p:nvPr>
            <p:ph idx="1"/>
          </p:nvPr>
        </p:nvSpPr>
        <p:spPr/>
        <p:txBody>
          <a:bodyPr/>
          <a:lstStyle/>
          <a:p>
            <a:r>
              <a:rPr lang="en-US" altLang="zh-CN" dirty="0" smtClean="0"/>
              <a:t>Requirements:</a:t>
            </a:r>
          </a:p>
          <a:p>
            <a:pPr>
              <a:buFont typeface="Wingdings" panose="05000000000000000000" pitchFamily="2" charset="2"/>
              <a:buChar char="ü"/>
            </a:pPr>
            <a:r>
              <a:rPr lang="en-US" altLang="zh-CN" dirty="0" smtClean="0"/>
              <a:t>Measuring temperature</a:t>
            </a:r>
          </a:p>
          <a:p>
            <a:pPr>
              <a:buFont typeface="Wingdings" panose="05000000000000000000" pitchFamily="2" charset="2"/>
              <a:buChar char="ü"/>
            </a:pPr>
            <a:r>
              <a:rPr lang="en-US" altLang="zh-CN" dirty="0" smtClean="0"/>
              <a:t>Detect light intensity</a:t>
            </a:r>
          </a:p>
          <a:p>
            <a:pPr>
              <a:buFont typeface="Wingdings" panose="05000000000000000000" pitchFamily="2" charset="2"/>
              <a:buChar char="ü"/>
            </a:pPr>
            <a:r>
              <a:rPr lang="en-US" altLang="zh-CN" dirty="0" smtClean="0"/>
              <a:t>Send temperature &amp; </a:t>
            </a:r>
            <a:r>
              <a:rPr lang="en-US" altLang="zh-CN" dirty="0"/>
              <a:t>light </a:t>
            </a:r>
            <a:r>
              <a:rPr lang="en-US" altLang="zh-CN" dirty="0" smtClean="0"/>
              <a:t>intensity data to PC</a:t>
            </a:r>
          </a:p>
          <a:p>
            <a:pPr>
              <a:buFont typeface="Wingdings" panose="05000000000000000000" pitchFamily="2" charset="2"/>
              <a:buChar char="ü"/>
            </a:pPr>
            <a:r>
              <a:rPr lang="en-US" altLang="zh-CN" dirty="0" smtClean="0"/>
              <a:t>Visualize </a:t>
            </a:r>
            <a:r>
              <a:rPr lang="en-US" altLang="zh-CN" dirty="0"/>
              <a:t>temperature &amp; light </a:t>
            </a:r>
            <a:r>
              <a:rPr lang="en-US" altLang="zh-CN" dirty="0" smtClean="0"/>
              <a:t>intensity</a:t>
            </a:r>
            <a:endParaRPr lang="zh-CN" altLang="en-US" dirty="0"/>
          </a:p>
        </p:txBody>
      </p:sp>
    </p:spTree>
    <p:extLst>
      <p:ext uri="{BB962C8B-B14F-4D97-AF65-F5344CB8AC3E}">
        <p14:creationId xmlns:p14="http://schemas.microsoft.com/office/powerpoint/2010/main" val="16995897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Analog to Digital converter </a:t>
            </a:r>
            <a:r>
              <a:rPr lang="en-US" altLang="zh-CN" dirty="0" smtClean="0"/>
              <a:t>: ADC</a:t>
            </a:r>
            <a:endParaRPr lang="zh-CN" altLang="en-US" dirty="0"/>
          </a:p>
        </p:txBody>
      </p:sp>
      <p:sp>
        <p:nvSpPr>
          <p:cNvPr id="3" name="内容占位符 2"/>
          <p:cNvSpPr>
            <a:spLocks noGrp="1"/>
          </p:cNvSpPr>
          <p:nvPr>
            <p:ph idx="1"/>
          </p:nvPr>
        </p:nvSpPr>
        <p:spPr>
          <a:xfrm>
            <a:off x="838200" y="1825625"/>
            <a:ext cx="7100093" cy="4351338"/>
          </a:xfrm>
        </p:spPr>
        <p:txBody>
          <a:bodyPr>
            <a:normAutofit fontScale="92500" lnSpcReduction="10000"/>
          </a:bodyPr>
          <a:lstStyle/>
          <a:p>
            <a:r>
              <a:rPr lang="en-US" altLang="zh-CN" dirty="0" smtClean="0"/>
              <a:t>Analog signal conversion is necessary</a:t>
            </a:r>
            <a:r>
              <a:rPr lang="zh-CN" altLang="en-US" dirty="0" smtClean="0"/>
              <a:t>：</a:t>
            </a:r>
            <a:r>
              <a:rPr lang="en-US" altLang="zh-CN" dirty="0" smtClean="0"/>
              <a:t>Analog to Digital converter</a:t>
            </a:r>
            <a:r>
              <a:rPr lang="zh-CN" altLang="en-US" dirty="0"/>
              <a:t>，（</a:t>
            </a:r>
            <a:r>
              <a:rPr lang="en-US" altLang="zh-CN" dirty="0"/>
              <a:t>AD</a:t>
            </a:r>
            <a:r>
              <a:rPr lang="zh-CN" altLang="en-US" dirty="0"/>
              <a:t>转换器</a:t>
            </a:r>
            <a:r>
              <a:rPr lang="zh-CN" altLang="en-US" dirty="0" smtClean="0"/>
              <a:t>）</a:t>
            </a:r>
            <a:r>
              <a:rPr lang="en-US" altLang="zh-CN" dirty="0" smtClean="0"/>
              <a:t>(</a:t>
            </a:r>
            <a:r>
              <a:rPr lang="en-US" altLang="zh-CN" dirty="0"/>
              <a:t>ADC, A/D, or A to D) </a:t>
            </a:r>
            <a:endParaRPr lang="en-US" altLang="zh-CN" dirty="0" smtClean="0"/>
          </a:p>
          <a:p>
            <a:r>
              <a:rPr lang="en-US" altLang="zh-CN" sz="2000" dirty="0"/>
              <a:t>Resolution: Q =</a:t>
            </a:r>
            <a:r>
              <a:rPr lang="en-US" altLang="zh-CN" sz="2000" dirty="0" err="1"/>
              <a:t>V</a:t>
            </a:r>
            <a:r>
              <a:rPr lang="en-US" altLang="zh-CN" sz="2000" baseline="-25000" dirty="0" err="1"/>
              <a:t>ref</a:t>
            </a:r>
            <a:r>
              <a:rPr lang="en-US" altLang="zh-CN" sz="2000" dirty="0"/>
              <a:t>/2</a:t>
            </a:r>
            <a:r>
              <a:rPr lang="en-US" altLang="zh-CN" sz="2000" baseline="30000" dirty="0"/>
              <a:t>M</a:t>
            </a:r>
            <a:r>
              <a:rPr lang="en-US" altLang="zh-CN" sz="2000" dirty="0"/>
              <a:t> </a:t>
            </a:r>
            <a:r>
              <a:rPr lang="en-US" altLang="zh-CN" sz="2000" dirty="0">
                <a:sym typeface="Wingdings" panose="05000000000000000000" pitchFamily="2" charset="2"/>
              </a:rPr>
              <a:t></a:t>
            </a:r>
            <a:r>
              <a:rPr lang="en-US" altLang="zh-CN" sz="2000" dirty="0"/>
              <a:t> 1LSB=Q</a:t>
            </a:r>
          </a:p>
          <a:p>
            <a:r>
              <a:rPr lang="en-US" altLang="zh-CN" sz="2000" dirty="0"/>
              <a:t> Popular ADC type</a:t>
            </a:r>
            <a:r>
              <a:rPr lang="en-US" altLang="zh-CN" sz="2000" dirty="0" smtClean="0"/>
              <a:t>:   </a:t>
            </a:r>
            <a:r>
              <a:rPr lang="en-US" altLang="zh-CN" sz="2000" dirty="0"/>
              <a:t>successive-approximation </a:t>
            </a:r>
            <a:r>
              <a:rPr lang="en-US" altLang="zh-CN" sz="2000" dirty="0" smtClean="0"/>
              <a:t>ADC  </a:t>
            </a:r>
            <a:r>
              <a:rPr lang="en-US" altLang="zh-CN" sz="2000" dirty="0"/>
              <a:t>(</a:t>
            </a:r>
            <a:r>
              <a:rPr lang="zh-CN" altLang="en-US" sz="2000" dirty="0"/>
              <a:t> 逐次逼近模拟数字转换器 </a:t>
            </a:r>
            <a:r>
              <a:rPr lang="en-US" altLang="zh-CN" sz="2000" dirty="0"/>
              <a:t>) </a:t>
            </a:r>
          </a:p>
          <a:p>
            <a:r>
              <a:rPr lang="en-US" altLang="zh-CN" sz="2000" dirty="0"/>
              <a:t> Conversion range(unipolar</a:t>
            </a:r>
            <a:r>
              <a:rPr lang="zh-CN" altLang="en-US" sz="2000" dirty="0"/>
              <a:t>单极型</a:t>
            </a:r>
            <a:r>
              <a:rPr lang="en-US" altLang="zh-CN" sz="2000" dirty="0"/>
              <a:t>ADC): 0~V</a:t>
            </a:r>
            <a:r>
              <a:rPr lang="en-US" altLang="zh-CN" sz="2000" baseline="-25000" dirty="0"/>
              <a:t>ref</a:t>
            </a:r>
          </a:p>
          <a:p>
            <a:r>
              <a:rPr lang="en-US" altLang="zh-CN" sz="2000" dirty="0"/>
              <a:t>8bit ADC, </a:t>
            </a:r>
            <a:r>
              <a:rPr lang="en-US" altLang="zh-CN" sz="2000" dirty="0" err="1"/>
              <a:t>Vref</a:t>
            </a:r>
            <a:r>
              <a:rPr lang="en-US" altLang="zh-CN" sz="2000" dirty="0"/>
              <a:t>=5V,</a:t>
            </a:r>
          </a:p>
          <a:p>
            <a:pPr marL="400050" lvl="1" indent="0">
              <a:buNone/>
            </a:pPr>
            <a:r>
              <a:rPr lang="en-US" altLang="zh-CN" sz="2000" dirty="0">
                <a:sym typeface="Wingdings" panose="05000000000000000000" pitchFamily="2" charset="2"/>
              </a:rPr>
              <a:t></a:t>
            </a:r>
            <a:r>
              <a:rPr lang="en-US" altLang="zh-CN" sz="2000" dirty="0"/>
              <a:t> Q</a:t>
            </a:r>
            <a:r>
              <a:rPr lang="en-US" altLang="zh-CN" sz="2000" baseline="-25000" dirty="0"/>
              <a:t>8</a:t>
            </a:r>
            <a:r>
              <a:rPr lang="en-US" altLang="zh-CN" sz="2000" dirty="0"/>
              <a:t>= </a:t>
            </a:r>
            <a:r>
              <a:rPr lang="en-US" altLang="zh-CN" sz="2000" dirty="0" err="1"/>
              <a:t>Vref</a:t>
            </a:r>
            <a:r>
              <a:rPr lang="en-US" altLang="zh-CN" sz="2000" dirty="0"/>
              <a:t>/256= 0.01953125 (V)= 19.53125mV</a:t>
            </a:r>
          </a:p>
          <a:p>
            <a:r>
              <a:rPr lang="en-US" altLang="zh-CN" sz="2000" dirty="0"/>
              <a:t>10bit ADC, </a:t>
            </a:r>
            <a:r>
              <a:rPr lang="en-US" altLang="zh-CN" sz="2000" dirty="0" err="1"/>
              <a:t>Vref</a:t>
            </a:r>
            <a:r>
              <a:rPr lang="en-US" altLang="zh-CN" sz="2000" dirty="0"/>
              <a:t>=5V,</a:t>
            </a:r>
          </a:p>
          <a:p>
            <a:pPr marL="400050" lvl="1" indent="0">
              <a:buNone/>
            </a:pPr>
            <a:r>
              <a:rPr lang="en-US" altLang="zh-CN" sz="2000" dirty="0">
                <a:sym typeface="Wingdings" panose="05000000000000000000" pitchFamily="2" charset="2"/>
              </a:rPr>
              <a:t></a:t>
            </a:r>
            <a:r>
              <a:rPr lang="en-US" altLang="zh-CN" sz="2000" dirty="0"/>
              <a:t> Q</a:t>
            </a:r>
            <a:r>
              <a:rPr lang="en-US" altLang="zh-CN" sz="2000" baseline="-25000" dirty="0"/>
              <a:t>10</a:t>
            </a:r>
            <a:r>
              <a:rPr lang="en-US" altLang="zh-CN" sz="2000" dirty="0"/>
              <a:t>= </a:t>
            </a:r>
            <a:r>
              <a:rPr lang="en-US" altLang="zh-CN" sz="2000" dirty="0" err="1"/>
              <a:t>Vref</a:t>
            </a:r>
            <a:r>
              <a:rPr lang="en-US" altLang="zh-CN" sz="2000" dirty="0"/>
              <a:t>/1024= 0.0048828125 (V)= 4.8828125mV</a:t>
            </a:r>
          </a:p>
          <a:p>
            <a:r>
              <a:rPr lang="en-US" altLang="zh-CN" sz="2000" dirty="0"/>
              <a:t>12bit ADC, </a:t>
            </a:r>
            <a:r>
              <a:rPr lang="en-US" altLang="zh-CN" sz="2000" dirty="0" err="1"/>
              <a:t>Vref</a:t>
            </a:r>
            <a:r>
              <a:rPr lang="en-US" altLang="zh-CN" sz="2000" dirty="0"/>
              <a:t>=5V,</a:t>
            </a:r>
          </a:p>
          <a:p>
            <a:pPr marL="400050" lvl="1" indent="0">
              <a:buNone/>
            </a:pPr>
            <a:r>
              <a:rPr lang="en-US" altLang="zh-CN" sz="2000" dirty="0">
                <a:sym typeface="Wingdings" panose="05000000000000000000" pitchFamily="2" charset="2"/>
              </a:rPr>
              <a:t></a:t>
            </a:r>
            <a:r>
              <a:rPr lang="en-US" altLang="zh-CN" sz="2000" dirty="0"/>
              <a:t> Q</a:t>
            </a:r>
            <a:r>
              <a:rPr lang="en-US" altLang="zh-CN" sz="2000" baseline="-25000" dirty="0"/>
              <a:t>12</a:t>
            </a:r>
            <a:r>
              <a:rPr lang="en-US" altLang="zh-CN" sz="2000" dirty="0"/>
              <a:t>= </a:t>
            </a:r>
            <a:r>
              <a:rPr lang="en-US" altLang="zh-CN" sz="2000" dirty="0" err="1"/>
              <a:t>Vref</a:t>
            </a:r>
            <a:r>
              <a:rPr lang="en-US" altLang="zh-CN" sz="2000" dirty="0"/>
              <a:t>/4096= 0.001220703125 (V)= </a:t>
            </a:r>
            <a:r>
              <a:rPr lang="en-US" altLang="zh-CN" sz="2000" dirty="0" smtClean="0"/>
              <a:t>1.220703125mV</a:t>
            </a:r>
            <a:endParaRPr lang="en-US" altLang="zh-CN" sz="2000" dirty="0"/>
          </a:p>
        </p:txBody>
      </p:sp>
      <p:cxnSp>
        <p:nvCxnSpPr>
          <p:cNvPr id="12" name="直接箭头连接符 11"/>
          <p:cNvCxnSpPr/>
          <p:nvPr/>
        </p:nvCxnSpPr>
        <p:spPr>
          <a:xfrm>
            <a:off x="6639046" y="4590497"/>
            <a:ext cx="735496"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9040968" y="3845526"/>
            <a:ext cx="1936474" cy="369332"/>
          </a:xfrm>
          <a:prstGeom prst="rect">
            <a:avLst/>
          </a:prstGeom>
          <a:noFill/>
        </p:spPr>
        <p:txBody>
          <a:bodyPr wrap="square" rtlCol="0">
            <a:spAutoFit/>
          </a:bodyPr>
          <a:lstStyle/>
          <a:p>
            <a:r>
              <a:rPr lang="en-US" altLang="zh-CN" dirty="0" smtClean="0"/>
              <a:t>M-bit digital</a:t>
            </a:r>
            <a:endParaRPr lang="zh-CN" altLang="en-US" dirty="0"/>
          </a:p>
        </p:txBody>
      </p:sp>
      <p:grpSp>
        <p:nvGrpSpPr>
          <p:cNvPr id="14" name="组合 13"/>
          <p:cNvGrpSpPr/>
          <p:nvPr/>
        </p:nvGrpSpPr>
        <p:grpSpPr>
          <a:xfrm>
            <a:off x="6357257" y="3536950"/>
            <a:ext cx="5677803" cy="3122163"/>
            <a:chOff x="6357550" y="2564296"/>
            <a:chExt cx="5677803" cy="3122163"/>
          </a:xfrm>
        </p:grpSpPr>
        <p:sp>
          <p:nvSpPr>
            <p:cNvPr id="15" name="矩形 14"/>
            <p:cNvSpPr/>
            <p:nvPr/>
          </p:nvSpPr>
          <p:spPr>
            <a:xfrm>
              <a:off x="7374835" y="2564296"/>
              <a:ext cx="1451113" cy="214685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zh-CN" b="1" dirty="0" smtClean="0"/>
                <a:t>ADC</a:t>
              </a:r>
              <a:endParaRPr lang="zh-CN" altLang="en-US" b="1" dirty="0"/>
            </a:p>
          </p:txBody>
        </p:sp>
        <p:sp>
          <p:nvSpPr>
            <p:cNvPr id="16" name="右箭头 15"/>
            <p:cNvSpPr/>
            <p:nvPr/>
          </p:nvSpPr>
          <p:spPr>
            <a:xfrm>
              <a:off x="8837508" y="3339272"/>
              <a:ext cx="774700" cy="596900"/>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357550" y="2862218"/>
              <a:ext cx="1063229" cy="954107"/>
            </a:xfrm>
            <a:prstGeom prst="rect">
              <a:avLst/>
            </a:prstGeom>
            <a:noFill/>
          </p:spPr>
          <p:txBody>
            <a:bodyPr wrap="square" rtlCol="0">
              <a:spAutoFit/>
            </a:bodyPr>
            <a:lstStyle/>
            <a:p>
              <a:r>
                <a:rPr lang="en-US" altLang="zh-CN" dirty="0" smtClean="0"/>
                <a:t>Analog </a:t>
              </a:r>
            </a:p>
            <a:p>
              <a:r>
                <a:rPr lang="en-US" altLang="zh-CN" dirty="0" smtClean="0"/>
                <a:t>Voltage</a:t>
              </a:r>
            </a:p>
            <a:p>
              <a:r>
                <a:rPr lang="en-US" altLang="zh-CN" sz="2000" dirty="0"/>
                <a:t>V</a:t>
              </a:r>
              <a:r>
                <a:rPr lang="en-US" altLang="zh-CN" sz="2000" baseline="-25000" dirty="0"/>
                <a:t>in</a:t>
              </a:r>
              <a:endParaRPr lang="zh-CN" altLang="en-US" sz="2000" baseline="-25000" dirty="0"/>
            </a:p>
          </p:txBody>
        </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54103" y="3387654"/>
              <a:ext cx="2381250" cy="1914525"/>
            </a:xfrm>
            <a:prstGeom prst="rect">
              <a:avLst/>
            </a:prstGeom>
            <a:ln>
              <a:solidFill>
                <a:srgbClr val="FF0000"/>
              </a:solidFill>
            </a:ln>
          </p:spPr>
        </p:pic>
        <p:cxnSp>
          <p:nvCxnSpPr>
            <p:cNvPr id="19" name="直接箭头连接符 18"/>
            <p:cNvCxnSpPr/>
            <p:nvPr/>
          </p:nvCxnSpPr>
          <p:spPr>
            <a:xfrm flipV="1">
              <a:off x="8087967" y="4711148"/>
              <a:ext cx="12424" cy="56045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938586" y="5317127"/>
              <a:ext cx="675343" cy="369332"/>
            </a:xfrm>
            <a:prstGeom prst="rect">
              <a:avLst/>
            </a:prstGeom>
            <a:noFill/>
          </p:spPr>
          <p:txBody>
            <a:bodyPr wrap="square" rtlCol="0">
              <a:spAutoFit/>
            </a:bodyPr>
            <a:lstStyle/>
            <a:p>
              <a:r>
                <a:rPr lang="en-US" altLang="zh-CN" dirty="0" err="1"/>
                <a:t>V</a:t>
              </a:r>
              <a:r>
                <a:rPr lang="en-US" altLang="zh-CN" baseline="-25000" dirty="0" err="1"/>
                <a:t>ref</a:t>
              </a:r>
              <a:endParaRPr lang="zh-CN" altLang="en-US" baseline="-25000" dirty="0"/>
            </a:p>
          </p:txBody>
        </p:sp>
      </p:grpSp>
    </p:spTree>
    <p:extLst>
      <p:ext uri="{BB962C8B-B14F-4D97-AF65-F5344CB8AC3E}">
        <p14:creationId xmlns:p14="http://schemas.microsoft.com/office/powerpoint/2010/main" val="16124784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Example of AD conversion</a:t>
            </a:r>
            <a:endParaRPr lang="zh-CN" altLang="en-US" dirty="0"/>
          </a:p>
        </p:txBody>
      </p:sp>
      <p:sp>
        <p:nvSpPr>
          <p:cNvPr id="3" name="内容占位符 2"/>
          <p:cNvSpPr>
            <a:spLocks noGrp="1"/>
          </p:cNvSpPr>
          <p:nvPr>
            <p:ph idx="1"/>
          </p:nvPr>
        </p:nvSpPr>
        <p:spPr/>
        <p:txBody>
          <a:bodyPr/>
          <a:lstStyle/>
          <a:p>
            <a:pPr>
              <a:buFont typeface="Wingdings" panose="05000000000000000000" pitchFamily="2" charset="2"/>
              <a:buChar char="Ø"/>
            </a:pPr>
            <a:r>
              <a:rPr lang="en-US" altLang="zh-CN" dirty="0" smtClean="0"/>
              <a:t>10bit ADC</a:t>
            </a:r>
          </a:p>
          <a:p>
            <a:r>
              <a:rPr lang="en-US" altLang="zh-CN" dirty="0" smtClean="0"/>
              <a:t>Vin </a:t>
            </a:r>
            <a:r>
              <a:rPr lang="en-US" altLang="zh-CN" dirty="0"/>
              <a:t>= 3.14V</a:t>
            </a:r>
            <a:r>
              <a:rPr lang="zh-CN" altLang="en-US" dirty="0"/>
              <a:t>，</a:t>
            </a:r>
            <a:r>
              <a:rPr lang="en-US" altLang="zh-CN" dirty="0" err="1"/>
              <a:t>Vref</a:t>
            </a:r>
            <a:r>
              <a:rPr lang="en-US" altLang="zh-CN" dirty="0"/>
              <a:t>=5V</a:t>
            </a:r>
            <a:r>
              <a:rPr lang="zh-CN" altLang="en-US" dirty="0"/>
              <a:t>，</a:t>
            </a:r>
            <a:r>
              <a:rPr lang="en-US" altLang="zh-CN" dirty="0"/>
              <a:t>M=10</a:t>
            </a:r>
          </a:p>
          <a:p>
            <a:r>
              <a:rPr lang="en-US" altLang="zh-CN" dirty="0"/>
              <a:t>D</a:t>
            </a:r>
            <a:r>
              <a:rPr lang="en-US" altLang="zh-CN" baseline="-25000" dirty="0"/>
              <a:t>M</a:t>
            </a:r>
            <a:r>
              <a:rPr lang="en-US" altLang="zh-CN" dirty="0"/>
              <a:t> = Vin/Q=Vin/(</a:t>
            </a:r>
            <a:r>
              <a:rPr lang="en-US" altLang="zh-CN" dirty="0" err="1"/>
              <a:t>Vref</a:t>
            </a:r>
            <a:r>
              <a:rPr lang="en-US" altLang="zh-CN" dirty="0"/>
              <a:t>/2</a:t>
            </a:r>
            <a:r>
              <a:rPr lang="en-US" altLang="zh-CN" baseline="30000" dirty="0"/>
              <a:t>M</a:t>
            </a:r>
            <a:r>
              <a:rPr lang="en-US" altLang="zh-CN" dirty="0"/>
              <a:t>)=Vin*2</a:t>
            </a:r>
            <a:r>
              <a:rPr lang="en-US" altLang="zh-CN" baseline="30000" dirty="0"/>
              <a:t>M</a:t>
            </a:r>
            <a:r>
              <a:rPr lang="en-US" altLang="zh-CN" dirty="0"/>
              <a:t>/</a:t>
            </a:r>
            <a:r>
              <a:rPr lang="en-US" altLang="zh-CN" dirty="0" err="1"/>
              <a:t>Vref</a:t>
            </a:r>
            <a:r>
              <a:rPr lang="en-US" altLang="zh-CN" dirty="0"/>
              <a:t>=3.14</a:t>
            </a:r>
            <a:r>
              <a:rPr lang="zh-CN" altLang="en-US" dirty="0"/>
              <a:t>*</a:t>
            </a:r>
            <a:r>
              <a:rPr lang="en-US" altLang="zh-CN" dirty="0"/>
              <a:t>1024/5=643</a:t>
            </a:r>
            <a:r>
              <a:rPr lang="en-US" altLang="zh-CN" baseline="-25000" dirty="0"/>
              <a:t>dec</a:t>
            </a:r>
          </a:p>
          <a:p>
            <a:pPr marL="0" indent="0">
              <a:buNone/>
            </a:pPr>
            <a:endParaRPr lang="zh-CN" altLang="en-US" dirty="0"/>
          </a:p>
        </p:txBody>
      </p:sp>
    </p:spTree>
    <p:extLst>
      <p:ext uri="{BB962C8B-B14F-4D97-AF65-F5344CB8AC3E}">
        <p14:creationId xmlns:p14="http://schemas.microsoft.com/office/powerpoint/2010/main" val="1993064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effectLst/>
              </a:rPr>
              <a:t>What is Arduino?</a:t>
            </a:r>
            <a:endParaRPr lang="zh-CN" altLang="en-US" dirty="0"/>
          </a:p>
        </p:txBody>
      </p:sp>
      <p:sp>
        <p:nvSpPr>
          <p:cNvPr id="3" name="内容占位符 2"/>
          <p:cNvSpPr>
            <a:spLocks noGrp="1"/>
          </p:cNvSpPr>
          <p:nvPr>
            <p:ph idx="1"/>
          </p:nvPr>
        </p:nvSpPr>
        <p:spPr>
          <a:xfrm>
            <a:off x="1484311" y="2127381"/>
            <a:ext cx="10018712" cy="3663820"/>
          </a:xfrm>
        </p:spPr>
        <p:txBody>
          <a:bodyPr>
            <a:normAutofit fontScale="92500" lnSpcReduction="10000"/>
          </a:bodyPr>
          <a:lstStyle/>
          <a:p>
            <a:r>
              <a:rPr lang="en-US" altLang="zh-CN" dirty="0" smtClean="0">
                <a:effectLst/>
              </a:rPr>
              <a:t>Arduino is an </a:t>
            </a:r>
            <a:r>
              <a:rPr lang="en-US" altLang="zh-CN" dirty="0" smtClean="0">
                <a:solidFill>
                  <a:srgbClr val="FF0000"/>
                </a:solidFill>
                <a:effectLst/>
              </a:rPr>
              <a:t>open-source</a:t>
            </a:r>
            <a:r>
              <a:rPr lang="en-US" altLang="zh-CN" dirty="0" smtClean="0">
                <a:effectLst/>
              </a:rPr>
              <a:t> electronics platform based on easy-to-use hardware and software. </a:t>
            </a:r>
          </a:p>
          <a:p>
            <a:r>
              <a:rPr lang="en-US" altLang="zh-CN" dirty="0" smtClean="0"/>
              <a:t>Arduino was born at </a:t>
            </a:r>
            <a:r>
              <a:rPr lang="en-US" altLang="zh-CN" b="1" dirty="0" smtClean="0">
                <a:solidFill>
                  <a:srgbClr val="0070C0"/>
                </a:solidFill>
              </a:rPr>
              <a:t>the Ivrea Interaction Design Institute </a:t>
            </a:r>
            <a:r>
              <a:rPr lang="en-US" altLang="zh-CN" dirty="0" smtClean="0"/>
              <a:t>as an easy tool for fast prototyping, aimed at students without a background in electronics and programming</a:t>
            </a:r>
          </a:p>
          <a:p>
            <a:r>
              <a:rPr lang="en-US" altLang="zh-CN" dirty="0" smtClean="0">
                <a:effectLst/>
              </a:rPr>
              <a:t>Applications: </a:t>
            </a:r>
            <a:r>
              <a:rPr lang="en-US" altLang="zh-CN" b="1" dirty="0" err="1" smtClean="0">
                <a:solidFill>
                  <a:srgbClr val="0070C0"/>
                </a:solidFill>
                <a:effectLst/>
              </a:rPr>
              <a:t>IoT</a:t>
            </a:r>
            <a:r>
              <a:rPr lang="en-US" altLang="zh-CN" dirty="0" smtClean="0">
                <a:effectLst/>
              </a:rPr>
              <a:t> applications, </a:t>
            </a:r>
            <a:r>
              <a:rPr lang="en-US" altLang="zh-CN" b="1" dirty="0" smtClean="0">
                <a:solidFill>
                  <a:srgbClr val="0070C0"/>
                </a:solidFill>
                <a:effectLst/>
              </a:rPr>
              <a:t>wearable, 3D printing</a:t>
            </a:r>
            <a:r>
              <a:rPr lang="en-US" altLang="zh-CN" dirty="0" smtClean="0">
                <a:effectLst/>
              </a:rPr>
              <a:t>, and </a:t>
            </a:r>
            <a:r>
              <a:rPr lang="en-US" altLang="zh-CN" b="1" dirty="0" smtClean="0">
                <a:solidFill>
                  <a:srgbClr val="0070C0"/>
                </a:solidFill>
                <a:effectLst/>
              </a:rPr>
              <a:t>embedded environments</a:t>
            </a:r>
          </a:p>
          <a:p>
            <a:r>
              <a:rPr lang="en-US" altLang="zh-CN" dirty="0" smtClean="0">
                <a:effectLst/>
              </a:rPr>
              <a:t>Teachers and students use it to build low cost </a:t>
            </a:r>
            <a:r>
              <a:rPr lang="en-US" altLang="zh-CN" b="1" dirty="0" smtClean="0">
                <a:solidFill>
                  <a:srgbClr val="0070C0"/>
                </a:solidFill>
                <a:effectLst/>
              </a:rPr>
              <a:t>scientific instruments</a:t>
            </a:r>
            <a:r>
              <a:rPr lang="en-US" altLang="zh-CN" dirty="0" smtClean="0">
                <a:effectLst/>
              </a:rPr>
              <a:t>, to </a:t>
            </a:r>
            <a:r>
              <a:rPr lang="en-US" altLang="zh-CN" b="1" dirty="0" smtClean="0">
                <a:solidFill>
                  <a:srgbClr val="0070C0"/>
                </a:solidFill>
                <a:effectLst/>
              </a:rPr>
              <a:t>prove chemistry </a:t>
            </a:r>
            <a:r>
              <a:rPr lang="en-US" altLang="zh-CN" dirty="0" smtClean="0">
                <a:effectLst/>
              </a:rPr>
              <a:t>and </a:t>
            </a:r>
            <a:r>
              <a:rPr lang="en-US" altLang="zh-CN" b="1" dirty="0" smtClean="0">
                <a:solidFill>
                  <a:srgbClr val="0070C0"/>
                </a:solidFill>
                <a:effectLst/>
              </a:rPr>
              <a:t>physics principles</a:t>
            </a:r>
            <a:r>
              <a:rPr lang="en-US" altLang="zh-CN" dirty="0" smtClean="0">
                <a:effectLst/>
              </a:rPr>
              <a:t>, or to </a:t>
            </a:r>
            <a:r>
              <a:rPr lang="en-US" altLang="zh-CN" b="1" dirty="0" smtClean="0">
                <a:solidFill>
                  <a:srgbClr val="0070C0"/>
                </a:solidFill>
                <a:effectLst/>
              </a:rPr>
              <a:t>get started with programming </a:t>
            </a:r>
            <a:r>
              <a:rPr lang="en-US" altLang="zh-CN" dirty="0" smtClean="0">
                <a:effectLst/>
              </a:rPr>
              <a:t>and </a:t>
            </a:r>
            <a:r>
              <a:rPr lang="en-US" altLang="zh-CN" b="1" dirty="0" smtClean="0">
                <a:solidFill>
                  <a:srgbClr val="0070C0"/>
                </a:solidFill>
                <a:effectLst/>
              </a:rPr>
              <a:t>robotics</a:t>
            </a:r>
            <a:r>
              <a:rPr lang="en-US" altLang="zh-CN" dirty="0" smtClean="0">
                <a:effectLst/>
              </a:rPr>
              <a:t>.</a:t>
            </a:r>
            <a:endParaRPr lang="zh-CN" altLang="en-US" dirty="0"/>
          </a:p>
        </p:txBody>
      </p:sp>
    </p:spTree>
    <p:extLst>
      <p:ext uri="{BB962C8B-B14F-4D97-AF65-F5344CB8AC3E}">
        <p14:creationId xmlns:p14="http://schemas.microsoft.com/office/powerpoint/2010/main" val="7426674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Arduino Nano’s ADC</a:t>
            </a:r>
            <a:endParaRPr lang="zh-CN" altLang="en-US" dirty="0"/>
          </a:p>
        </p:txBody>
      </p:sp>
      <p:sp>
        <p:nvSpPr>
          <p:cNvPr id="3" name="内容占位符 2"/>
          <p:cNvSpPr>
            <a:spLocks noGrp="1"/>
          </p:cNvSpPr>
          <p:nvPr>
            <p:ph idx="1"/>
          </p:nvPr>
        </p:nvSpPr>
        <p:spPr/>
        <p:txBody>
          <a:bodyPr/>
          <a:lstStyle/>
          <a:p>
            <a:r>
              <a:rPr lang="en-US" altLang="zh-CN" dirty="0" smtClean="0"/>
              <a:t>8 Channe</a:t>
            </a:r>
            <a:r>
              <a:rPr lang="en-US" altLang="zh-CN" dirty="0"/>
              <a:t>l</a:t>
            </a:r>
            <a:r>
              <a:rPr lang="en-US" altLang="zh-CN" dirty="0" smtClean="0"/>
              <a:t> of 10bit ADC</a:t>
            </a:r>
            <a:r>
              <a:rPr lang="zh-CN" altLang="en-US" dirty="0" smtClean="0"/>
              <a:t>， </a:t>
            </a:r>
            <a:r>
              <a:rPr lang="en-US" altLang="zh-CN" dirty="0"/>
              <a:t>0-5V conversion range</a:t>
            </a:r>
          </a:p>
          <a:p>
            <a:r>
              <a:rPr lang="en-US" altLang="zh-CN" dirty="0" smtClean="0"/>
              <a:t>A0..A7</a:t>
            </a:r>
            <a:endParaRPr lang="zh-CN" altLang="en-US" dirty="0"/>
          </a:p>
        </p:txBody>
      </p:sp>
      <p:pic>
        <p:nvPicPr>
          <p:cNvPr id="4" name="图片 3"/>
          <p:cNvPicPr>
            <a:picLocks noChangeAspect="1"/>
          </p:cNvPicPr>
          <p:nvPr/>
        </p:nvPicPr>
        <p:blipFill>
          <a:blip r:embed="rId2"/>
          <a:stretch>
            <a:fillRect/>
          </a:stretch>
        </p:blipFill>
        <p:spPr>
          <a:xfrm>
            <a:off x="3128379" y="3136057"/>
            <a:ext cx="7998140" cy="3451355"/>
          </a:xfrm>
          <a:prstGeom prst="rect">
            <a:avLst/>
          </a:prstGeom>
        </p:spPr>
      </p:pic>
      <p:sp>
        <p:nvSpPr>
          <p:cNvPr id="5" name="圆角矩形 4"/>
          <p:cNvSpPr/>
          <p:nvPr/>
        </p:nvSpPr>
        <p:spPr>
          <a:xfrm>
            <a:off x="5337110" y="5747658"/>
            <a:ext cx="3526972" cy="727788"/>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箭头连接符 6"/>
          <p:cNvCxnSpPr/>
          <p:nvPr/>
        </p:nvCxnSpPr>
        <p:spPr>
          <a:xfrm>
            <a:off x="2183363" y="2612571"/>
            <a:ext cx="3284376" cy="313508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25067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AnalogReadSerial</a:t>
            </a:r>
            <a:r>
              <a:rPr lang="en-US" altLang="zh-CN" dirty="0" smtClean="0"/>
              <a:t> sample</a:t>
            </a:r>
            <a:endParaRPr lang="zh-CN" altLang="en-US" dirty="0"/>
          </a:p>
        </p:txBody>
      </p:sp>
      <p:sp>
        <p:nvSpPr>
          <p:cNvPr id="3" name="内容占位符 2"/>
          <p:cNvSpPr>
            <a:spLocks noGrp="1"/>
          </p:cNvSpPr>
          <p:nvPr>
            <p:ph idx="1"/>
          </p:nvPr>
        </p:nvSpPr>
        <p:spPr>
          <a:xfrm>
            <a:off x="442428" y="1705023"/>
            <a:ext cx="4277302" cy="4351338"/>
          </a:xfrm>
        </p:spPr>
        <p:txBody>
          <a:bodyPr/>
          <a:lstStyle/>
          <a:p>
            <a:r>
              <a:rPr lang="en-US" altLang="zh-CN" dirty="0" err="1" smtClean="0"/>
              <a:t>int</a:t>
            </a:r>
            <a:r>
              <a:rPr lang="en-US" altLang="zh-CN" dirty="0" smtClean="0"/>
              <a:t> </a:t>
            </a:r>
            <a:r>
              <a:rPr lang="en-US" altLang="zh-CN" dirty="0" err="1" smtClean="0"/>
              <a:t>analogRead</a:t>
            </a:r>
            <a:r>
              <a:rPr lang="en-US" altLang="zh-CN" dirty="0" smtClean="0"/>
              <a:t>(pin</a:t>
            </a:r>
            <a:r>
              <a:rPr lang="en-US" altLang="zh-CN" dirty="0"/>
              <a:t>) </a:t>
            </a:r>
            <a:endParaRPr lang="en-US" altLang="zh-CN" dirty="0" smtClean="0"/>
          </a:p>
          <a:p>
            <a:pPr>
              <a:buFont typeface="Wingdings" panose="05000000000000000000" pitchFamily="2" charset="2"/>
              <a:buChar char="Ø"/>
            </a:pPr>
            <a:r>
              <a:rPr lang="en-US" altLang="zh-CN" dirty="0" smtClean="0"/>
              <a:t>Input: pin:A0..A7</a:t>
            </a:r>
          </a:p>
          <a:p>
            <a:pPr>
              <a:buFont typeface="Wingdings" panose="05000000000000000000" pitchFamily="2" charset="2"/>
              <a:buChar char="Ø"/>
            </a:pPr>
            <a:r>
              <a:rPr lang="en-US" altLang="zh-CN" dirty="0" smtClean="0"/>
              <a:t>Return: </a:t>
            </a:r>
            <a:r>
              <a:rPr lang="en-US" altLang="zh-CN" dirty="0" err="1" smtClean="0"/>
              <a:t>int</a:t>
            </a:r>
            <a:r>
              <a:rPr lang="en-US" altLang="zh-CN" dirty="0" smtClean="0"/>
              <a:t> </a:t>
            </a:r>
            <a:r>
              <a:rPr lang="en-US" altLang="zh-CN" dirty="0"/>
              <a:t>(0 to 1023) </a:t>
            </a:r>
            <a:endParaRPr lang="zh-CN" altLang="en-US" dirty="0"/>
          </a:p>
        </p:txBody>
      </p:sp>
      <p:grpSp>
        <p:nvGrpSpPr>
          <p:cNvPr id="6" name="组合 5"/>
          <p:cNvGrpSpPr/>
          <p:nvPr/>
        </p:nvGrpSpPr>
        <p:grpSpPr>
          <a:xfrm>
            <a:off x="4719730" y="1974912"/>
            <a:ext cx="7447386" cy="4819772"/>
            <a:chOff x="838200" y="1825624"/>
            <a:chExt cx="7447386" cy="4819772"/>
          </a:xfrm>
        </p:grpSpPr>
        <p:pic>
          <p:nvPicPr>
            <p:cNvPr id="4" name="图片 3"/>
            <p:cNvPicPr>
              <a:picLocks noChangeAspect="1"/>
            </p:cNvPicPr>
            <p:nvPr/>
          </p:nvPicPr>
          <p:blipFill>
            <a:blip r:embed="rId2"/>
            <a:stretch>
              <a:fillRect/>
            </a:stretch>
          </p:blipFill>
          <p:spPr>
            <a:xfrm>
              <a:off x="838200" y="1825624"/>
              <a:ext cx="7447386" cy="1808311"/>
            </a:xfrm>
            <a:prstGeom prst="rect">
              <a:avLst/>
            </a:prstGeom>
            <a:ln>
              <a:solidFill>
                <a:srgbClr val="C00000"/>
              </a:solidFill>
            </a:ln>
          </p:spPr>
        </p:pic>
        <p:pic>
          <p:nvPicPr>
            <p:cNvPr id="5" name="图片 4"/>
            <p:cNvPicPr>
              <a:picLocks noChangeAspect="1"/>
            </p:cNvPicPr>
            <p:nvPr/>
          </p:nvPicPr>
          <p:blipFill>
            <a:blip r:embed="rId3"/>
            <a:stretch>
              <a:fillRect/>
            </a:stretch>
          </p:blipFill>
          <p:spPr>
            <a:xfrm>
              <a:off x="855210" y="3648270"/>
              <a:ext cx="7430375" cy="2997126"/>
            </a:xfrm>
            <a:prstGeom prst="rect">
              <a:avLst/>
            </a:prstGeom>
            <a:ln>
              <a:solidFill>
                <a:srgbClr val="C00000"/>
              </a:solidFill>
            </a:ln>
          </p:spPr>
        </p:pic>
      </p:grpSp>
    </p:spTree>
    <p:extLst>
      <p:ext uri="{BB962C8B-B14F-4D97-AF65-F5344CB8AC3E}">
        <p14:creationId xmlns:p14="http://schemas.microsoft.com/office/powerpoint/2010/main" val="34206001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Temperature Measuring</a:t>
            </a:r>
            <a:endParaRPr lang="zh-CN" altLang="en-US" dirty="0"/>
          </a:p>
        </p:txBody>
      </p:sp>
      <p:sp>
        <p:nvSpPr>
          <p:cNvPr id="3" name="内容占位符 2"/>
          <p:cNvSpPr>
            <a:spLocks noGrp="1"/>
          </p:cNvSpPr>
          <p:nvPr>
            <p:ph idx="1"/>
          </p:nvPr>
        </p:nvSpPr>
        <p:spPr>
          <a:xfrm>
            <a:off x="506784" y="1606966"/>
            <a:ext cx="4984102" cy="4351338"/>
          </a:xfrm>
        </p:spPr>
        <p:txBody>
          <a:bodyPr/>
          <a:lstStyle/>
          <a:p>
            <a:r>
              <a:rPr lang="en-US" altLang="zh-CN" dirty="0"/>
              <a:t>NTC</a:t>
            </a:r>
            <a:r>
              <a:rPr lang="zh-CN" altLang="en-US" dirty="0"/>
              <a:t>电阻特性</a:t>
            </a:r>
            <a:endParaRPr lang="en-US" altLang="zh-CN" dirty="0"/>
          </a:p>
          <a:p>
            <a:r>
              <a:rPr lang="en-US" altLang="zh-CN" dirty="0"/>
              <a:t>R</a:t>
            </a:r>
            <a:r>
              <a:rPr lang="en-US" altLang="zh-CN" baseline="-25000" dirty="0"/>
              <a:t>TH</a:t>
            </a:r>
            <a:r>
              <a:rPr lang="en-US" altLang="zh-CN" dirty="0"/>
              <a:t>[Ω] T</a:t>
            </a:r>
            <a:r>
              <a:rPr lang="zh-CN" altLang="en-US" dirty="0"/>
              <a:t>温度下的基准电阻</a:t>
            </a:r>
            <a:endParaRPr lang="en-US" altLang="zh-CN" dirty="0"/>
          </a:p>
          <a:p>
            <a:r>
              <a:rPr lang="en-US" altLang="zh-CN" dirty="0"/>
              <a:t>R</a:t>
            </a:r>
            <a:r>
              <a:rPr lang="en-US" altLang="zh-CN" baseline="-25000" dirty="0"/>
              <a:t>0</a:t>
            </a:r>
            <a:r>
              <a:rPr lang="en-US" altLang="zh-CN" dirty="0"/>
              <a:t>[Ω] T0</a:t>
            </a:r>
            <a:r>
              <a:rPr lang="zh-CN" altLang="en-US" dirty="0"/>
              <a:t>温度下的基准电阻</a:t>
            </a:r>
            <a:endParaRPr lang="en-US" altLang="zh-CN" dirty="0"/>
          </a:p>
          <a:p>
            <a:r>
              <a:rPr lang="en-US" altLang="zh-CN" dirty="0"/>
              <a:t>B[K]:B</a:t>
            </a:r>
            <a:r>
              <a:rPr lang="zh-CN" altLang="en-US" dirty="0"/>
              <a:t>常数</a:t>
            </a:r>
            <a:endParaRPr lang="en-US" altLang="zh-CN" dirty="0"/>
          </a:p>
          <a:p>
            <a:r>
              <a:rPr lang="en-US" altLang="zh-CN" dirty="0"/>
              <a:t>T</a:t>
            </a:r>
            <a:r>
              <a:rPr lang="en-US" altLang="zh-CN" baseline="-25000" dirty="0"/>
              <a:t>0</a:t>
            </a:r>
            <a:r>
              <a:rPr lang="en-US" altLang="zh-CN" dirty="0"/>
              <a:t>[K]:</a:t>
            </a:r>
            <a:r>
              <a:rPr lang="zh-CN" altLang="en-US" dirty="0"/>
              <a:t>标准温度</a:t>
            </a:r>
            <a:r>
              <a:rPr lang="en-US" altLang="zh-CN" dirty="0"/>
              <a:t>(25</a:t>
            </a:r>
            <a:r>
              <a:rPr lang="zh-CN" altLang="en-US" dirty="0"/>
              <a:t>℃</a:t>
            </a:r>
            <a:r>
              <a:rPr lang="en-US" altLang="zh-CN" dirty="0"/>
              <a:t>= 298.15 K)</a:t>
            </a:r>
          </a:p>
          <a:p>
            <a:r>
              <a:rPr lang="en-US" altLang="zh-CN" dirty="0"/>
              <a:t>T[K]:</a:t>
            </a:r>
            <a:r>
              <a:rPr lang="zh-CN" altLang="en-US" dirty="0"/>
              <a:t>热敏电阻温度</a:t>
            </a:r>
            <a:endParaRPr lang="en-US" altLang="zh-CN" dirty="0"/>
          </a:p>
          <a:p>
            <a:endParaRPr lang="zh-CN" altLang="en-US" dirty="0"/>
          </a:p>
        </p:txBody>
      </p:sp>
      <p:pic>
        <p:nvPicPr>
          <p:cNvPr id="5" name="图片 4"/>
          <p:cNvPicPr>
            <a:picLocks noChangeAspect="1"/>
          </p:cNvPicPr>
          <p:nvPr/>
        </p:nvPicPr>
        <p:blipFill>
          <a:blip r:embed="rId2"/>
          <a:stretch>
            <a:fillRect/>
          </a:stretch>
        </p:blipFill>
        <p:spPr>
          <a:xfrm>
            <a:off x="5161898" y="1360191"/>
            <a:ext cx="4381247" cy="1360191"/>
          </a:xfrm>
          <a:prstGeom prst="rect">
            <a:avLst/>
          </a:prstGeom>
        </p:spPr>
      </p:pic>
      <p:pic>
        <p:nvPicPr>
          <p:cNvPr id="6" name="图片 5"/>
          <p:cNvPicPr>
            <a:picLocks noChangeAspect="1"/>
          </p:cNvPicPr>
          <p:nvPr/>
        </p:nvPicPr>
        <p:blipFill>
          <a:blip r:embed="rId3"/>
          <a:stretch>
            <a:fillRect/>
          </a:stretch>
        </p:blipFill>
        <p:spPr>
          <a:xfrm>
            <a:off x="5569767" y="2960643"/>
            <a:ext cx="6269063" cy="2830604"/>
          </a:xfrm>
          <a:prstGeom prst="rect">
            <a:avLst/>
          </a:prstGeom>
        </p:spPr>
      </p:pic>
      <p:sp>
        <p:nvSpPr>
          <p:cNvPr id="4" name="矩形 3"/>
          <p:cNvSpPr/>
          <p:nvPr/>
        </p:nvSpPr>
        <p:spPr>
          <a:xfrm>
            <a:off x="591884" y="5496639"/>
            <a:ext cx="6760638" cy="461665"/>
          </a:xfrm>
          <a:prstGeom prst="rect">
            <a:avLst/>
          </a:prstGeom>
          <a:solidFill>
            <a:schemeClr val="accent1">
              <a:lumMod val="20000"/>
              <a:lumOff val="80000"/>
            </a:schemeClr>
          </a:solidFill>
          <a:ln>
            <a:solidFill>
              <a:schemeClr val="accent1"/>
            </a:solidFill>
          </a:ln>
        </p:spPr>
        <p:txBody>
          <a:bodyPr wrap="square">
            <a:spAutoFit/>
          </a:bodyPr>
          <a:lstStyle/>
          <a:p>
            <a:r>
              <a:rPr lang="zh-CN" altLang="en-US" sz="2400" dirty="0" smtClean="0"/>
              <a:t>实验使用的热敏电阻</a:t>
            </a:r>
            <a:r>
              <a:rPr lang="en-US" altLang="zh-CN" sz="2400" dirty="0" smtClean="0"/>
              <a:t>B</a:t>
            </a:r>
            <a:r>
              <a:rPr lang="zh-CN" altLang="en-US" sz="2400" dirty="0" smtClean="0"/>
              <a:t>常数</a:t>
            </a:r>
            <a:r>
              <a:rPr lang="en-US" altLang="zh-CN" sz="2400" dirty="0" smtClean="0"/>
              <a:t>=3435K</a:t>
            </a:r>
            <a:r>
              <a:rPr lang="zh-CN" altLang="en-US" sz="2400" dirty="0" smtClean="0"/>
              <a:t>，</a:t>
            </a:r>
            <a:r>
              <a:rPr lang="en-US" altLang="zh-CN" sz="2400" dirty="0" smtClean="0"/>
              <a:t>R0=10,000Ω</a:t>
            </a:r>
            <a:endParaRPr lang="en-US" altLang="zh-CN" sz="2400" dirty="0"/>
          </a:p>
        </p:txBody>
      </p:sp>
      <p:pic>
        <p:nvPicPr>
          <p:cNvPr id="7" name="图片 6"/>
          <p:cNvPicPr>
            <a:picLocks noChangeAspect="1"/>
          </p:cNvPicPr>
          <p:nvPr/>
        </p:nvPicPr>
        <p:blipFill>
          <a:blip r:embed="rId4"/>
          <a:stretch>
            <a:fillRect/>
          </a:stretch>
        </p:blipFill>
        <p:spPr>
          <a:xfrm rot="5400000">
            <a:off x="8801791" y="1414399"/>
            <a:ext cx="2740783" cy="552578"/>
          </a:xfrm>
          <a:prstGeom prst="rect">
            <a:avLst/>
          </a:prstGeom>
        </p:spPr>
      </p:pic>
      <p:pic>
        <p:nvPicPr>
          <p:cNvPr id="8" name="图片 7"/>
          <p:cNvPicPr>
            <a:picLocks noChangeAspect="1"/>
          </p:cNvPicPr>
          <p:nvPr/>
        </p:nvPicPr>
        <p:blipFill>
          <a:blip r:embed="rId5"/>
          <a:stretch>
            <a:fillRect/>
          </a:stretch>
        </p:blipFill>
        <p:spPr>
          <a:xfrm rot="16200000">
            <a:off x="10006007" y="1453601"/>
            <a:ext cx="2529722" cy="658496"/>
          </a:xfrm>
          <a:prstGeom prst="rect">
            <a:avLst/>
          </a:prstGeom>
        </p:spPr>
      </p:pic>
    </p:spTree>
    <p:extLst>
      <p:ext uri="{BB962C8B-B14F-4D97-AF65-F5344CB8AC3E}">
        <p14:creationId xmlns:p14="http://schemas.microsoft.com/office/powerpoint/2010/main" val="6563644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Convert NTC resistance to Voltage</a:t>
            </a:r>
            <a:endParaRPr lang="zh-CN" altLang="en-US" dirty="0"/>
          </a:p>
        </p:txBody>
      </p:sp>
      <p:sp>
        <p:nvSpPr>
          <p:cNvPr id="3" name="内容占位符 2"/>
          <p:cNvSpPr>
            <a:spLocks noGrp="1"/>
          </p:cNvSpPr>
          <p:nvPr>
            <p:ph idx="1"/>
          </p:nvPr>
        </p:nvSpPr>
        <p:spPr>
          <a:xfrm>
            <a:off x="4615543" y="1690688"/>
            <a:ext cx="7474857" cy="4351338"/>
          </a:xfrm>
        </p:spPr>
        <p:txBody>
          <a:bodyPr>
            <a:normAutofit lnSpcReduction="10000"/>
          </a:bodyPr>
          <a:lstStyle/>
          <a:p>
            <a:r>
              <a:rPr lang="en-US" altLang="zh-CN" dirty="0" err="1" smtClean="0"/>
              <a:t>Vtemp</a:t>
            </a:r>
            <a:r>
              <a:rPr lang="en-US" altLang="zh-CN" dirty="0" smtClean="0"/>
              <a:t> = </a:t>
            </a:r>
            <a:r>
              <a:rPr lang="en-US" altLang="zh-CN" dirty="0" err="1" smtClean="0"/>
              <a:t>Vcc</a:t>
            </a:r>
            <a:r>
              <a:rPr lang="en-US" altLang="zh-CN" dirty="0" smtClean="0"/>
              <a:t>*R5/(R9+R5)</a:t>
            </a:r>
          </a:p>
          <a:p>
            <a:r>
              <a:rPr lang="en-US" altLang="zh-CN" dirty="0" err="1" smtClean="0"/>
              <a:t>ADCdata</a:t>
            </a:r>
            <a:r>
              <a:rPr lang="en-US" altLang="zh-CN" dirty="0" smtClean="0"/>
              <a:t>= </a:t>
            </a:r>
            <a:r>
              <a:rPr lang="en-US" altLang="zh-CN" dirty="0" err="1" smtClean="0"/>
              <a:t>Vtemp</a:t>
            </a:r>
            <a:r>
              <a:rPr lang="en-US" altLang="zh-CN" dirty="0"/>
              <a:t>/</a:t>
            </a:r>
            <a:r>
              <a:rPr lang="en-US" altLang="zh-CN" dirty="0" smtClean="0"/>
              <a:t>(</a:t>
            </a:r>
            <a:r>
              <a:rPr lang="en-US" altLang="zh-CN" dirty="0" err="1" smtClean="0"/>
              <a:t>Vref</a:t>
            </a:r>
            <a:r>
              <a:rPr lang="en-US" altLang="zh-CN" dirty="0" smtClean="0"/>
              <a:t>/1024)=</a:t>
            </a:r>
            <a:r>
              <a:rPr lang="en-US" altLang="zh-CN" dirty="0" err="1" smtClean="0"/>
              <a:t>Vtemp</a:t>
            </a:r>
            <a:r>
              <a:rPr lang="en-US" altLang="zh-CN" dirty="0" smtClean="0"/>
              <a:t>*1024/</a:t>
            </a:r>
            <a:r>
              <a:rPr lang="en-US" altLang="zh-CN" dirty="0" err="1" smtClean="0"/>
              <a:t>Vref</a:t>
            </a:r>
            <a:endParaRPr lang="en-US" altLang="zh-CN" dirty="0" smtClean="0"/>
          </a:p>
          <a:p>
            <a:r>
              <a:rPr lang="en-US" altLang="zh-CN" dirty="0" smtClean="0"/>
              <a:t>Where: </a:t>
            </a:r>
            <a:r>
              <a:rPr lang="en-US" altLang="zh-CN" dirty="0" err="1" smtClean="0"/>
              <a:t>Vcc</a:t>
            </a:r>
            <a:r>
              <a:rPr lang="en-US" altLang="zh-CN" dirty="0" smtClean="0"/>
              <a:t>=5V, R5=10000 </a:t>
            </a:r>
            <a:r>
              <a:rPr lang="en-US" altLang="zh-CN" dirty="0" err="1" smtClean="0"/>
              <a:t>Ω,Vref</a:t>
            </a:r>
            <a:r>
              <a:rPr lang="en-US" altLang="zh-CN" dirty="0" smtClean="0"/>
              <a:t>=5V</a:t>
            </a:r>
          </a:p>
          <a:p>
            <a:r>
              <a:rPr lang="en-US" altLang="zh-CN" dirty="0" smtClean="0"/>
              <a:t>R9=R0</a:t>
            </a:r>
            <a:r>
              <a:rPr lang="zh-CN" altLang="en-US" dirty="0" smtClean="0"/>
              <a:t>*</a:t>
            </a:r>
            <a:r>
              <a:rPr lang="en-US" altLang="zh-CN" dirty="0" err="1" smtClean="0"/>
              <a:t>exp</a:t>
            </a:r>
            <a:r>
              <a:rPr lang="en-US" altLang="zh-CN" dirty="0" smtClean="0"/>
              <a:t>(B*(1/Tx-1/T0))</a:t>
            </a:r>
          </a:p>
          <a:p>
            <a:pPr lvl="1">
              <a:buFont typeface="Wingdings" panose="05000000000000000000" pitchFamily="2" charset="2"/>
              <a:buChar char="ü"/>
            </a:pPr>
            <a:r>
              <a:rPr lang="en-US" altLang="zh-CN" sz="2800" dirty="0"/>
              <a:t>B=3435K</a:t>
            </a:r>
          </a:p>
          <a:p>
            <a:pPr lvl="1">
              <a:buFont typeface="Wingdings" panose="05000000000000000000" pitchFamily="2" charset="2"/>
              <a:buChar char="ü"/>
            </a:pPr>
            <a:r>
              <a:rPr lang="en-US" altLang="zh-CN" sz="2800" dirty="0" smtClean="0"/>
              <a:t>R0=</a:t>
            </a:r>
            <a:r>
              <a:rPr lang="en-US" altLang="zh-CN" sz="2800" dirty="0"/>
              <a:t>10000 </a:t>
            </a:r>
            <a:r>
              <a:rPr lang="en-US" altLang="zh-CN" sz="2800" dirty="0" smtClean="0"/>
              <a:t>Ω; NTC resistance@25</a:t>
            </a:r>
            <a:r>
              <a:rPr lang="zh-CN" altLang="en-US" sz="2800" dirty="0" smtClean="0"/>
              <a:t>℃</a:t>
            </a:r>
            <a:endParaRPr lang="en-US" altLang="zh-CN" sz="2800" dirty="0" smtClean="0"/>
          </a:p>
          <a:p>
            <a:pPr lvl="1">
              <a:buFont typeface="Wingdings" panose="05000000000000000000" pitchFamily="2" charset="2"/>
              <a:buChar char="ü"/>
            </a:pPr>
            <a:r>
              <a:rPr lang="en-US" altLang="zh-CN" sz="2800" dirty="0" smtClean="0"/>
              <a:t>T0=25+273.15 (K)</a:t>
            </a:r>
          </a:p>
          <a:p>
            <a:pPr lvl="1">
              <a:buFont typeface="Wingdings" panose="05000000000000000000" pitchFamily="2" charset="2"/>
              <a:buChar char="ü"/>
            </a:pPr>
            <a:r>
              <a:rPr lang="en-US" altLang="zh-CN" sz="2800" dirty="0" err="1" smtClean="0"/>
              <a:t>Tx</a:t>
            </a:r>
            <a:r>
              <a:rPr lang="zh-CN" altLang="en-US" sz="2800" dirty="0" smtClean="0"/>
              <a:t> </a:t>
            </a:r>
            <a:r>
              <a:rPr lang="en-US" altLang="zh-CN" sz="2800" dirty="0" smtClean="0"/>
              <a:t>Measured temperature </a:t>
            </a:r>
            <a:r>
              <a:rPr lang="zh-CN" altLang="en-US" sz="2800" dirty="0"/>
              <a:t>（</a:t>
            </a:r>
            <a:r>
              <a:rPr lang="en-US" altLang="zh-CN" sz="2800" dirty="0"/>
              <a:t>K</a:t>
            </a:r>
            <a:r>
              <a:rPr lang="zh-CN" altLang="en-US" sz="2800" dirty="0" smtClean="0"/>
              <a:t>）</a:t>
            </a:r>
            <a:endParaRPr lang="en-US" altLang="zh-CN" sz="2800" dirty="0" smtClean="0"/>
          </a:p>
          <a:p>
            <a:pPr marL="0" indent="0">
              <a:buNone/>
            </a:pPr>
            <a:r>
              <a:rPr lang="en-US" altLang="zh-CN" sz="3200" dirty="0" smtClean="0">
                <a:sym typeface="Wingdings" panose="05000000000000000000" pitchFamily="2" charset="2"/>
              </a:rPr>
              <a:t>Temperature to ADC Value table</a:t>
            </a:r>
            <a:endParaRPr lang="en-US" altLang="zh-CN" sz="3200" dirty="0" smtClean="0"/>
          </a:p>
        </p:txBody>
      </p:sp>
      <p:pic>
        <p:nvPicPr>
          <p:cNvPr id="5" name="图片 4"/>
          <p:cNvPicPr>
            <a:picLocks noChangeAspect="1"/>
          </p:cNvPicPr>
          <p:nvPr/>
        </p:nvPicPr>
        <p:blipFill>
          <a:blip r:embed="rId3"/>
          <a:stretch>
            <a:fillRect/>
          </a:stretch>
        </p:blipFill>
        <p:spPr>
          <a:xfrm>
            <a:off x="838200" y="1690688"/>
            <a:ext cx="3086100" cy="4676775"/>
          </a:xfrm>
          <a:prstGeom prst="rect">
            <a:avLst/>
          </a:prstGeom>
        </p:spPr>
      </p:pic>
      <p:sp>
        <p:nvSpPr>
          <p:cNvPr id="6" name="文本框 5"/>
          <p:cNvSpPr txBox="1"/>
          <p:nvPr/>
        </p:nvSpPr>
        <p:spPr>
          <a:xfrm>
            <a:off x="3993476" y="4474309"/>
            <a:ext cx="1371600" cy="646331"/>
          </a:xfrm>
          <a:prstGeom prst="rect">
            <a:avLst/>
          </a:prstGeom>
          <a:noFill/>
        </p:spPr>
        <p:txBody>
          <a:bodyPr wrap="square" rtlCol="0">
            <a:spAutoFit/>
          </a:bodyPr>
          <a:lstStyle/>
          <a:p>
            <a:r>
              <a:rPr lang="en-US" altLang="zh-CN" dirty="0" err="1" smtClean="0"/>
              <a:t>Vtemp</a:t>
            </a:r>
            <a:endParaRPr lang="en-US" altLang="zh-CN" dirty="0" smtClean="0"/>
          </a:p>
          <a:p>
            <a:r>
              <a:rPr lang="en-US" altLang="zh-CN" dirty="0" smtClean="0">
                <a:sym typeface="Wingdings" panose="05000000000000000000" pitchFamily="2" charset="2"/>
              </a:rPr>
              <a:t>ADC data</a:t>
            </a:r>
            <a:endParaRPr lang="zh-CN" altLang="en-US" dirty="0"/>
          </a:p>
        </p:txBody>
      </p:sp>
      <p:sp>
        <p:nvSpPr>
          <p:cNvPr id="30" name="下箭头 29"/>
          <p:cNvSpPr/>
          <p:nvPr/>
        </p:nvSpPr>
        <p:spPr>
          <a:xfrm>
            <a:off x="3924300" y="4579620"/>
            <a:ext cx="91440" cy="1082040"/>
          </a:xfrm>
          <a:prstGeom prst="downArrow">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251443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Equation Temperature vs. ADC’s value</a:t>
            </a:r>
            <a:endParaRPr lang="zh-CN" altLang="en-US" dirty="0"/>
          </a:p>
        </p:txBody>
      </p:sp>
      <p:sp>
        <p:nvSpPr>
          <p:cNvPr id="3" name="内容占位符 2"/>
          <p:cNvSpPr>
            <a:spLocks noGrp="1"/>
          </p:cNvSpPr>
          <p:nvPr>
            <p:ph idx="1"/>
          </p:nvPr>
        </p:nvSpPr>
        <p:spPr>
          <a:xfrm>
            <a:off x="838200" y="4189224"/>
            <a:ext cx="10515600" cy="2174352"/>
          </a:xfrm>
        </p:spPr>
        <p:txBody>
          <a:bodyPr/>
          <a:lstStyle/>
          <a:p>
            <a:r>
              <a:rPr lang="en-US" altLang="zh-CN" dirty="0" smtClean="0"/>
              <a:t>T   = </a:t>
            </a:r>
            <a:r>
              <a:rPr lang="zh-CN" altLang="en-US" dirty="0" smtClean="0"/>
              <a:t>摄氏度</a:t>
            </a:r>
            <a:r>
              <a:rPr lang="en-US" altLang="zh-CN" dirty="0" smtClean="0"/>
              <a:t>+273.15</a:t>
            </a:r>
          </a:p>
          <a:p>
            <a:r>
              <a:rPr lang="en-US" altLang="zh-CN" dirty="0" smtClean="0"/>
              <a:t>T</a:t>
            </a:r>
            <a:r>
              <a:rPr lang="en-US" altLang="zh-CN" baseline="-25000" dirty="0" smtClean="0"/>
              <a:t>0</a:t>
            </a:r>
            <a:r>
              <a:rPr lang="en-US" altLang="zh-CN" dirty="0" smtClean="0"/>
              <a:t>  = 25+273.15  (K)</a:t>
            </a:r>
          </a:p>
          <a:p>
            <a:r>
              <a:rPr lang="en-US" altLang="zh-CN" dirty="0" smtClean="0"/>
              <a:t>B=3435K, R5=10000,R0=10000</a:t>
            </a:r>
          </a:p>
          <a:p>
            <a:r>
              <a:rPr lang="en-US" altLang="zh-CN" dirty="0" err="1" smtClean="0"/>
              <a:t>ADCx</a:t>
            </a:r>
            <a:r>
              <a:rPr lang="en-US" altLang="zh-CN" dirty="0" smtClean="0"/>
              <a:t>=</a:t>
            </a:r>
            <a:r>
              <a:rPr lang="zh-CN" altLang="en-US" dirty="0" smtClean="0"/>
              <a:t>温度传感器的</a:t>
            </a:r>
            <a:r>
              <a:rPr lang="en-US" altLang="zh-CN" dirty="0" smtClean="0"/>
              <a:t>ADC</a:t>
            </a:r>
            <a:r>
              <a:rPr lang="zh-CN" altLang="en-US" dirty="0" smtClean="0"/>
              <a:t>转换值</a:t>
            </a:r>
            <a:r>
              <a:rPr lang="en-US" altLang="zh-CN" dirty="0" smtClean="0"/>
              <a:t>= </a:t>
            </a:r>
            <a:r>
              <a:rPr lang="en-US" altLang="zh-CN" dirty="0" err="1" smtClean="0"/>
              <a:t>AnalogRead</a:t>
            </a:r>
            <a:r>
              <a:rPr lang="en-US" altLang="zh-CN" dirty="0" smtClean="0"/>
              <a:t>(A0)</a:t>
            </a:r>
            <a:endParaRPr lang="zh-CN" altLang="en-US" dirty="0"/>
          </a:p>
        </p:txBody>
      </p:sp>
      <p:pic>
        <p:nvPicPr>
          <p:cNvPr id="1026" name="Picture 2" descr="C:\Users\亦葵\AppData\Local\Temp\msohtmlclip1\02\clip_image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1446001"/>
            <a:ext cx="8303403" cy="2603910"/>
          </a:xfrm>
          <a:prstGeom prst="rect">
            <a:avLst/>
          </a:prstGeom>
          <a:noFill/>
          <a:extLst>
            <a:ext uri="{909E8E84-426E-40DD-AFC4-6F175D3DCCD1}">
              <a14:hiddenFill xmlns:a14="http://schemas.microsoft.com/office/drawing/2010/main">
                <a:solidFill>
                  <a:srgbClr val="FFFFFF"/>
                </a:solidFill>
              </a14:hiddenFill>
            </a:ext>
          </a:extLst>
        </p:spPr>
      </p:pic>
      <p:sp>
        <p:nvSpPr>
          <p:cNvPr id="4" name="右箭头 3"/>
          <p:cNvSpPr/>
          <p:nvPr/>
        </p:nvSpPr>
        <p:spPr>
          <a:xfrm>
            <a:off x="8304245" y="3536950"/>
            <a:ext cx="1399592" cy="811115"/>
          </a:xfrm>
          <a:prstGeom prst="rightArrow">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703837" y="2639905"/>
            <a:ext cx="2313992" cy="3416320"/>
          </a:xfrm>
          <a:prstGeom prst="rect">
            <a:avLst/>
          </a:prstGeom>
          <a:noFill/>
        </p:spPr>
        <p:txBody>
          <a:bodyPr wrap="square" rtlCol="0">
            <a:spAutoFit/>
          </a:bodyPr>
          <a:lstStyle/>
          <a:p>
            <a:r>
              <a:rPr lang="en-US" altLang="zh-CN" sz="3600" dirty="0" smtClean="0"/>
              <a:t>Time Consuming and low efficiency for AVR CPU</a:t>
            </a:r>
            <a:endParaRPr lang="zh-CN" altLang="en-US" sz="3600" dirty="0"/>
          </a:p>
        </p:txBody>
      </p:sp>
    </p:spTree>
    <p:extLst>
      <p:ext uri="{BB962C8B-B14F-4D97-AF65-F5344CB8AC3E}">
        <p14:creationId xmlns:p14="http://schemas.microsoft.com/office/powerpoint/2010/main" val="16276434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a:graphicFrameLocks/>
          </p:cNvGraphicFramePr>
          <p:nvPr>
            <p:extLst>
              <p:ext uri="{D42A27DB-BD31-4B8C-83A1-F6EECF244321}">
                <p14:modId xmlns:p14="http://schemas.microsoft.com/office/powerpoint/2010/main" val="3176415738"/>
              </p:ext>
            </p:extLst>
          </p:nvPr>
        </p:nvGraphicFramePr>
        <p:xfrm>
          <a:off x="4093028" y="1683205"/>
          <a:ext cx="8098972" cy="4962524"/>
        </p:xfrm>
        <a:graphic>
          <a:graphicData uri="http://schemas.openxmlformats.org/drawingml/2006/chart">
            <c:chart xmlns:c="http://schemas.openxmlformats.org/drawingml/2006/chart" xmlns:r="http://schemas.openxmlformats.org/officeDocument/2006/relationships" r:id="rId3"/>
          </a:graphicData>
        </a:graphic>
      </p:graphicFrame>
      <p:sp>
        <p:nvSpPr>
          <p:cNvPr id="2" name="标题 1"/>
          <p:cNvSpPr>
            <a:spLocks noGrp="1"/>
          </p:cNvSpPr>
          <p:nvPr>
            <p:ph type="title"/>
          </p:nvPr>
        </p:nvSpPr>
        <p:spPr/>
        <p:txBody>
          <a:bodyPr/>
          <a:lstStyle/>
          <a:p>
            <a:r>
              <a:rPr lang="en-US" altLang="zh-CN" dirty="0"/>
              <a:t>Linear Piecewise </a:t>
            </a:r>
            <a:r>
              <a:rPr lang="en-US" altLang="zh-CN" dirty="0" smtClean="0"/>
              <a:t>Approximation</a:t>
            </a:r>
            <a:r>
              <a:rPr lang="zh-CN" altLang="en-US" dirty="0" smtClean="0"/>
              <a:t>分段线性化</a:t>
            </a:r>
            <a:endParaRPr lang="zh-CN" altLang="en-US" dirty="0"/>
          </a:p>
        </p:txBody>
      </p:sp>
      <p:sp>
        <p:nvSpPr>
          <p:cNvPr id="3" name="内容占位符 2"/>
          <p:cNvSpPr>
            <a:spLocks noGrp="1"/>
          </p:cNvSpPr>
          <p:nvPr>
            <p:ph idx="1"/>
          </p:nvPr>
        </p:nvSpPr>
        <p:spPr>
          <a:xfrm>
            <a:off x="838200" y="1825625"/>
            <a:ext cx="3254828" cy="4351338"/>
          </a:xfrm>
        </p:spPr>
        <p:txBody>
          <a:bodyPr/>
          <a:lstStyle/>
          <a:p>
            <a:r>
              <a:rPr lang="zh-CN" altLang="en-US" dirty="0" smtClean="0"/>
              <a:t>分段线性化</a:t>
            </a:r>
            <a:endParaRPr lang="en-US" altLang="zh-CN" dirty="0" smtClean="0"/>
          </a:p>
          <a:p>
            <a:r>
              <a:rPr lang="zh-CN" altLang="en-US" dirty="0" smtClean="0"/>
              <a:t>插值计算</a:t>
            </a:r>
            <a:endParaRPr lang="en-US" altLang="zh-CN" dirty="0" smtClean="0"/>
          </a:p>
          <a:p>
            <a:r>
              <a:rPr lang="zh-CN" altLang="en-US" dirty="0" smtClean="0"/>
              <a:t>输入</a:t>
            </a:r>
            <a:r>
              <a:rPr lang="en-US" altLang="zh-CN" dirty="0" smtClean="0"/>
              <a:t>ADC </a:t>
            </a:r>
            <a:r>
              <a:rPr lang="zh-CN" altLang="en-US" dirty="0" smtClean="0"/>
              <a:t>值 </a:t>
            </a:r>
            <a:r>
              <a:rPr lang="en-US" altLang="zh-CN" dirty="0" smtClean="0"/>
              <a:t>Ax</a:t>
            </a:r>
          </a:p>
          <a:p>
            <a:r>
              <a:rPr lang="zh-CN" altLang="en-US" dirty="0" smtClean="0"/>
              <a:t>输出温度值 </a:t>
            </a:r>
            <a:r>
              <a:rPr lang="en-US" altLang="zh-CN" dirty="0" err="1" smtClean="0"/>
              <a:t>Tx</a:t>
            </a:r>
            <a:endParaRPr lang="en-US" altLang="zh-CN" dirty="0" smtClean="0"/>
          </a:p>
        </p:txBody>
      </p:sp>
      <p:sp>
        <p:nvSpPr>
          <p:cNvPr id="8" name="矩形 7"/>
          <p:cNvSpPr/>
          <p:nvPr/>
        </p:nvSpPr>
        <p:spPr>
          <a:xfrm>
            <a:off x="10925331" y="4090981"/>
            <a:ext cx="870751" cy="369332"/>
          </a:xfrm>
          <a:prstGeom prst="rect">
            <a:avLst/>
          </a:prstGeom>
        </p:spPr>
        <p:txBody>
          <a:bodyPr wrap="none">
            <a:spAutoFit/>
          </a:bodyPr>
          <a:lstStyle/>
          <a:p>
            <a:r>
              <a:rPr lang="en-US" altLang="zh-CN" dirty="0" smtClean="0"/>
              <a:t>(A</a:t>
            </a:r>
            <a:r>
              <a:rPr lang="en-US" altLang="zh-CN" baseline="-25000" dirty="0" smtClean="0"/>
              <a:t>1</a:t>
            </a:r>
            <a:r>
              <a:rPr lang="en-US" altLang="zh-CN" dirty="0" smtClean="0"/>
              <a:t>,T</a:t>
            </a:r>
            <a:r>
              <a:rPr lang="en-US" altLang="zh-CN" baseline="-25000" dirty="0" smtClean="0"/>
              <a:t>0</a:t>
            </a:r>
            <a:r>
              <a:rPr lang="en-US" altLang="zh-CN" dirty="0" smtClean="0"/>
              <a:t>)</a:t>
            </a:r>
            <a:endParaRPr lang="en-US" altLang="zh-CN" dirty="0"/>
          </a:p>
        </p:txBody>
      </p:sp>
      <p:sp>
        <p:nvSpPr>
          <p:cNvPr id="9" name="矩形 8"/>
          <p:cNvSpPr/>
          <p:nvPr/>
        </p:nvSpPr>
        <p:spPr>
          <a:xfrm>
            <a:off x="8710161" y="2742538"/>
            <a:ext cx="870751" cy="369332"/>
          </a:xfrm>
          <a:prstGeom prst="rect">
            <a:avLst/>
          </a:prstGeom>
        </p:spPr>
        <p:txBody>
          <a:bodyPr wrap="none">
            <a:spAutoFit/>
          </a:bodyPr>
          <a:lstStyle/>
          <a:p>
            <a:r>
              <a:rPr lang="en-US" altLang="zh-CN" dirty="0" smtClean="0"/>
              <a:t>(A</a:t>
            </a:r>
            <a:r>
              <a:rPr lang="en-US" altLang="zh-CN" baseline="-25000" dirty="0" smtClean="0"/>
              <a:t>0</a:t>
            </a:r>
            <a:r>
              <a:rPr lang="en-US" altLang="zh-CN" dirty="0" smtClean="0"/>
              <a:t>,T</a:t>
            </a:r>
            <a:r>
              <a:rPr lang="en-US" altLang="zh-CN" baseline="-25000" dirty="0" smtClean="0"/>
              <a:t>1</a:t>
            </a:r>
            <a:r>
              <a:rPr lang="en-US" altLang="zh-CN" dirty="0" smtClean="0"/>
              <a:t>)</a:t>
            </a:r>
            <a:endParaRPr lang="en-US" altLang="zh-CN" dirty="0"/>
          </a:p>
        </p:txBody>
      </p:sp>
      <p:sp>
        <p:nvSpPr>
          <p:cNvPr id="10" name="矩形 9"/>
          <p:cNvSpPr/>
          <p:nvPr/>
        </p:nvSpPr>
        <p:spPr>
          <a:xfrm>
            <a:off x="8662063" y="3875447"/>
            <a:ext cx="870751" cy="369332"/>
          </a:xfrm>
          <a:prstGeom prst="rect">
            <a:avLst/>
          </a:prstGeom>
        </p:spPr>
        <p:txBody>
          <a:bodyPr wrap="none">
            <a:spAutoFit/>
          </a:bodyPr>
          <a:lstStyle/>
          <a:p>
            <a:r>
              <a:rPr lang="en-US" altLang="zh-CN" dirty="0" smtClean="0"/>
              <a:t>(A</a:t>
            </a:r>
            <a:r>
              <a:rPr lang="en-US" altLang="zh-CN" baseline="-25000" dirty="0" smtClean="0"/>
              <a:t>0</a:t>
            </a:r>
            <a:r>
              <a:rPr lang="en-US" altLang="zh-CN" dirty="0" smtClean="0"/>
              <a:t>,T</a:t>
            </a:r>
            <a:r>
              <a:rPr lang="en-US" altLang="zh-CN" baseline="-25000" dirty="0" smtClean="0"/>
              <a:t>0</a:t>
            </a:r>
            <a:r>
              <a:rPr lang="en-US" altLang="zh-CN" dirty="0" smtClean="0"/>
              <a:t>)</a:t>
            </a:r>
            <a:endParaRPr lang="en-US" altLang="zh-CN" dirty="0"/>
          </a:p>
        </p:txBody>
      </p:sp>
      <mc:AlternateContent xmlns:mc="http://schemas.openxmlformats.org/markup-compatibility/2006" xmlns:a14="http://schemas.microsoft.com/office/drawing/2010/main">
        <mc:Choice Requires="a14">
          <p:sp>
            <p:nvSpPr>
              <p:cNvPr id="11" name="文本框 10"/>
              <p:cNvSpPr txBox="1"/>
              <p:nvPr/>
            </p:nvSpPr>
            <p:spPr>
              <a:xfrm>
                <a:off x="469594" y="3942665"/>
                <a:ext cx="3612954" cy="778546"/>
              </a:xfrm>
              <a:prstGeom prst="rect">
                <a:avLst/>
              </a:prstGeom>
              <a:solidFill>
                <a:schemeClr val="accent1">
                  <a:lumMod val="60000"/>
                  <a:lumOff val="40000"/>
                </a:schemeClr>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𝑇</m:t>
                      </m:r>
                      <m:r>
                        <a:rPr lang="en-US" altLang="zh-CN" b="0" i="1" baseline="-25000" smtClean="0">
                          <a:latin typeface="Cambria Math" panose="02040503050406030204" pitchFamily="18" charset="0"/>
                        </a:rPr>
                        <m:t>𝑥</m:t>
                      </m:r>
                      <m:r>
                        <a:rPr lang="en-US" altLang="zh-CN"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baseline="-25000" smtClean="0">
                          <a:latin typeface="Cambria Math" panose="02040503050406030204" pitchFamily="18" charset="0"/>
                        </a:rPr>
                        <m:t>0</m:t>
                      </m:r>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m:t>
                          </m:r>
                          <m:r>
                            <m:rPr>
                              <m:sty m:val="p"/>
                            </m:rPr>
                            <a:rPr lang="en-US" altLang="zh-CN" i="1">
                              <a:latin typeface="Cambria Math" panose="02040503050406030204" pitchFamily="18" charset="0"/>
                            </a:rPr>
                            <m:t>A</m:t>
                          </m:r>
                          <m:r>
                            <m:rPr>
                              <m:sty m:val="p"/>
                            </m:rPr>
                            <a:rPr lang="en-US" altLang="zh-CN" i="1" baseline="-25000">
                              <a:latin typeface="Cambria Math" panose="02040503050406030204" pitchFamily="18" charset="0"/>
                            </a:rPr>
                            <m:t>x</m:t>
                          </m:r>
                          <m:r>
                            <a:rPr lang="en-US" altLang="zh-CN" i="1">
                              <a:latin typeface="Cambria Math" panose="02040503050406030204" pitchFamily="18" charset="0"/>
                            </a:rPr>
                            <m:t>−</m:t>
                          </m:r>
                          <m:r>
                            <m:rPr>
                              <m:sty m:val="p"/>
                            </m:rPr>
                            <a:rPr lang="en-US" altLang="zh-CN" i="1">
                              <a:latin typeface="Cambria Math" panose="02040503050406030204" pitchFamily="18" charset="0"/>
                            </a:rPr>
                            <m:t>A</m:t>
                          </m:r>
                          <m:r>
                            <a:rPr lang="en-US" altLang="zh-CN" i="1" baseline="-25000">
                              <a:latin typeface="Cambria Math" panose="02040503050406030204" pitchFamily="18" charset="0"/>
                            </a:rPr>
                            <m:t>0</m:t>
                          </m:r>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𝑇</m:t>
                              </m:r>
                              <m:r>
                                <a:rPr lang="en-US" altLang="zh-CN" b="0" i="1" baseline="-25000" smtClean="0">
                                  <a:latin typeface="Cambria Math" panose="02040503050406030204" pitchFamily="18" charset="0"/>
                                </a:rPr>
                                <m:t>1</m:t>
                              </m:r>
                              <m:r>
                                <a:rPr lang="en-US" altLang="zh-CN" b="0"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baseline="-25000" smtClean="0">
                                  <a:latin typeface="Cambria Math" panose="02040503050406030204" pitchFamily="18" charset="0"/>
                                </a:rPr>
                                <m:t>0</m:t>
                              </m:r>
                            </m:e>
                          </m:d>
                        </m:num>
                        <m:den>
                          <m:eqArr>
                            <m:eqArrPr>
                              <m:ctrlPr>
                                <a:rPr lang="en-US" altLang="zh-CN" b="0" i="1" smtClean="0">
                                  <a:latin typeface="Cambria Math" panose="02040503050406030204" pitchFamily="18" charset="0"/>
                                </a:rPr>
                              </m:ctrlPr>
                            </m:eqArrPr>
                            <m:e>
                              <m:r>
                                <a:rPr lang="en-US" altLang="zh-CN" b="0" i="1" smtClean="0">
                                  <a:latin typeface="Cambria Math" panose="02040503050406030204" pitchFamily="18" charset="0"/>
                                </a:rPr>
                                <m:t>𝐴</m:t>
                              </m:r>
                              <m:r>
                                <a:rPr lang="en-US" altLang="zh-CN" b="0" i="1" baseline="-25000" smtClean="0">
                                  <a:latin typeface="Cambria Math" panose="02040503050406030204" pitchFamily="18" charset="0"/>
                                </a:rPr>
                                <m:t>1</m:t>
                              </m:r>
                              <m:r>
                                <a:rPr lang="en-US" altLang="zh-CN" b="0" i="1" smtClean="0">
                                  <a:latin typeface="Cambria Math" panose="02040503050406030204" pitchFamily="18" charset="0"/>
                                </a:rPr>
                                <m:t>−</m:t>
                              </m:r>
                              <m:r>
                                <a:rPr lang="en-US" altLang="zh-CN" b="0" i="1" smtClean="0">
                                  <a:latin typeface="Cambria Math" panose="02040503050406030204" pitchFamily="18" charset="0"/>
                                </a:rPr>
                                <m:t>𝐴</m:t>
                              </m:r>
                              <m:r>
                                <a:rPr lang="en-US" altLang="zh-CN" b="0" i="1" baseline="-25000" smtClean="0">
                                  <a:latin typeface="Cambria Math" panose="02040503050406030204" pitchFamily="18" charset="0"/>
                                </a:rPr>
                                <m:t>0</m:t>
                              </m:r>
                            </m:e>
                            <m:e/>
                          </m:eqArr>
                        </m:den>
                      </m:f>
                    </m:oMath>
                  </m:oMathPara>
                </a14:m>
                <a:endParaRPr lang="zh-CN" altLang="en-US" dirty="0"/>
              </a:p>
            </p:txBody>
          </p:sp>
        </mc:Choice>
        <mc:Fallback xmlns="">
          <p:sp>
            <p:nvSpPr>
              <p:cNvPr id="11" name="文本框 10"/>
              <p:cNvSpPr txBox="1">
                <a:spLocks noRot="1" noChangeAspect="1" noMove="1" noResize="1" noEditPoints="1" noAdjustHandles="1" noChangeArrowheads="1" noChangeShapeType="1" noTextEdit="1"/>
              </p:cNvSpPr>
              <p:nvPr/>
            </p:nvSpPr>
            <p:spPr>
              <a:xfrm>
                <a:off x="469594" y="3942665"/>
                <a:ext cx="3612954" cy="778546"/>
              </a:xfrm>
              <a:prstGeom prst="rect">
                <a:avLst/>
              </a:prstGeom>
              <a:blipFill rotWithShape="0">
                <a:blip r:embed="rId4"/>
                <a:stretch>
                  <a:fillRect/>
                </a:stretch>
              </a:blipFill>
            </p:spPr>
            <p:txBody>
              <a:bodyPr/>
              <a:lstStyle/>
              <a:p>
                <a:r>
                  <a:rPr lang="zh-CN" altLang="en-US">
                    <a:noFill/>
                  </a:rPr>
                  <a:t> </a:t>
                </a:r>
              </a:p>
            </p:txBody>
          </p:sp>
        </mc:Fallback>
      </mc:AlternateContent>
      <p:sp>
        <p:nvSpPr>
          <p:cNvPr id="12" name="矩形 11"/>
          <p:cNvSpPr/>
          <p:nvPr/>
        </p:nvSpPr>
        <p:spPr>
          <a:xfrm>
            <a:off x="9511339" y="3342779"/>
            <a:ext cx="864339" cy="369332"/>
          </a:xfrm>
          <a:prstGeom prst="rect">
            <a:avLst/>
          </a:prstGeom>
        </p:spPr>
        <p:txBody>
          <a:bodyPr wrap="none">
            <a:spAutoFit/>
          </a:bodyPr>
          <a:lstStyle/>
          <a:p>
            <a:r>
              <a:rPr lang="en-US" altLang="zh-CN" dirty="0" smtClean="0"/>
              <a:t>(</a:t>
            </a:r>
            <a:r>
              <a:rPr lang="en-US" altLang="zh-CN" dirty="0" err="1" smtClean="0"/>
              <a:t>A</a:t>
            </a:r>
            <a:r>
              <a:rPr lang="en-US" altLang="zh-CN" baseline="-25000" dirty="0" err="1" smtClean="0"/>
              <a:t>x</a:t>
            </a:r>
            <a:r>
              <a:rPr lang="en-US" altLang="zh-CN" dirty="0" err="1" smtClean="0"/>
              <a:t>,T</a:t>
            </a:r>
            <a:r>
              <a:rPr lang="en-US" altLang="zh-CN" baseline="-25000" dirty="0" err="1" smtClean="0"/>
              <a:t>x</a:t>
            </a:r>
            <a:r>
              <a:rPr lang="en-US" altLang="zh-CN" dirty="0" smtClean="0"/>
              <a:t>)</a:t>
            </a:r>
            <a:endParaRPr lang="en-US" altLang="zh-CN" dirty="0"/>
          </a:p>
        </p:txBody>
      </p:sp>
      <p:cxnSp>
        <p:nvCxnSpPr>
          <p:cNvPr id="13" name="直接连接符 12"/>
          <p:cNvCxnSpPr/>
          <p:nvPr/>
        </p:nvCxnSpPr>
        <p:spPr>
          <a:xfrm>
            <a:off x="9968990" y="3787165"/>
            <a:ext cx="0" cy="2265292"/>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869183" y="3787165"/>
            <a:ext cx="5099807"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713367" y="3424740"/>
            <a:ext cx="867545" cy="369332"/>
          </a:xfrm>
          <a:prstGeom prst="rect">
            <a:avLst/>
          </a:prstGeom>
        </p:spPr>
        <p:txBody>
          <a:bodyPr wrap="none">
            <a:spAutoFit/>
          </a:bodyPr>
          <a:lstStyle/>
          <a:p>
            <a:r>
              <a:rPr lang="en-US" altLang="zh-CN" dirty="0" smtClean="0"/>
              <a:t>(A</a:t>
            </a:r>
            <a:r>
              <a:rPr lang="en-US" altLang="zh-CN" baseline="-25000" dirty="0" smtClean="0"/>
              <a:t>0</a:t>
            </a:r>
            <a:r>
              <a:rPr lang="en-US" altLang="zh-CN" dirty="0" smtClean="0"/>
              <a:t>,T</a:t>
            </a:r>
            <a:r>
              <a:rPr lang="en-US" altLang="zh-CN" baseline="-25000" dirty="0" smtClean="0"/>
              <a:t>x</a:t>
            </a:r>
            <a:r>
              <a:rPr lang="en-US" altLang="zh-CN" dirty="0" smtClean="0"/>
              <a:t>)</a:t>
            </a:r>
            <a:endParaRPr lang="en-US" altLang="zh-CN" dirty="0"/>
          </a:p>
        </p:txBody>
      </p:sp>
      <p:sp>
        <p:nvSpPr>
          <p:cNvPr id="16" name="矩形 15"/>
          <p:cNvSpPr/>
          <p:nvPr/>
        </p:nvSpPr>
        <p:spPr>
          <a:xfrm>
            <a:off x="9898796" y="4219143"/>
            <a:ext cx="867545" cy="369332"/>
          </a:xfrm>
          <a:prstGeom prst="rect">
            <a:avLst/>
          </a:prstGeom>
        </p:spPr>
        <p:txBody>
          <a:bodyPr wrap="none">
            <a:spAutoFit/>
          </a:bodyPr>
          <a:lstStyle/>
          <a:p>
            <a:r>
              <a:rPr lang="en-US" altLang="zh-CN" dirty="0" smtClean="0"/>
              <a:t>(A</a:t>
            </a:r>
            <a:r>
              <a:rPr lang="en-US" altLang="zh-CN" baseline="-25000" dirty="0" smtClean="0"/>
              <a:t>x</a:t>
            </a:r>
            <a:r>
              <a:rPr lang="en-US" altLang="zh-CN" dirty="0" smtClean="0"/>
              <a:t>,T</a:t>
            </a:r>
            <a:r>
              <a:rPr lang="en-US" altLang="zh-CN" baseline="-25000" dirty="0" smtClean="0"/>
              <a:t>0</a:t>
            </a:r>
            <a:r>
              <a:rPr lang="en-US" altLang="zh-CN" dirty="0" smtClean="0"/>
              <a:t>)</a:t>
            </a:r>
            <a:endParaRPr lang="en-US" altLang="zh-CN" dirty="0"/>
          </a:p>
        </p:txBody>
      </p:sp>
      <p:cxnSp>
        <p:nvCxnSpPr>
          <p:cNvPr id="19" name="直接连接符 18"/>
          <p:cNvCxnSpPr/>
          <p:nvPr/>
        </p:nvCxnSpPr>
        <p:spPr>
          <a:xfrm flipH="1">
            <a:off x="9373904" y="3087832"/>
            <a:ext cx="2325" cy="2964625"/>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850636" y="4234650"/>
            <a:ext cx="6093135" cy="1064"/>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0926932" y="3087832"/>
            <a:ext cx="16839" cy="2964625"/>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832196" y="3094403"/>
            <a:ext cx="6093135" cy="1064"/>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1219543" y="5803409"/>
            <a:ext cx="836227" cy="369332"/>
          </a:xfrm>
          <a:prstGeom prst="rect">
            <a:avLst/>
          </a:prstGeom>
          <a:noFill/>
        </p:spPr>
        <p:txBody>
          <a:bodyPr wrap="square" rtlCol="0">
            <a:spAutoFit/>
          </a:bodyPr>
          <a:lstStyle/>
          <a:p>
            <a:r>
              <a:rPr lang="en-US" altLang="zh-CN" b="1" dirty="0" smtClean="0"/>
              <a:t>ADC</a:t>
            </a:r>
            <a:r>
              <a:rPr lang="zh-CN" altLang="en-US" b="1" dirty="0" smtClean="0"/>
              <a:t>值</a:t>
            </a:r>
            <a:endParaRPr lang="zh-CN" altLang="en-US" b="1" dirty="0"/>
          </a:p>
        </p:txBody>
      </p:sp>
      <p:sp>
        <p:nvSpPr>
          <p:cNvPr id="27" name="文本框 26"/>
          <p:cNvSpPr txBox="1"/>
          <p:nvPr/>
        </p:nvSpPr>
        <p:spPr>
          <a:xfrm>
            <a:off x="4421899" y="1545098"/>
            <a:ext cx="1324826" cy="369332"/>
          </a:xfrm>
          <a:prstGeom prst="rect">
            <a:avLst/>
          </a:prstGeom>
          <a:noFill/>
        </p:spPr>
        <p:txBody>
          <a:bodyPr wrap="square" rtlCol="0">
            <a:spAutoFit/>
          </a:bodyPr>
          <a:lstStyle/>
          <a:p>
            <a:r>
              <a:rPr lang="zh-CN" altLang="en-US" b="1" dirty="0" smtClean="0"/>
              <a:t>温度值</a:t>
            </a:r>
            <a:endParaRPr lang="zh-CN" altLang="en-US" b="1" dirty="0"/>
          </a:p>
        </p:txBody>
      </p:sp>
      <p:sp>
        <p:nvSpPr>
          <p:cNvPr id="29" name="矩形 28"/>
          <p:cNvSpPr/>
          <p:nvPr/>
        </p:nvSpPr>
        <p:spPr>
          <a:xfrm>
            <a:off x="10918424" y="2919962"/>
            <a:ext cx="770788" cy="369332"/>
          </a:xfrm>
          <a:prstGeom prst="rect">
            <a:avLst/>
          </a:prstGeom>
        </p:spPr>
        <p:txBody>
          <a:bodyPr wrap="none">
            <a:spAutoFit/>
          </a:bodyPr>
          <a:lstStyle/>
          <a:p>
            <a:r>
              <a:rPr lang="en-US" altLang="zh-CN" dirty="0" smtClean="0"/>
              <a:t>(A</a:t>
            </a:r>
            <a:r>
              <a:rPr lang="en-US" altLang="zh-CN" baseline="-25000" dirty="0" smtClean="0"/>
              <a:t>1</a:t>
            </a:r>
            <a:r>
              <a:rPr lang="en-US" altLang="zh-CN" dirty="0" smtClean="0"/>
              <a:t>,T</a:t>
            </a:r>
            <a:r>
              <a:rPr lang="en-US" altLang="zh-CN" baseline="-25000" dirty="0"/>
              <a:t>1</a:t>
            </a:r>
            <a:r>
              <a:rPr lang="en-US" altLang="zh-CN" dirty="0" smtClean="0"/>
              <a:t>)</a:t>
            </a:r>
            <a:endParaRPr lang="en-US" altLang="zh-CN" dirty="0"/>
          </a:p>
        </p:txBody>
      </p:sp>
      <p:sp>
        <p:nvSpPr>
          <p:cNvPr id="30" name="矩形 29"/>
          <p:cNvSpPr/>
          <p:nvPr/>
        </p:nvSpPr>
        <p:spPr>
          <a:xfrm>
            <a:off x="10764086" y="6024508"/>
            <a:ext cx="396262" cy="369332"/>
          </a:xfrm>
          <a:prstGeom prst="rect">
            <a:avLst/>
          </a:prstGeom>
        </p:spPr>
        <p:txBody>
          <a:bodyPr wrap="none">
            <a:spAutoFit/>
          </a:bodyPr>
          <a:lstStyle/>
          <a:p>
            <a:r>
              <a:rPr lang="en-US" altLang="zh-CN" dirty="0" smtClean="0"/>
              <a:t>A</a:t>
            </a:r>
            <a:r>
              <a:rPr lang="en-US" altLang="zh-CN" baseline="-25000" dirty="0" smtClean="0"/>
              <a:t>1</a:t>
            </a:r>
            <a:endParaRPr lang="en-US" altLang="zh-CN" dirty="0"/>
          </a:p>
        </p:txBody>
      </p:sp>
      <p:sp>
        <p:nvSpPr>
          <p:cNvPr id="31" name="矩形 30"/>
          <p:cNvSpPr/>
          <p:nvPr/>
        </p:nvSpPr>
        <p:spPr>
          <a:xfrm>
            <a:off x="9808864" y="6057046"/>
            <a:ext cx="385042" cy="369332"/>
          </a:xfrm>
          <a:prstGeom prst="rect">
            <a:avLst/>
          </a:prstGeom>
        </p:spPr>
        <p:txBody>
          <a:bodyPr wrap="none">
            <a:spAutoFit/>
          </a:bodyPr>
          <a:lstStyle/>
          <a:p>
            <a:r>
              <a:rPr lang="en-US" altLang="zh-CN" dirty="0" smtClean="0"/>
              <a:t>A</a:t>
            </a:r>
            <a:r>
              <a:rPr lang="en-US" altLang="zh-CN" baseline="-25000" dirty="0" smtClean="0"/>
              <a:t>x</a:t>
            </a:r>
            <a:endParaRPr lang="en-US" altLang="zh-CN" dirty="0"/>
          </a:p>
        </p:txBody>
      </p:sp>
      <p:sp>
        <p:nvSpPr>
          <p:cNvPr id="32" name="矩形 31"/>
          <p:cNvSpPr/>
          <p:nvPr/>
        </p:nvSpPr>
        <p:spPr>
          <a:xfrm>
            <a:off x="9220206" y="6028353"/>
            <a:ext cx="396262" cy="369332"/>
          </a:xfrm>
          <a:prstGeom prst="rect">
            <a:avLst/>
          </a:prstGeom>
        </p:spPr>
        <p:txBody>
          <a:bodyPr wrap="none">
            <a:spAutoFit/>
          </a:bodyPr>
          <a:lstStyle/>
          <a:p>
            <a:r>
              <a:rPr lang="en-US" altLang="zh-CN" dirty="0" smtClean="0"/>
              <a:t>A</a:t>
            </a:r>
            <a:r>
              <a:rPr lang="en-US" altLang="zh-CN" baseline="-25000" dirty="0"/>
              <a:t>0</a:t>
            </a:r>
            <a:endParaRPr lang="en-US" altLang="zh-CN" dirty="0"/>
          </a:p>
        </p:txBody>
      </p:sp>
      <p:sp>
        <p:nvSpPr>
          <p:cNvPr id="33" name="矩形 32"/>
          <p:cNvSpPr/>
          <p:nvPr/>
        </p:nvSpPr>
        <p:spPr>
          <a:xfrm>
            <a:off x="4519011" y="4060113"/>
            <a:ext cx="375424" cy="369332"/>
          </a:xfrm>
          <a:prstGeom prst="rect">
            <a:avLst/>
          </a:prstGeom>
        </p:spPr>
        <p:txBody>
          <a:bodyPr wrap="none">
            <a:spAutoFit/>
          </a:bodyPr>
          <a:lstStyle/>
          <a:p>
            <a:r>
              <a:rPr lang="en-US" altLang="zh-CN" dirty="0" smtClean="0"/>
              <a:t>T</a:t>
            </a:r>
            <a:r>
              <a:rPr lang="en-US" altLang="zh-CN" baseline="-25000" dirty="0" smtClean="0"/>
              <a:t>0</a:t>
            </a:r>
            <a:endParaRPr lang="en-US" altLang="zh-CN" dirty="0"/>
          </a:p>
        </p:txBody>
      </p:sp>
      <p:sp>
        <p:nvSpPr>
          <p:cNvPr id="34" name="矩形 33"/>
          <p:cNvSpPr/>
          <p:nvPr/>
        </p:nvSpPr>
        <p:spPr>
          <a:xfrm>
            <a:off x="4519011" y="2927204"/>
            <a:ext cx="369012" cy="369332"/>
          </a:xfrm>
          <a:prstGeom prst="rect">
            <a:avLst/>
          </a:prstGeom>
        </p:spPr>
        <p:txBody>
          <a:bodyPr wrap="none">
            <a:spAutoFit/>
          </a:bodyPr>
          <a:lstStyle/>
          <a:p>
            <a:r>
              <a:rPr lang="en-US" altLang="zh-CN" dirty="0" smtClean="0"/>
              <a:t>T</a:t>
            </a:r>
            <a:r>
              <a:rPr lang="en-US" altLang="zh-CN" sz="1100" dirty="0" smtClean="0"/>
              <a:t>1</a:t>
            </a:r>
            <a:endParaRPr lang="en-US" altLang="zh-CN" dirty="0"/>
          </a:p>
        </p:txBody>
      </p:sp>
      <p:sp>
        <p:nvSpPr>
          <p:cNvPr id="35" name="矩形 34"/>
          <p:cNvSpPr/>
          <p:nvPr/>
        </p:nvSpPr>
        <p:spPr>
          <a:xfrm>
            <a:off x="4506502" y="3581240"/>
            <a:ext cx="386131" cy="369332"/>
          </a:xfrm>
          <a:prstGeom prst="rect">
            <a:avLst/>
          </a:prstGeom>
        </p:spPr>
        <p:txBody>
          <a:bodyPr wrap="none">
            <a:spAutoFit/>
          </a:bodyPr>
          <a:lstStyle/>
          <a:p>
            <a:r>
              <a:rPr lang="en-US" altLang="zh-CN" dirty="0" err="1" smtClean="0"/>
              <a:t>Tx</a:t>
            </a:r>
            <a:endParaRPr lang="en-US" altLang="zh-CN" dirty="0"/>
          </a:p>
        </p:txBody>
      </p:sp>
    </p:spTree>
    <p:extLst>
      <p:ext uri="{BB962C8B-B14F-4D97-AF65-F5344CB8AC3E}">
        <p14:creationId xmlns:p14="http://schemas.microsoft.com/office/powerpoint/2010/main" val="23322807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Measure temperature by Arduino </a:t>
            </a:r>
            <a:r>
              <a:rPr lang="en-US" altLang="zh-CN" dirty="0"/>
              <a:t>From </a:t>
            </a:r>
            <a:r>
              <a:rPr lang="en-US" altLang="zh-CN" dirty="0" smtClean="0"/>
              <a:t>piecewise linearized </a:t>
            </a:r>
            <a:r>
              <a:rPr lang="en-US" altLang="zh-CN" dirty="0"/>
              <a:t>array</a:t>
            </a:r>
            <a:endParaRPr lang="zh-CN" altLang="en-US" dirty="0"/>
          </a:p>
        </p:txBody>
      </p:sp>
      <p:sp>
        <p:nvSpPr>
          <p:cNvPr id="3" name="内容占位符 2"/>
          <p:cNvSpPr>
            <a:spLocks noGrp="1"/>
          </p:cNvSpPr>
          <p:nvPr>
            <p:ph idx="1"/>
          </p:nvPr>
        </p:nvSpPr>
        <p:spPr>
          <a:xfrm>
            <a:off x="838200" y="1825625"/>
            <a:ext cx="8334829" cy="4351338"/>
          </a:xfrm>
        </p:spPr>
        <p:txBody>
          <a:bodyPr/>
          <a:lstStyle/>
          <a:p>
            <a:r>
              <a:rPr lang="zh-CN" altLang="en-US" dirty="0"/>
              <a:t>查表</a:t>
            </a:r>
            <a:r>
              <a:rPr lang="zh-CN" altLang="en-US" dirty="0" smtClean="0"/>
              <a:t>法</a:t>
            </a:r>
            <a:endParaRPr lang="en-US" altLang="zh-CN" dirty="0" smtClean="0"/>
          </a:p>
          <a:p>
            <a:pPr marL="514350" indent="-514350">
              <a:buFont typeface="+mj-lt"/>
              <a:buAutoNum type="arabicPeriod"/>
            </a:pPr>
            <a:r>
              <a:rPr lang="zh-CN" altLang="en-US" dirty="0"/>
              <a:t>生成</a:t>
            </a:r>
            <a:r>
              <a:rPr lang="en-US" altLang="zh-CN" dirty="0" err="1" smtClean="0"/>
              <a:t>Δ</a:t>
            </a:r>
            <a:r>
              <a:rPr lang="en-US" altLang="zh-CN" sz="1600" dirty="0" err="1" smtClean="0"/>
              <a:t>Temp</a:t>
            </a:r>
            <a:r>
              <a:rPr lang="en-US" altLang="zh-CN" dirty="0" smtClean="0"/>
              <a:t>=20</a:t>
            </a:r>
            <a:r>
              <a:rPr lang="zh-CN" altLang="en-US" dirty="0" smtClean="0"/>
              <a:t>℃</a:t>
            </a:r>
            <a:r>
              <a:rPr lang="en-US" altLang="zh-CN" dirty="0"/>
              <a:t> </a:t>
            </a:r>
            <a:r>
              <a:rPr lang="zh-CN" altLang="en-US" dirty="0" smtClean="0"/>
              <a:t>或</a:t>
            </a:r>
            <a:r>
              <a:rPr lang="en-US" altLang="zh-CN" dirty="0" smtClean="0"/>
              <a:t>10</a:t>
            </a:r>
            <a:r>
              <a:rPr lang="zh-CN" altLang="en-US" dirty="0" smtClean="0"/>
              <a:t> </a:t>
            </a:r>
            <a:r>
              <a:rPr lang="zh-CN" altLang="en-US" dirty="0"/>
              <a:t>℃</a:t>
            </a:r>
            <a:r>
              <a:rPr lang="zh-CN" altLang="en-US" dirty="0" smtClean="0"/>
              <a:t>的插值计算表</a:t>
            </a:r>
            <a:r>
              <a:rPr lang="en-US" altLang="zh-CN" dirty="0" smtClean="0"/>
              <a:t>(</a:t>
            </a:r>
            <a:r>
              <a:rPr lang="zh-CN" altLang="en-US" dirty="0" smtClean="0"/>
              <a:t>误差尽量小于</a:t>
            </a:r>
            <a:r>
              <a:rPr lang="en-US" altLang="zh-CN" dirty="0" smtClean="0"/>
              <a:t>5%)</a:t>
            </a:r>
          </a:p>
          <a:p>
            <a:pPr marL="514350" indent="-514350">
              <a:buFont typeface="+mj-lt"/>
              <a:buAutoNum type="arabicPeriod"/>
            </a:pPr>
            <a:r>
              <a:rPr lang="zh-CN" altLang="en-US" dirty="0" smtClean="0"/>
              <a:t>编写已知</a:t>
            </a:r>
            <a:r>
              <a:rPr lang="en-US" altLang="zh-CN" dirty="0" smtClean="0"/>
              <a:t>ADC</a:t>
            </a:r>
            <a:r>
              <a:rPr lang="zh-CN" altLang="en-US" dirty="0" smtClean="0"/>
              <a:t>值</a:t>
            </a:r>
            <a:r>
              <a:rPr lang="en-US" altLang="zh-CN" dirty="0" smtClean="0"/>
              <a:t>Ax</a:t>
            </a:r>
            <a:r>
              <a:rPr lang="zh-CN" altLang="en-US" dirty="0" smtClean="0"/>
              <a:t>查找其所处插值表的线段</a:t>
            </a:r>
            <a:endParaRPr lang="en-US" altLang="zh-CN" dirty="0" smtClean="0"/>
          </a:p>
          <a:p>
            <a:pPr marL="514350" indent="-514350">
              <a:buFont typeface="+mj-lt"/>
              <a:buAutoNum type="arabicPeriod"/>
            </a:pPr>
            <a:r>
              <a:rPr lang="zh-CN" altLang="en-US" dirty="0" smtClean="0"/>
              <a:t>使用该线段的两个端点的下</a:t>
            </a:r>
            <a:r>
              <a:rPr lang="en-US" altLang="zh-CN" dirty="0" smtClean="0"/>
              <a:t>X/Y</a:t>
            </a:r>
            <a:r>
              <a:rPr lang="zh-CN" altLang="en-US" dirty="0" smtClean="0"/>
              <a:t>坐标和</a:t>
            </a:r>
            <a:r>
              <a:rPr lang="en-US" altLang="zh-CN" dirty="0" smtClean="0"/>
              <a:t>Ax</a:t>
            </a:r>
            <a:r>
              <a:rPr lang="zh-CN" altLang="en-US" dirty="0" smtClean="0"/>
              <a:t>，计算</a:t>
            </a:r>
            <a:r>
              <a:rPr lang="en-US" altLang="zh-CN" dirty="0" err="1" smtClean="0"/>
              <a:t>Tx</a:t>
            </a:r>
            <a:endParaRPr lang="en-US" altLang="zh-CN" dirty="0" smtClean="0"/>
          </a:p>
          <a:p>
            <a:pPr marL="514350" indent="-514350">
              <a:buFont typeface="+mj-lt"/>
              <a:buAutoNum type="arabicPeriod"/>
            </a:pPr>
            <a:r>
              <a:rPr lang="zh-CN" altLang="en-US" dirty="0" smtClean="0"/>
              <a:t>使用</a:t>
            </a:r>
            <a:r>
              <a:rPr lang="en-US" altLang="zh-CN" dirty="0" smtClean="0"/>
              <a:t>Arduino</a:t>
            </a:r>
            <a:r>
              <a:rPr lang="zh-CN" altLang="en-US" dirty="0" smtClean="0"/>
              <a:t>的</a:t>
            </a:r>
            <a:r>
              <a:rPr lang="en-US" altLang="zh-CN" dirty="0" err="1" smtClean="0"/>
              <a:t>Serial.println</a:t>
            </a:r>
            <a:r>
              <a:rPr lang="zh-CN" altLang="en-US" dirty="0" smtClean="0"/>
              <a:t>输出温度值道</a:t>
            </a:r>
            <a:r>
              <a:rPr lang="en-US" altLang="zh-CN" dirty="0" smtClean="0"/>
              <a:t>PC</a:t>
            </a:r>
          </a:p>
          <a:p>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4210133769"/>
              </p:ext>
            </p:extLst>
          </p:nvPr>
        </p:nvGraphicFramePr>
        <p:xfrm>
          <a:off x="9430655" y="1174115"/>
          <a:ext cx="2137230" cy="4798695"/>
        </p:xfrm>
        <a:graphic>
          <a:graphicData uri="http://schemas.openxmlformats.org/drawingml/2006/table">
            <a:tbl>
              <a:tblPr>
                <a:tableStyleId>{5C22544A-7EE6-4342-B048-85BDC9FD1C3A}</a:tableStyleId>
              </a:tblPr>
              <a:tblGrid>
                <a:gridCol w="1068615"/>
                <a:gridCol w="1068615"/>
              </a:tblGrid>
              <a:tr h="350549">
                <a:tc>
                  <a:txBody>
                    <a:bodyPr/>
                    <a:lstStyle/>
                    <a:p>
                      <a:pPr algn="l" fontAlgn="ctr"/>
                      <a:r>
                        <a:rPr lang="en-US" sz="2800" u="none" strike="noStrike" dirty="0" err="1">
                          <a:effectLst/>
                        </a:rPr>
                        <a:t>Adc</a:t>
                      </a:r>
                      <a:r>
                        <a:rPr lang="zh-CN" altLang="en-US" sz="2800" u="none" strike="noStrike" dirty="0">
                          <a:effectLst/>
                        </a:rPr>
                        <a:t>值</a:t>
                      </a:r>
                      <a:endParaRPr lang="zh-CN" altLang="en-US"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l" fontAlgn="ctr"/>
                      <a:r>
                        <a:rPr lang="en-US" sz="2800" u="none" strike="noStrike" dirty="0">
                          <a:effectLst/>
                        </a:rPr>
                        <a:t>T</a:t>
                      </a:r>
                      <a:endParaRPr lang="en-US"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0549">
                <a:tc>
                  <a:txBody>
                    <a:bodyPr/>
                    <a:lstStyle/>
                    <a:p>
                      <a:pPr algn="r" fontAlgn="ctr"/>
                      <a:r>
                        <a:rPr lang="en-US" altLang="zh-CN" sz="2800" u="none" strike="noStrike" dirty="0">
                          <a:effectLst/>
                        </a:rPr>
                        <a:t>116</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r" fontAlgn="ctr"/>
                      <a:r>
                        <a:rPr lang="en-US" altLang="zh-CN" sz="2800" u="none" strike="noStrike" dirty="0">
                          <a:effectLst/>
                        </a:rPr>
                        <a:t>-20</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0549">
                <a:tc>
                  <a:txBody>
                    <a:bodyPr/>
                    <a:lstStyle/>
                    <a:p>
                      <a:pPr algn="r" fontAlgn="ctr"/>
                      <a:r>
                        <a:rPr lang="en-US" altLang="zh-CN" sz="2800" u="none" strike="noStrike">
                          <a:effectLst/>
                        </a:rPr>
                        <a:t>264</a:t>
                      </a:r>
                      <a:endParaRPr lang="en-US" altLang="zh-CN" sz="28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r" fontAlgn="ctr"/>
                      <a:r>
                        <a:rPr lang="en-US" altLang="zh-CN" sz="2800" u="none" strike="noStrike" dirty="0">
                          <a:effectLst/>
                        </a:rPr>
                        <a:t>0</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0549">
                <a:tc>
                  <a:txBody>
                    <a:bodyPr/>
                    <a:lstStyle/>
                    <a:p>
                      <a:pPr algn="r" fontAlgn="ctr"/>
                      <a:r>
                        <a:rPr lang="en-US" altLang="zh-CN" sz="2800" u="none" strike="noStrike" dirty="0">
                          <a:effectLst/>
                        </a:rPr>
                        <a:t>461</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r" fontAlgn="ctr"/>
                      <a:r>
                        <a:rPr lang="en-US" altLang="zh-CN" sz="2800" u="none" strike="noStrike" dirty="0">
                          <a:effectLst/>
                        </a:rPr>
                        <a:t>20</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0549">
                <a:tc>
                  <a:txBody>
                    <a:bodyPr/>
                    <a:lstStyle/>
                    <a:p>
                      <a:pPr algn="r" fontAlgn="ctr"/>
                      <a:r>
                        <a:rPr lang="en-US" altLang="zh-CN" sz="2800" u="none" strike="noStrike" dirty="0">
                          <a:effectLst/>
                        </a:rPr>
                        <a:t>649</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r" fontAlgn="ctr"/>
                      <a:r>
                        <a:rPr lang="en-US" altLang="zh-CN" sz="2800" u="none" strike="noStrike" dirty="0">
                          <a:effectLst/>
                        </a:rPr>
                        <a:t>40</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0549">
                <a:tc>
                  <a:txBody>
                    <a:bodyPr/>
                    <a:lstStyle/>
                    <a:p>
                      <a:pPr algn="r" fontAlgn="ctr"/>
                      <a:r>
                        <a:rPr lang="en-US" altLang="zh-CN" sz="2800" u="none" strike="noStrike">
                          <a:effectLst/>
                        </a:rPr>
                        <a:t>788</a:t>
                      </a:r>
                      <a:endParaRPr lang="en-US" altLang="zh-CN" sz="28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r" fontAlgn="ctr"/>
                      <a:r>
                        <a:rPr lang="en-US" altLang="zh-CN" sz="2800" u="none" strike="noStrike" dirty="0">
                          <a:effectLst/>
                        </a:rPr>
                        <a:t>60</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0549">
                <a:tc>
                  <a:txBody>
                    <a:bodyPr/>
                    <a:lstStyle/>
                    <a:p>
                      <a:pPr algn="r" fontAlgn="ctr"/>
                      <a:r>
                        <a:rPr lang="en-US" altLang="zh-CN" sz="2800" u="none" strike="noStrike">
                          <a:effectLst/>
                        </a:rPr>
                        <a:t>878</a:t>
                      </a:r>
                      <a:endParaRPr lang="en-US" altLang="zh-CN" sz="28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r" fontAlgn="ctr"/>
                      <a:r>
                        <a:rPr lang="en-US" altLang="zh-CN" sz="2800" u="none" strike="noStrike" dirty="0">
                          <a:effectLst/>
                        </a:rPr>
                        <a:t>80</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0549">
                <a:tc>
                  <a:txBody>
                    <a:bodyPr/>
                    <a:lstStyle/>
                    <a:p>
                      <a:pPr algn="r" fontAlgn="ctr"/>
                      <a:r>
                        <a:rPr lang="en-US" altLang="zh-CN" sz="2800" u="none" strike="noStrike">
                          <a:effectLst/>
                        </a:rPr>
                        <a:t>908</a:t>
                      </a:r>
                      <a:endParaRPr lang="en-US" altLang="zh-CN" sz="28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r" fontAlgn="ctr"/>
                      <a:r>
                        <a:rPr lang="en-US" altLang="zh-CN" sz="2800" u="none" strike="noStrike" dirty="0">
                          <a:effectLst/>
                        </a:rPr>
                        <a:t>90</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0549">
                <a:tc>
                  <a:txBody>
                    <a:bodyPr/>
                    <a:lstStyle/>
                    <a:p>
                      <a:pPr algn="r" fontAlgn="ctr"/>
                      <a:r>
                        <a:rPr lang="en-US" altLang="zh-CN" sz="2800" u="none" strike="noStrike">
                          <a:effectLst/>
                        </a:rPr>
                        <a:t>932</a:t>
                      </a:r>
                      <a:endParaRPr lang="en-US" altLang="zh-CN" sz="28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r" fontAlgn="ctr"/>
                      <a:r>
                        <a:rPr lang="en-US" altLang="zh-CN" sz="2800" u="none" strike="noStrike" dirty="0">
                          <a:effectLst/>
                        </a:rPr>
                        <a:t>100</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0549">
                <a:tc>
                  <a:txBody>
                    <a:bodyPr/>
                    <a:lstStyle/>
                    <a:p>
                      <a:pPr algn="r" fontAlgn="ctr"/>
                      <a:r>
                        <a:rPr lang="en-US" altLang="zh-CN" sz="2800" u="none" strike="noStrike">
                          <a:effectLst/>
                        </a:rPr>
                        <a:t>950</a:t>
                      </a:r>
                      <a:endParaRPr lang="en-US" altLang="zh-CN" sz="28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r" fontAlgn="ctr"/>
                      <a:r>
                        <a:rPr lang="en-US" altLang="zh-CN" sz="2800" u="none" strike="noStrike" dirty="0">
                          <a:effectLst/>
                        </a:rPr>
                        <a:t>110</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0549">
                <a:tc>
                  <a:txBody>
                    <a:bodyPr/>
                    <a:lstStyle/>
                    <a:p>
                      <a:pPr algn="r" fontAlgn="ctr"/>
                      <a:r>
                        <a:rPr lang="en-US" altLang="zh-CN" sz="2800" u="none" strike="noStrike">
                          <a:effectLst/>
                        </a:rPr>
                        <a:t>964</a:t>
                      </a:r>
                      <a:endParaRPr lang="en-US" altLang="zh-CN" sz="28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algn="r" fontAlgn="ctr"/>
                      <a:r>
                        <a:rPr lang="en-US" altLang="zh-CN" sz="2800" u="none" strike="noStrike" dirty="0">
                          <a:effectLst/>
                        </a:rPr>
                        <a:t>120</a:t>
                      </a:r>
                      <a:endParaRPr lang="en-US" altLang="zh-CN" sz="28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bl>
          </a:graphicData>
        </a:graphic>
      </p:graphicFrame>
    </p:spTree>
    <p:extLst>
      <p:ext uri="{BB962C8B-B14F-4D97-AF65-F5344CB8AC3E}">
        <p14:creationId xmlns:p14="http://schemas.microsoft.com/office/powerpoint/2010/main" val="25874159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查表法计算的时间测量</a:t>
            </a:r>
            <a:endParaRPr lang="zh-CN" altLang="en-US" dirty="0"/>
          </a:p>
        </p:txBody>
      </p:sp>
      <p:sp>
        <p:nvSpPr>
          <p:cNvPr id="3" name="内容占位符 2"/>
          <p:cNvSpPr>
            <a:spLocks noGrp="1"/>
          </p:cNvSpPr>
          <p:nvPr>
            <p:ph idx="1"/>
          </p:nvPr>
        </p:nvSpPr>
        <p:spPr/>
        <p:txBody>
          <a:bodyPr/>
          <a:lstStyle/>
          <a:p>
            <a:r>
              <a:rPr lang="zh-CN" altLang="en-US" dirty="0" smtClean="0"/>
              <a:t>初始化时间测试用管脚</a:t>
            </a:r>
            <a:endParaRPr lang="en-US" altLang="zh-CN" dirty="0" smtClean="0"/>
          </a:p>
          <a:p>
            <a:pPr marL="0" indent="0">
              <a:buNone/>
            </a:pPr>
            <a:r>
              <a:rPr lang="en-US" altLang="zh-CN" sz="2000" dirty="0" smtClean="0">
                <a:solidFill>
                  <a:srgbClr val="7030A0"/>
                </a:solidFill>
              </a:rPr>
              <a:t>  </a:t>
            </a:r>
            <a:r>
              <a:rPr lang="en-US" altLang="zh-CN" sz="2000" dirty="0" smtClean="0">
                <a:solidFill>
                  <a:schemeClr val="accent2">
                    <a:lumMod val="75000"/>
                  </a:schemeClr>
                </a:solidFill>
              </a:rPr>
              <a:t>Setup</a:t>
            </a:r>
            <a:r>
              <a:rPr lang="en-US" altLang="zh-CN" sz="2000" dirty="0" smtClean="0">
                <a:solidFill>
                  <a:srgbClr val="7030A0"/>
                </a:solidFill>
              </a:rPr>
              <a:t>(){ …</a:t>
            </a:r>
          </a:p>
          <a:p>
            <a:pPr marL="0" indent="0">
              <a:buNone/>
            </a:pPr>
            <a:r>
              <a:rPr lang="en-US" altLang="zh-CN" sz="2000" dirty="0" smtClean="0">
                <a:solidFill>
                  <a:srgbClr val="7030A0"/>
                </a:solidFill>
              </a:rPr>
              <a:t>     </a:t>
            </a:r>
            <a:r>
              <a:rPr lang="en-US" altLang="zh-CN" sz="2000" dirty="0" err="1" smtClean="0">
                <a:solidFill>
                  <a:schemeClr val="accent2">
                    <a:lumMod val="75000"/>
                  </a:schemeClr>
                </a:solidFill>
              </a:rPr>
              <a:t>bitSet</a:t>
            </a:r>
            <a:r>
              <a:rPr lang="en-US" altLang="zh-CN" sz="2000" dirty="0" smtClean="0">
                <a:solidFill>
                  <a:srgbClr val="7030A0"/>
                </a:solidFill>
              </a:rPr>
              <a:t>(DDRB,5);    //</a:t>
            </a:r>
            <a:r>
              <a:rPr lang="en-US" altLang="zh-CN" sz="2000" dirty="0">
                <a:solidFill>
                  <a:srgbClr val="7030A0"/>
                </a:solidFill>
              </a:rPr>
              <a:t>out put D13</a:t>
            </a:r>
          </a:p>
          <a:p>
            <a:pPr marL="0" indent="0">
              <a:buNone/>
            </a:pPr>
            <a:r>
              <a:rPr lang="en-US" altLang="zh-CN" sz="2000" dirty="0">
                <a:solidFill>
                  <a:srgbClr val="7030A0"/>
                </a:solidFill>
              </a:rPr>
              <a:t>  </a:t>
            </a:r>
            <a:r>
              <a:rPr lang="en-US" altLang="zh-CN" sz="2000" dirty="0" smtClean="0">
                <a:solidFill>
                  <a:srgbClr val="7030A0"/>
                </a:solidFill>
              </a:rPr>
              <a:t>   </a:t>
            </a:r>
            <a:r>
              <a:rPr lang="en-US" altLang="zh-CN" sz="2000" dirty="0" err="1" smtClean="0">
                <a:solidFill>
                  <a:schemeClr val="accent2">
                    <a:lumMod val="75000"/>
                  </a:schemeClr>
                </a:solidFill>
              </a:rPr>
              <a:t>bitClear</a:t>
            </a:r>
            <a:r>
              <a:rPr lang="en-US" altLang="zh-CN" sz="2000" dirty="0" smtClean="0">
                <a:solidFill>
                  <a:srgbClr val="7030A0"/>
                </a:solidFill>
              </a:rPr>
              <a:t>(PORTB,5);</a:t>
            </a:r>
          </a:p>
          <a:p>
            <a:pPr marL="0" indent="0">
              <a:buNone/>
            </a:pPr>
            <a:r>
              <a:rPr lang="en-US" altLang="zh-CN" sz="2000" dirty="0" smtClean="0">
                <a:solidFill>
                  <a:srgbClr val="7030A0"/>
                </a:solidFill>
              </a:rPr>
              <a:t>  }</a:t>
            </a:r>
            <a:endParaRPr lang="en-US" altLang="zh-CN" sz="2000" dirty="0">
              <a:solidFill>
                <a:srgbClr val="7030A0"/>
              </a:solidFill>
            </a:endParaRPr>
          </a:p>
          <a:p>
            <a:r>
              <a:rPr lang="zh-CN" altLang="en-US" dirty="0" smtClean="0"/>
              <a:t>测量方法</a:t>
            </a:r>
            <a:r>
              <a:rPr lang="en-US" altLang="zh-CN" dirty="0" smtClean="0"/>
              <a:t>:</a:t>
            </a:r>
            <a:r>
              <a:rPr lang="zh-CN" altLang="en-US" dirty="0" smtClean="0"/>
              <a:t>在需要测量代码时间长度的前后放上一个改变某个管脚输出状态的语句：</a:t>
            </a:r>
            <a:endParaRPr lang="zh-CN" altLang="en-US" dirty="0"/>
          </a:p>
        </p:txBody>
      </p:sp>
      <p:pic>
        <p:nvPicPr>
          <p:cNvPr id="4" name="图片 3"/>
          <p:cNvPicPr>
            <a:picLocks noChangeAspect="1"/>
          </p:cNvPicPr>
          <p:nvPr/>
        </p:nvPicPr>
        <p:blipFill>
          <a:blip r:embed="rId3"/>
          <a:stretch>
            <a:fillRect/>
          </a:stretch>
        </p:blipFill>
        <p:spPr>
          <a:xfrm>
            <a:off x="1062134" y="4890570"/>
            <a:ext cx="6503255" cy="1421330"/>
          </a:xfrm>
          <a:prstGeom prst="rect">
            <a:avLst/>
          </a:prstGeom>
          <a:ln>
            <a:solidFill>
              <a:schemeClr val="accent1"/>
            </a:solidFill>
          </a:ln>
        </p:spPr>
      </p:pic>
    </p:spTree>
    <p:extLst>
      <p:ext uri="{BB962C8B-B14F-4D97-AF65-F5344CB8AC3E}">
        <p14:creationId xmlns:p14="http://schemas.microsoft.com/office/powerpoint/2010/main" val="3287325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选择整数运算的编译结果：</a:t>
            </a:r>
            <a:endParaRPr lang="zh-CN" altLang="en-US" dirty="0"/>
          </a:p>
        </p:txBody>
      </p:sp>
      <p:sp>
        <p:nvSpPr>
          <p:cNvPr id="3" name="内容占位符 2"/>
          <p:cNvSpPr>
            <a:spLocks noGrp="1"/>
          </p:cNvSpPr>
          <p:nvPr>
            <p:ph idx="1"/>
          </p:nvPr>
        </p:nvSpPr>
        <p:spPr/>
        <p:txBody>
          <a:bodyPr/>
          <a:lstStyle/>
          <a:p>
            <a:r>
              <a:rPr lang="zh-CN" altLang="en-US" dirty="0"/>
              <a:t>程序</a:t>
            </a:r>
            <a:r>
              <a:rPr lang="en-US" altLang="zh-CN" dirty="0" smtClean="0"/>
              <a:t>Flash </a:t>
            </a:r>
            <a:r>
              <a:rPr lang="zh-CN" altLang="en-US" dirty="0" smtClean="0"/>
              <a:t>：</a:t>
            </a:r>
            <a:r>
              <a:rPr lang="en-US" altLang="zh-CN" dirty="0" smtClean="0"/>
              <a:t>3204Bytes</a:t>
            </a:r>
          </a:p>
          <a:p>
            <a:r>
              <a:rPr lang="zh-CN" altLang="en-US" dirty="0" smtClean="0"/>
              <a:t>全局变量</a:t>
            </a:r>
            <a:r>
              <a:rPr lang="en-US" altLang="zh-CN" dirty="0" smtClean="0"/>
              <a:t>RAM</a:t>
            </a:r>
            <a:r>
              <a:rPr lang="zh-CN" altLang="en-US" dirty="0" smtClean="0"/>
              <a:t>：</a:t>
            </a:r>
            <a:r>
              <a:rPr lang="en-US" altLang="zh-CN" dirty="0" smtClean="0"/>
              <a:t>192</a:t>
            </a:r>
            <a:r>
              <a:rPr lang="zh-CN" altLang="en-US" dirty="0" smtClean="0"/>
              <a:t>字节</a:t>
            </a:r>
            <a:endParaRPr lang="zh-CN" altLang="en-US" dirty="0"/>
          </a:p>
        </p:txBody>
      </p:sp>
      <p:pic>
        <p:nvPicPr>
          <p:cNvPr id="4" name="图片 3"/>
          <p:cNvPicPr>
            <a:picLocks noChangeAspect="1"/>
          </p:cNvPicPr>
          <p:nvPr/>
        </p:nvPicPr>
        <p:blipFill>
          <a:blip r:embed="rId2"/>
          <a:stretch>
            <a:fillRect/>
          </a:stretch>
        </p:blipFill>
        <p:spPr>
          <a:xfrm>
            <a:off x="1299676" y="2804238"/>
            <a:ext cx="9534912" cy="3507662"/>
          </a:xfrm>
          <a:prstGeom prst="rect">
            <a:avLst/>
          </a:prstGeom>
          <a:ln>
            <a:solidFill>
              <a:schemeClr val="accent1"/>
            </a:solidFill>
          </a:ln>
        </p:spPr>
      </p:pic>
    </p:spTree>
    <p:extLst>
      <p:ext uri="{BB962C8B-B14F-4D97-AF65-F5344CB8AC3E}">
        <p14:creationId xmlns:p14="http://schemas.microsoft.com/office/powerpoint/2010/main" val="68970800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查表整数运算时间：</a:t>
            </a:r>
            <a:r>
              <a:rPr lang="en-US" altLang="zh-CN" dirty="0" smtClean="0"/>
              <a:t>42us</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838200" y="1690688"/>
            <a:ext cx="8353425" cy="4343400"/>
          </a:xfrm>
          <a:prstGeom prst="rect">
            <a:avLst/>
          </a:prstGeom>
        </p:spPr>
      </p:pic>
    </p:spTree>
    <p:extLst>
      <p:ext uri="{BB962C8B-B14F-4D97-AF65-F5344CB8AC3E}">
        <p14:creationId xmlns:p14="http://schemas.microsoft.com/office/powerpoint/2010/main" val="4025809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84311" y="275252"/>
            <a:ext cx="10018713" cy="1249377"/>
          </a:xfrm>
        </p:spPr>
        <p:txBody>
          <a:bodyPr/>
          <a:lstStyle/>
          <a:p>
            <a:r>
              <a:rPr lang="en-US" altLang="zh-CN" dirty="0" smtClean="0"/>
              <a:t>Arduino Nano’s MCU(</a:t>
            </a:r>
            <a:r>
              <a:rPr lang="en-US" altLang="zh-CN" dirty="0" smtClean="0">
                <a:solidFill>
                  <a:srgbClr val="FF0000"/>
                </a:solidFill>
              </a:rPr>
              <a:t>M</a:t>
            </a:r>
            <a:r>
              <a:rPr lang="en-US" altLang="zh-CN" dirty="0" smtClean="0"/>
              <a:t>icro </a:t>
            </a:r>
            <a:r>
              <a:rPr lang="en-US" altLang="zh-CN" dirty="0" smtClean="0">
                <a:solidFill>
                  <a:srgbClr val="FF0000"/>
                </a:solidFill>
              </a:rPr>
              <a:t>C</a:t>
            </a:r>
            <a:r>
              <a:rPr lang="en-US" altLang="zh-CN" dirty="0" smtClean="0"/>
              <a:t>ontroller </a:t>
            </a:r>
            <a:r>
              <a:rPr lang="en-US" altLang="zh-CN" dirty="0" smtClean="0">
                <a:solidFill>
                  <a:srgbClr val="FF0000"/>
                </a:solidFill>
              </a:rPr>
              <a:t>U</a:t>
            </a:r>
            <a:r>
              <a:rPr lang="en-US" altLang="zh-CN" dirty="0" smtClean="0"/>
              <a:t>nit)</a:t>
            </a:r>
            <a:endParaRPr lang="zh-CN" altLang="en-US" dirty="0"/>
          </a:p>
        </p:txBody>
      </p:sp>
      <p:sp>
        <p:nvSpPr>
          <p:cNvPr id="3" name="内容占位符 2"/>
          <p:cNvSpPr>
            <a:spLocks noGrp="1"/>
          </p:cNvSpPr>
          <p:nvPr>
            <p:ph idx="1"/>
          </p:nvPr>
        </p:nvSpPr>
        <p:spPr>
          <a:xfrm>
            <a:off x="924478" y="1505970"/>
            <a:ext cx="3399394" cy="1006443"/>
          </a:xfrm>
        </p:spPr>
        <p:txBody>
          <a:bodyPr/>
          <a:lstStyle/>
          <a:p>
            <a:r>
              <a:rPr lang="en-US" altLang="zh-CN" dirty="0" smtClean="0"/>
              <a:t>ATMEL: Atmega328</a:t>
            </a:r>
            <a:endParaRPr lang="zh-CN" altLang="en-US" dirty="0"/>
          </a:p>
        </p:txBody>
      </p:sp>
      <p:pic>
        <p:nvPicPr>
          <p:cNvPr id="4" name="图片 3"/>
          <p:cNvPicPr>
            <a:picLocks noChangeAspect="1"/>
          </p:cNvPicPr>
          <p:nvPr/>
        </p:nvPicPr>
        <p:blipFill>
          <a:blip r:embed="rId3"/>
          <a:stretch>
            <a:fillRect/>
          </a:stretch>
        </p:blipFill>
        <p:spPr>
          <a:xfrm>
            <a:off x="4379855" y="1356680"/>
            <a:ext cx="7629525" cy="5200650"/>
          </a:xfrm>
          <a:prstGeom prst="rect">
            <a:avLst/>
          </a:prstGeom>
          <a:ln>
            <a:solidFill>
              <a:srgbClr val="002060"/>
            </a:solidFill>
          </a:ln>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295" y="3900195"/>
            <a:ext cx="3633577" cy="2659118"/>
          </a:xfrm>
          <a:prstGeom prst="rect">
            <a:avLst/>
          </a:prstGeom>
          <a:ln>
            <a:solidFill>
              <a:schemeClr val="tx1"/>
            </a:solidFill>
          </a:ln>
        </p:spPr>
      </p:pic>
    </p:spTree>
    <p:extLst>
      <p:ext uri="{BB962C8B-B14F-4D97-AF65-F5344CB8AC3E}">
        <p14:creationId xmlns:p14="http://schemas.microsoft.com/office/powerpoint/2010/main" val="14092364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分段线性化误差问题</a:t>
            </a:r>
            <a:endParaRPr lang="zh-CN" altLang="en-US" dirty="0"/>
          </a:p>
        </p:txBody>
      </p:sp>
      <p:graphicFrame>
        <p:nvGraphicFramePr>
          <p:cNvPr id="4" name="图表 3"/>
          <p:cNvGraphicFramePr>
            <a:graphicFrameLocks/>
          </p:cNvGraphicFramePr>
          <p:nvPr>
            <p:extLst>
              <p:ext uri="{D42A27DB-BD31-4B8C-83A1-F6EECF244321}">
                <p14:modId xmlns:p14="http://schemas.microsoft.com/office/powerpoint/2010/main" val="1055751456"/>
              </p:ext>
            </p:extLst>
          </p:nvPr>
        </p:nvGraphicFramePr>
        <p:xfrm>
          <a:off x="1530220" y="1436914"/>
          <a:ext cx="9823580" cy="5075853"/>
        </p:xfrm>
        <a:graphic>
          <a:graphicData uri="http://schemas.openxmlformats.org/drawingml/2006/chart">
            <c:chart xmlns:c="http://schemas.openxmlformats.org/drawingml/2006/chart" xmlns:r="http://schemas.openxmlformats.org/officeDocument/2006/relationships" r:id="rId2"/>
          </a:graphicData>
        </a:graphic>
      </p:graphicFrame>
      <p:sp>
        <p:nvSpPr>
          <p:cNvPr id="5" name="矩形 4"/>
          <p:cNvSpPr/>
          <p:nvPr/>
        </p:nvSpPr>
        <p:spPr>
          <a:xfrm>
            <a:off x="2243290" y="1429078"/>
            <a:ext cx="2310049" cy="523220"/>
          </a:xfrm>
          <a:prstGeom prst="rect">
            <a:avLst/>
          </a:prstGeom>
        </p:spPr>
        <p:txBody>
          <a:bodyPr wrap="square">
            <a:spAutoFit/>
          </a:bodyPr>
          <a:lstStyle/>
          <a:p>
            <a:r>
              <a:rPr lang="zh-CN" altLang="en-US" sz="2800" dirty="0" smtClean="0"/>
              <a:t>温度（℃）</a:t>
            </a:r>
            <a:endParaRPr lang="en-US" altLang="zh-CN" sz="2800" dirty="0"/>
          </a:p>
        </p:txBody>
      </p:sp>
      <p:sp>
        <p:nvSpPr>
          <p:cNvPr id="6" name="矩形 5"/>
          <p:cNvSpPr/>
          <p:nvPr/>
        </p:nvSpPr>
        <p:spPr>
          <a:xfrm>
            <a:off x="9735771" y="5347935"/>
            <a:ext cx="2310049" cy="523220"/>
          </a:xfrm>
          <a:prstGeom prst="rect">
            <a:avLst/>
          </a:prstGeom>
        </p:spPr>
        <p:txBody>
          <a:bodyPr wrap="square">
            <a:spAutoFit/>
          </a:bodyPr>
          <a:lstStyle/>
          <a:p>
            <a:r>
              <a:rPr lang="en-US" altLang="zh-CN" sz="2800" dirty="0" smtClean="0"/>
              <a:t>ADC</a:t>
            </a:r>
            <a:r>
              <a:rPr lang="zh-CN" altLang="en-US" sz="2800" dirty="0" smtClean="0"/>
              <a:t>值</a:t>
            </a:r>
            <a:endParaRPr lang="en-US" altLang="zh-CN" sz="2800" dirty="0"/>
          </a:p>
        </p:txBody>
      </p:sp>
    </p:spTree>
    <p:extLst>
      <p:ext uri="{BB962C8B-B14F-4D97-AF65-F5344CB8AC3E}">
        <p14:creationId xmlns:p14="http://schemas.microsoft.com/office/powerpoint/2010/main" val="21464157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直接用公式计算温度</a:t>
            </a:r>
            <a:endParaRPr lang="zh-CN" altLang="en-US" dirty="0"/>
          </a:p>
        </p:txBody>
      </p:sp>
      <p:sp>
        <p:nvSpPr>
          <p:cNvPr id="3" name="内容占位符 2"/>
          <p:cNvSpPr>
            <a:spLocks noGrp="1"/>
          </p:cNvSpPr>
          <p:nvPr>
            <p:ph idx="1"/>
          </p:nvPr>
        </p:nvSpPr>
        <p:spPr/>
        <p:txBody>
          <a:bodyPr/>
          <a:lstStyle/>
          <a:p>
            <a:r>
              <a:rPr lang="en-US" altLang="zh-CN" dirty="0" smtClean="0"/>
              <a:t>T=1/ (ln(</a:t>
            </a:r>
            <a:r>
              <a:rPr lang="en-US" altLang="zh-CN" dirty="0" err="1" smtClean="0"/>
              <a:t>Rth</a:t>
            </a:r>
            <a:r>
              <a:rPr lang="en-US" altLang="zh-CN" dirty="0" smtClean="0"/>
              <a:t>/R0)/B+1/T0)</a:t>
            </a:r>
          </a:p>
          <a:p>
            <a:pPr marL="0" indent="0">
              <a:buNone/>
            </a:pPr>
            <a:r>
              <a:rPr lang="en-US" altLang="zh-CN" dirty="0" smtClean="0"/>
              <a:t>    =</a:t>
            </a:r>
            <a:r>
              <a:rPr lang="en-US" altLang="zh-CN" dirty="0" smtClean="0">
                <a:solidFill>
                  <a:srgbClr val="00B050"/>
                </a:solidFill>
              </a:rPr>
              <a:t>{</a:t>
            </a:r>
            <a:r>
              <a:rPr lang="en-US" altLang="zh-CN" dirty="0" smtClean="0"/>
              <a:t>1/</a:t>
            </a:r>
            <a:r>
              <a:rPr lang="en-US" altLang="zh-CN" b="1" dirty="0" smtClean="0">
                <a:solidFill>
                  <a:srgbClr val="7030A0"/>
                </a:solidFill>
              </a:rPr>
              <a:t>(</a:t>
            </a:r>
            <a:r>
              <a:rPr lang="en-US" altLang="zh-CN" dirty="0" smtClean="0"/>
              <a:t>ln</a:t>
            </a:r>
            <a:r>
              <a:rPr lang="en-US" altLang="zh-CN" dirty="0" smtClean="0">
                <a:solidFill>
                  <a:srgbClr val="0070C0"/>
                </a:solidFill>
              </a:rPr>
              <a:t>(</a:t>
            </a:r>
            <a:r>
              <a:rPr lang="en-US" altLang="zh-CN" dirty="0" smtClean="0">
                <a:solidFill>
                  <a:srgbClr val="FF0000"/>
                </a:solidFill>
              </a:rPr>
              <a:t>(</a:t>
            </a:r>
            <a:r>
              <a:rPr lang="en-US" altLang="zh-CN" dirty="0" smtClean="0"/>
              <a:t>10000*1024/ADC-10000</a:t>
            </a:r>
            <a:r>
              <a:rPr lang="en-US" altLang="zh-CN" dirty="0" smtClean="0">
                <a:solidFill>
                  <a:srgbClr val="FF0000"/>
                </a:solidFill>
              </a:rPr>
              <a:t>)</a:t>
            </a:r>
            <a:r>
              <a:rPr lang="en-US" altLang="zh-CN" dirty="0" smtClean="0"/>
              <a:t>/10000</a:t>
            </a:r>
            <a:r>
              <a:rPr lang="en-US" altLang="zh-CN" dirty="0" smtClean="0">
                <a:solidFill>
                  <a:srgbClr val="0070C0"/>
                </a:solidFill>
              </a:rPr>
              <a:t>)</a:t>
            </a:r>
            <a:r>
              <a:rPr lang="en-US" altLang="zh-CN" dirty="0" smtClean="0">
                <a:solidFill>
                  <a:srgbClr val="C00000"/>
                </a:solidFill>
              </a:rPr>
              <a:t>/3435.0</a:t>
            </a:r>
            <a:r>
              <a:rPr lang="en-US" altLang="zh-CN" dirty="0" smtClean="0"/>
              <a:t>+1/298.15</a:t>
            </a:r>
            <a:r>
              <a:rPr lang="en-US" altLang="zh-CN" b="1" dirty="0" smtClean="0">
                <a:solidFill>
                  <a:srgbClr val="7030A0"/>
                </a:solidFill>
              </a:rPr>
              <a:t>)</a:t>
            </a:r>
            <a:r>
              <a:rPr lang="en-US" altLang="zh-CN" b="1" dirty="0" smtClean="0">
                <a:solidFill>
                  <a:srgbClr val="00B050"/>
                </a:solidFill>
              </a:rPr>
              <a:t>}</a:t>
            </a:r>
            <a:r>
              <a:rPr lang="en-US" altLang="zh-CN" b="1" dirty="0" smtClean="0">
                <a:solidFill>
                  <a:srgbClr val="7030A0"/>
                </a:solidFill>
              </a:rPr>
              <a:t>-273.15</a:t>
            </a:r>
          </a:p>
          <a:p>
            <a:pPr marL="0" indent="0">
              <a:buNone/>
            </a:pPr>
            <a:r>
              <a:rPr lang="zh-CN" altLang="en-US" b="1" dirty="0" smtClean="0">
                <a:solidFill>
                  <a:srgbClr val="7030A0"/>
                </a:solidFill>
              </a:rPr>
              <a:t>其中：</a:t>
            </a:r>
            <a:endParaRPr lang="en-US" altLang="zh-CN" b="1" dirty="0" smtClean="0">
              <a:solidFill>
                <a:srgbClr val="7030A0"/>
              </a:solidFill>
            </a:endParaRPr>
          </a:p>
          <a:p>
            <a:pPr marL="0" indent="0">
              <a:buNone/>
            </a:pPr>
            <a:r>
              <a:rPr lang="en-US" altLang="zh-CN" b="1" dirty="0" smtClean="0">
                <a:solidFill>
                  <a:srgbClr val="7030A0"/>
                </a:solidFill>
              </a:rPr>
              <a:t>R0=10000</a:t>
            </a:r>
            <a:r>
              <a:rPr lang="zh-CN" altLang="en-US" b="1" dirty="0" smtClean="0">
                <a:solidFill>
                  <a:srgbClr val="7030A0"/>
                </a:solidFill>
              </a:rPr>
              <a:t>；</a:t>
            </a:r>
            <a:endParaRPr lang="en-US" altLang="zh-CN" b="1" dirty="0" smtClean="0">
              <a:solidFill>
                <a:srgbClr val="7030A0"/>
              </a:solidFill>
            </a:endParaRPr>
          </a:p>
          <a:p>
            <a:pPr marL="0" indent="0">
              <a:buNone/>
            </a:pPr>
            <a:r>
              <a:rPr lang="en-US" altLang="zh-CN" b="1" dirty="0" err="1" smtClean="0">
                <a:solidFill>
                  <a:srgbClr val="7030A0"/>
                </a:solidFill>
              </a:rPr>
              <a:t>Rth</a:t>
            </a:r>
            <a:r>
              <a:rPr lang="en-US" altLang="zh-CN" b="1" dirty="0" smtClean="0">
                <a:solidFill>
                  <a:srgbClr val="7030A0"/>
                </a:solidFill>
              </a:rPr>
              <a:t>=R5</a:t>
            </a:r>
            <a:r>
              <a:rPr lang="zh-CN" altLang="en-US" b="1" dirty="0" smtClean="0">
                <a:solidFill>
                  <a:srgbClr val="7030A0"/>
                </a:solidFill>
              </a:rPr>
              <a:t>*</a:t>
            </a:r>
            <a:r>
              <a:rPr lang="en-US" altLang="zh-CN" b="1" dirty="0" smtClean="0">
                <a:solidFill>
                  <a:srgbClr val="7030A0"/>
                </a:solidFill>
              </a:rPr>
              <a:t>1024/ADC-R5=</a:t>
            </a:r>
            <a:r>
              <a:rPr lang="en-US" altLang="zh-CN" dirty="0">
                <a:solidFill>
                  <a:srgbClr val="FF0000"/>
                </a:solidFill>
              </a:rPr>
              <a:t>(</a:t>
            </a:r>
            <a:r>
              <a:rPr lang="en-US" altLang="zh-CN" dirty="0"/>
              <a:t>10000*1024/ADC-10000</a:t>
            </a:r>
            <a:r>
              <a:rPr lang="en-US" altLang="zh-CN" dirty="0" smtClean="0">
                <a:solidFill>
                  <a:srgbClr val="FF0000"/>
                </a:solidFill>
              </a:rPr>
              <a:t>)</a:t>
            </a:r>
          </a:p>
          <a:p>
            <a:pPr marL="0" indent="0">
              <a:buNone/>
            </a:pPr>
            <a:r>
              <a:rPr lang="en-US" altLang="zh-CN" b="1" dirty="0" smtClean="0">
                <a:solidFill>
                  <a:srgbClr val="7030A0"/>
                </a:solidFill>
              </a:rPr>
              <a:t>B=3435K</a:t>
            </a:r>
          </a:p>
          <a:p>
            <a:pPr marL="0" indent="0">
              <a:buNone/>
            </a:pPr>
            <a:r>
              <a:rPr lang="en-US" altLang="zh-CN" b="1" dirty="0" smtClean="0">
                <a:solidFill>
                  <a:srgbClr val="7030A0"/>
                </a:solidFill>
              </a:rPr>
              <a:t>T0=273.15+25=298.15(K)</a:t>
            </a:r>
          </a:p>
          <a:p>
            <a:pPr marL="0" indent="0">
              <a:buNone/>
            </a:pPr>
            <a:r>
              <a:rPr lang="en-US" altLang="zh-CN" b="1" dirty="0" smtClean="0">
                <a:solidFill>
                  <a:srgbClr val="FF0000"/>
                </a:solidFill>
              </a:rPr>
              <a:t>T=T(K)-273.15 (</a:t>
            </a:r>
            <a:r>
              <a:rPr lang="zh-CN" altLang="en-US" b="1" dirty="0" smtClean="0">
                <a:solidFill>
                  <a:srgbClr val="FF0000"/>
                </a:solidFill>
              </a:rPr>
              <a:t>℃</a:t>
            </a:r>
            <a:r>
              <a:rPr lang="en-US" altLang="zh-CN" b="1" dirty="0" smtClean="0">
                <a:solidFill>
                  <a:srgbClr val="FF0000"/>
                </a:solidFill>
              </a:rPr>
              <a:t>)</a:t>
            </a:r>
          </a:p>
        </p:txBody>
      </p:sp>
      <p:pic>
        <p:nvPicPr>
          <p:cNvPr id="4" name="图片 3"/>
          <p:cNvPicPr>
            <a:picLocks noChangeAspect="1"/>
          </p:cNvPicPr>
          <p:nvPr/>
        </p:nvPicPr>
        <p:blipFill>
          <a:blip r:embed="rId2"/>
          <a:stretch>
            <a:fillRect/>
          </a:stretch>
        </p:blipFill>
        <p:spPr>
          <a:xfrm>
            <a:off x="7215149" y="1027906"/>
            <a:ext cx="4381247" cy="1360191"/>
          </a:xfrm>
          <a:prstGeom prst="rect">
            <a:avLst/>
          </a:prstGeom>
        </p:spPr>
      </p:pic>
      <p:pic>
        <p:nvPicPr>
          <p:cNvPr id="5" name="图片 4"/>
          <p:cNvPicPr>
            <a:picLocks noChangeAspect="1"/>
          </p:cNvPicPr>
          <p:nvPr/>
        </p:nvPicPr>
        <p:blipFill>
          <a:blip r:embed="rId3"/>
          <a:stretch>
            <a:fillRect/>
          </a:stretch>
        </p:blipFill>
        <p:spPr>
          <a:xfrm>
            <a:off x="8423242" y="2882927"/>
            <a:ext cx="2512235" cy="3807122"/>
          </a:xfrm>
          <a:prstGeom prst="rect">
            <a:avLst/>
          </a:prstGeom>
        </p:spPr>
      </p:pic>
    </p:spTree>
    <p:extLst>
      <p:ext uri="{BB962C8B-B14F-4D97-AF65-F5344CB8AC3E}">
        <p14:creationId xmlns:p14="http://schemas.microsoft.com/office/powerpoint/2010/main" val="24174595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浮点计算编译结果</a:t>
            </a:r>
            <a:endParaRPr lang="zh-CN" altLang="en-US" dirty="0"/>
          </a:p>
        </p:txBody>
      </p:sp>
      <p:sp>
        <p:nvSpPr>
          <p:cNvPr id="3" name="内容占位符 2"/>
          <p:cNvSpPr>
            <a:spLocks noGrp="1"/>
          </p:cNvSpPr>
          <p:nvPr>
            <p:ph idx="1"/>
          </p:nvPr>
        </p:nvSpPr>
        <p:spPr/>
        <p:txBody>
          <a:bodyPr/>
          <a:lstStyle/>
          <a:p>
            <a:r>
              <a:rPr lang="zh-CN" altLang="en-US" dirty="0" smtClean="0"/>
              <a:t>程序</a:t>
            </a:r>
            <a:r>
              <a:rPr lang="en-US" altLang="zh-CN" dirty="0" smtClean="0"/>
              <a:t>Flash:4906Byte </a:t>
            </a:r>
            <a:r>
              <a:rPr lang="zh-CN" altLang="en-US" dirty="0" smtClean="0"/>
              <a:t>整数运算相比 多了</a:t>
            </a:r>
            <a:r>
              <a:rPr lang="en-US" altLang="zh-CN" dirty="0" smtClean="0"/>
              <a:t>4906-3204=1702bytes</a:t>
            </a:r>
          </a:p>
          <a:p>
            <a:r>
              <a:rPr lang="zh-CN" altLang="en-US" dirty="0" smtClean="0"/>
              <a:t>全局变量</a:t>
            </a:r>
            <a:r>
              <a:rPr lang="en-US" altLang="zh-CN" dirty="0" smtClean="0"/>
              <a:t>RAM</a:t>
            </a:r>
            <a:r>
              <a:rPr lang="zh-CN" altLang="en-US" dirty="0" smtClean="0"/>
              <a:t>：</a:t>
            </a:r>
            <a:r>
              <a:rPr lang="en-US" altLang="zh-CN" dirty="0" smtClean="0"/>
              <a:t>202</a:t>
            </a:r>
            <a:r>
              <a:rPr lang="zh-CN" altLang="en-US" dirty="0" smtClean="0"/>
              <a:t>字节</a:t>
            </a:r>
            <a:endParaRPr lang="zh-CN" altLang="en-US" dirty="0"/>
          </a:p>
        </p:txBody>
      </p:sp>
      <p:pic>
        <p:nvPicPr>
          <p:cNvPr id="4" name="图片 3"/>
          <p:cNvPicPr>
            <a:picLocks noChangeAspect="1"/>
          </p:cNvPicPr>
          <p:nvPr/>
        </p:nvPicPr>
        <p:blipFill>
          <a:blip r:embed="rId2"/>
          <a:stretch>
            <a:fillRect/>
          </a:stretch>
        </p:blipFill>
        <p:spPr>
          <a:xfrm>
            <a:off x="1056304" y="2930525"/>
            <a:ext cx="7429500" cy="3381375"/>
          </a:xfrm>
          <a:prstGeom prst="rect">
            <a:avLst/>
          </a:prstGeom>
          <a:ln>
            <a:solidFill>
              <a:schemeClr val="accent1"/>
            </a:solidFill>
          </a:ln>
        </p:spPr>
      </p:pic>
    </p:spTree>
    <p:extLst>
      <p:ext uri="{BB962C8B-B14F-4D97-AF65-F5344CB8AC3E}">
        <p14:creationId xmlns:p14="http://schemas.microsoft.com/office/powerpoint/2010/main" val="159143116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直接浮点计算</a:t>
            </a:r>
            <a:r>
              <a:rPr lang="zh-CN" altLang="en-US" dirty="0"/>
              <a:t>温度</a:t>
            </a:r>
            <a:r>
              <a:rPr lang="zh-CN" altLang="en-US" dirty="0" smtClean="0"/>
              <a:t>的时间是</a:t>
            </a:r>
            <a:r>
              <a:rPr lang="en-US" altLang="zh-CN" dirty="0" smtClean="0"/>
              <a:t>: 295us</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838200" y="2180679"/>
            <a:ext cx="11127338" cy="3641230"/>
          </a:xfrm>
          <a:prstGeom prst="rect">
            <a:avLst/>
          </a:prstGeom>
        </p:spPr>
      </p:pic>
    </p:spTree>
    <p:extLst>
      <p:ext uri="{BB962C8B-B14F-4D97-AF65-F5344CB8AC3E}">
        <p14:creationId xmlns:p14="http://schemas.microsoft.com/office/powerpoint/2010/main" val="26157813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5257800" cy="1325563"/>
          </a:xfrm>
        </p:spPr>
        <p:txBody>
          <a:bodyPr/>
          <a:lstStyle/>
          <a:p>
            <a:r>
              <a:rPr lang="zh-CN" altLang="en-US" dirty="0"/>
              <a:t>浮点</a:t>
            </a:r>
            <a:r>
              <a:rPr lang="zh-CN" altLang="en-US" dirty="0" smtClean="0"/>
              <a:t>计算的代码的反汇编结果</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4" name="图片 3"/>
          <p:cNvPicPr>
            <a:picLocks noChangeAspect="1"/>
          </p:cNvPicPr>
          <p:nvPr/>
        </p:nvPicPr>
        <p:blipFill>
          <a:blip r:embed="rId3"/>
          <a:stretch>
            <a:fillRect/>
          </a:stretch>
        </p:blipFill>
        <p:spPr>
          <a:xfrm>
            <a:off x="6333434" y="-26884"/>
            <a:ext cx="5858566" cy="6884884"/>
          </a:xfrm>
          <a:prstGeom prst="rect">
            <a:avLst/>
          </a:prstGeom>
        </p:spPr>
      </p:pic>
    </p:spTree>
    <p:extLst>
      <p:ext uri="{BB962C8B-B14F-4D97-AF65-F5344CB8AC3E}">
        <p14:creationId xmlns:p14="http://schemas.microsoft.com/office/powerpoint/2010/main" val="70614273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4976" y="35718"/>
            <a:ext cx="10515600" cy="1325563"/>
          </a:xfrm>
        </p:spPr>
        <p:txBody>
          <a:bodyPr>
            <a:normAutofit/>
          </a:bodyPr>
          <a:lstStyle/>
          <a:p>
            <a:r>
              <a:rPr lang="en-US" altLang="zh-CN" sz="3600" dirty="0" smtClean="0"/>
              <a:t>2</a:t>
            </a:r>
            <a:r>
              <a:rPr lang="zh-CN" altLang="en-US" sz="3600" dirty="0"/>
              <a:t>次</a:t>
            </a:r>
            <a:r>
              <a:rPr lang="zh-CN" altLang="en-US" sz="3600" dirty="0" smtClean="0"/>
              <a:t>拟合方式计算：</a:t>
            </a:r>
            <a:r>
              <a:rPr lang="zh-CN" altLang="en-US" sz="3600" dirty="0"/>
              <a:t>三</a:t>
            </a:r>
            <a:r>
              <a:rPr lang="zh-CN" altLang="en-US" sz="3600" dirty="0" smtClean="0"/>
              <a:t>次</a:t>
            </a:r>
            <a:r>
              <a:rPr lang="zh-CN" altLang="en-US" sz="3600" dirty="0"/>
              <a:t>乘法</a:t>
            </a:r>
            <a:r>
              <a:rPr lang="en-US" altLang="zh-CN" sz="3600" dirty="0" smtClean="0"/>
              <a:t>48us</a:t>
            </a:r>
            <a:r>
              <a:rPr lang="zh-CN" altLang="en-US" sz="3600" dirty="0" smtClean="0"/>
              <a:t>，</a:t>
            </a:r>
            <a:endParaRPr lang="zh-CN" altLang="en-US" sz="3600" dirty="0"/>
          </a:p>
        </p:txBody>
      </p:sp>
      <p:sp>
        <p:nvSpPr>
          <p:cNvPr id="3" name="内容占位符 2"/>
          <p:cNvSpPr>
            <a:spLocks noGrp="1"/>
          </p:cNvSpPr>
          <p:nvPr>
            <p:ph idx="1"/>
          </p:nvPr>
        </p:nvSpPr>
        <p:spPr>
          <a:xfrm>
            <a:off x="464976" y="1361281"/>
            <a:ext cx="7596673" cy="1795965"/>
          </a:xfrm>
        </p:spPr>
        <p:txBody>
          <a:bodyPr>
            <a:normAutofit fontScale="85000" lnSpcReduction="20000"/>
          </a:bodyPr>
          <a:lstStyle/>
          <a:p>
            <a:r>
              <a:rPr lang="en-US" altLang="zh-CN" sz="2400" dirty="0"/>
              <a:t>#define DF_P2  (9.619e-05)</a:t>
            </a:r>
          </a:p>
          <a:p>
            <a:r>
              <a:rPr lang="en-US" altLang="zh-CN" sz="2400" dirty="0"/>
              <a:t>#define DF_P1  (0.02703)</a:t>
            </a:r>
          </a:p>
          <a:p>
            <a:r>
              <a:rPr lang="en-US" altLang="zh-CN" sz="2400" dirty="0"/>
              <a:t>#define DF_P0  (-15.93)</a:t>
            </a:r>
          </a:p>
          <a:p>
            <a:pPr marL="0" indent="0">
              <a:buNone/>
            </a:pPr>
            <a:r>
              <a:rPr lang="en-US" altLang="zh-CN" sz="2400" dirty="0" smtClean="0"/>
              <a:t>CalcTemp1=((</a:t>
            </a:r>
            <a:r>
              <a:rPr lang="en-US" altLang="zh-CN" sz="2400" dirty="0"/>
              <a:t>x)*(x)*DF_P2+(x)*DF_P1+DF_P0</a:t>
            </a:r>
            <a:r>
              <a:rPr lang="en-US" altLang="zh-CN" sz="2400" dirty="0" smtClean="0"/>
              <a:t>)  </a:t>
            </a:r>
            <a:r>
              <a:rPr lang="zh-CN" altLang="en-US" sz="2400" dirty="0" smtClean="0"/>
              <a:t>三次乘法运算</a:t>
            </a:r>
            <a:endParaRPr lang="en-US" altLang="zh-CN" sz="2400" dirty="0" smtClean="0"/>
          </a:p>
          <a:p>
            <a:pPr marL="0" indent="0">
              <a:buNone/>
            </a:pPr>
            <a:r>
              <a:rPr lang="en-US" altLang="zh-CN" sz="2400" dirty="0" smtClean="0"/>
              <a:t>CalcTemp2=((</a:t>
            </a:r>
            <a:r>
              <a:rPr lang="en-US" altLang="zh-CN" sz="2400" dirty="0"/>
              <a:t>x</a:t>
            </a:r>
            <a:r>
              <a:rPr lang="en-US" altLang="zh-CN" sz="2400" dirty="0" smtClean="0"/>
              <a:t>)*</a:t>
            </a:r>
            <a:r>
              <a:rPr lang="en-US" altLang="zh-CN" sz="2400" dirty="0"/>
              <a:t>(</a:t>
            </a:r>
            <a:r>
              <a:rPr lang="en-US" altLang="zh-CN" sz="2400" dirty="0" smtClean="0"/>
              <a:t>(</a:t>
            </a:r>
            <a:r>
              <a:rPr lang="en-US" altLang="zh-CN" sz="2400" dirty="0"/>
              <a:t>x)*</a:t>
            </a:r>
            <a:r>
              <a:rPr lang="en-US" altLang="zh-CN" sz="2400" dirty="0" smtClean="0"/>
              <a:t>DF_P2+DF_P1)+DF_P0</a:t>
            </a:r>
            <a:r>
              <a:rPr lang="en-US" altLang="zh-CN" sz="2400" dirty="0"/>
              <a:t>)  </a:t>
            </a:r>
            <a:r>
              <a:rPr lang="zh-CN" altLang="en-US" sz="2400" dirty="0" smtClean="0"/>
              <a:t>两次</a:t>
            </a:r>
            <a:r>
              <a:rPr lang="zh-CN" altLang="en-US" sz="2400" dirty="0"/>
              <a:t>乘法运算</a:t>
            </a:r>
            <a:endParaRPr lang="en-US" altLang="zh-CN" sz="2400" dirty="0"/>
          </a:p>
          <a:p>
            <a:pPr marL="0" indent="0">
              <a:buNone/>
            </a:pPr>
            <a:endParaRPr lang="en-US" altLang="zh-CN" sz="2400" dirty="0" smtClean="0"/>
          </a:p>
          <a:p>
            <a:pPr marL="0" indent="0">
              <a:buNone/>
            </a:pPr>
            <a:endParaRPr lang="zh-CN" altLang="en-US" sz="2400" dirty="0"/>
          </a:p>
        </p:txBody>
      </p:sp>
      <p:grpSp>
        <p:nvGrpSpPr>
          <p:cNvPr id="8" name="组合 7"/>
          <p:cNvGrpSpPr/>
          <p:nvPr/>
        </p:nvGrpSpPr>
        <p:grpSpPr>
          <a:xfrm>
            <a:off x="0" y="3157246"/>
            <a:ext cx="7396098" cy="3700754"/>
            <a:chOff x="464976" y="3157246"/>
            <a:chExt cx="7396098" cy="3700754"/>
          </a:xfrm>
        </p:grpSpPr>
        <p:pic>
          <p:nvPicPr>
            <p:cNvPr id="4" name="图片 3"/>
            <p:cNvPicPr>
              <a:picLocks noChangeAspect="1"/>
            </p:cNvPicPr>
            <p:nvPr/>
          </p:nvPicPr>
          <p:blipFill>
            <a:blip r:embed="rId3"/>
            <a:stretch>
              <a:fillRect/>
            </a:stretch>
          </p:blipFill>
          <p:spPr>
            <a:xfrm>
              <a:off x="464976" y="3157246"/>
              <a:ext cx="7396098" cy="3700754"/>
            </a:xfrm>
            <a:prstGeom prst="rect">
              <a:avLst/>
            </a:prstGeom>
          </p:spPr>
        </p:pic>
        <p:sp>
          <p:nvSpPr>
            <p:cNvPr id="7" name="矩形 6"/>
            <p:cNvSpPr/>
            <p:nvPr/>
          </p:nvSpPr>
          <p:spPr>
            <a:xfrm>
              <a:off x="2876966" y="3536950"/>
              <a:ext cx="2619628" cy="584775"/>
            </a:xfrm>
            <a:prstGeom prst="rect">
              <a:avLst/>
            </a:prstGeom>
          </p:spPr>
          <p:txBody>
            <a:bodyPr wrap="none">
              <a:spAutoFit/>
            </a:bodyPr>
            <a:lstStyle/>
            <a:p>
              <a:r>
                <a:rPr lang="zh-CN" altLang="en-US" sz="3200" dirty="0" smtClean="0">
                  <a:solidFill>
                    <a:srgbClr val="FFFF00"/>
                  </a:solidFill>
                </a:rPr>
                <a:t>三次乘法</a:t>
              </a:r>
              <a:r>
                <a:rPr lang="en-US" altLang="zh-CN" sz="3200" dirty="0" smtClean="0">
                  <a:solidFill>
                    <a:srgbClr val="FFFF00"/>
                  </a:solidFill>
                </a:rPr>
                <a:t>48us</a:t>
              </a:r>
              <a:endParaRPr lang="zh-CN" altLang="en-US" sz="3200" dirty="0">
                <a:solidFill>
                  <a:srgbClr val="FFFF00"/>
                </a:solidFill>
              </a:endParaRPr>
            </a:p>
          </p:txBody>
        </p:sp>
      </p:grpSp>
      <p:grpSp>
        <p:nvGrpSpPr>
          <p:cNvPr id="9" name="组合 8"/>
          <p:cNvGrpSpPr/>
          <p:nvPr/>
        </p:nvGrpSpPr>
        <p:grpSpPr>
          <a:xfrm>
            <a:off x="5032778" y="3157246"/>
            <a:ext cx="7159222" cy="3700754"/>
            <a:chOff x="4943344" y="3319070"/>
            <a:chExt cx="6955829" cy="3538930"/>
          </a:xfrm>
        </p:grpSpPr>
        <p:pic>
          <p:nvPicPr>
            <p:cNvPr id="5" name="图片 4"/>
            <p:cNvPicPr>
              <a:picLocks noChangeAspect="1"/>
            </p:cNvPicPr>
            <p:nvPr/>
          </p:nvPicPr>
          <p:blipFill>
            <a:blip r:embed="rId4"/>
            <a:stretch>
              <a:fillRect/>
            </a:stretch>
          </p:blipFill>
          <p:spPr>
            <a:xfrm>
              <a:off x="4943344" y="3319070"/>
              <a:ext cx="6955829" cy="3538930"/>
            </a:xfrm>
            <a:prstGeom prst="rect">
              <a:avLst/>
            </a:prstGeom>
          </p:spPr>
        </p:pic>
        <p:sp>
          <p:nvSpPr>
            <p:cNvPr id="6" name="矩形 5"/>
            <p:cNvSpPr/>
            <p:nvPr/>
          </p:nvSpPr>
          <p:spPr>
            <a:xfrm>
              <a:off x="8048363" y="3696410"/>
              <a:ext cx="2932213" cy="584775"/>
            </a:xfrm>
            <a:prstGeom prst="rect">
              <a:avLst/>
            </a:prstGeom>
          </p:spPr>
          <p:txBody>
            <a:bodyPr wrap="none">
              <a:spAutoFit/>
            </a:bodyPr>
            <a:lstStyle/>
            <a:p>
              <a:r>
                <a:rPr lang="zh-CN" altLang="en-US" sz="3200" dirty="0">
                  <a:solidFill>
                    <a:srgbClr val="FFFF00"/>
                  </a:solidFill>
                </a:rPr>
                <a:t>两次乘法</a:t>
              </a:r>
              <a:r>
                <a:rPr lang="en-US" altLang="zh-CN" sz="3200" dirty="0">
                  <a:solidFill>
                    <a:srgbClr val="FFFF00"/>
                  </a:solidFill>
                </a:rPr>
                <a:t>39.8us</a:t>
              </a:r>
              <a:endParaRPr lang="zh-CN" altLang="en-US" sz="3200" dirty="0">
                <a:solidFill>
                  <a:srgbClr val="FFFF00"/>
                </a:solidFill>
              </a:endParaRPr>
            </a:p>
          </p:txBody>
        </p:sp>
      </p:grpSp>
    </p:spTree>
    <p:extLst>
      <p:ext uri="{BB962C8B-B14F-4D97-AF65-F5344CB8AC3E}">
        <p14:creationId xmlns:p14="http://schemas.microsoft.com/office/powerpoint/2010/main" val="135567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3"/>
          <a:stretch>
            <a:fillRect/>
          </a:stretch>
        </p:blipFill>
        <p:spPr>
          <a:xfrm>
            <a:off x="981075" y="257175"/>
            <a:ext cx="10229850" cy="6343650"/>
          </a:xfrm>
          <a:prstGeom prst="rect">
            <a:avLst/>
          </a:prstGeom>
        </p:spPr>
      </p:pic>
    </p:spTree>
    <p:extLst>
      <p:ext uri="{BB962C8B-B14F-4D97-AF65-F5344CB8AC3E}">
        <p14:creationId xmlns:p14="http://schemas.microsoft.com/office/powerpoint/2010/main" val="80841890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课上测量</a:t>
            </a:r>
            <a:r>
              <a:rPr lang="en-US" altLang="zh-CN" dirty="0" smtClean="0"/>
              <a:t>4us</a:t>
            </a:r>
            <a:r>
              <a:rPr lang="zh-CN" altLang="en-US" dirty="0" smtClean="0"/>
              <a:t>的错误原因</a:t>
            </a:r>
            <a:r>
              <a:rPr lang="en-US" altLang="zh-CN" dirty="0" smtClean="0"/>
              <a:t>:</a:t>
            </a:r>
            <a:r>
              <a:rPr lang="zh-CN" altLang="en-US" dirty="0" smtClean="0"/>
              <a:t>编译优化</a:t>
            </a:r>
            <a:r>
              <a:rPr lang="en-US" altLang="zh-CN" dirty="0" smtClean="0"/>
              <a:t>: -</a:t>
            </a:r>
            <a:r>
              <a:rPr lang="en-US" altLang="zh-CN" dirty="0" err="1" smtClean="0"/>
              <a:t>Os</a:t>
            </a:r>
            <a:endParaRPr lang="zh-CN" altLang="en-US" dirty="0"/>
          </a:p>
        </p:txBody>
      </p:sp>
      <p:sp>
        <p:nvSpPr>
          <p:cNvPr id="3" name="内容占位符 2"/>
          <p:cNvSpPr>
            <a:spLocks noGrp="1"/>
          </p:cNvSpPr>
          <p:nvPr>
            <p:ph idx="1"/>
          </p:nvPr>
        </p:nvSpPr>
        <p:spPr>
          <a:xfrm>
            <a:off x="780661" y="1690688"/>
            <a:ext cx="10515600" cy="4654226"/>
          </a:xfrm>
        </p:spPr>
        <p:txBody>
          <a:bodyPr/>
          <a:lstStyle/>
          <a:p>
            <a:r>
              <a:rPr lang="zh-CN" altLang="en-US" dirty="0" smtClean="0"/>
              <a:t>编译时的优化改变了端口输出的位置</a:t>
            </a:r>
            <a:endParaRPr lang="zh-CN" altLang="en-US" dirty="0"/>
          </a:p>
        </p:txBody>
      </p:sp>
      <p:grpSp>
        <p:nvGrpSpPr>
          <p:cNvPr id="16" name="组合 15"/>
          <p:cNvGrpSpPr/>
          <p:nvPr/>
        </p:nvGrpSpPr>
        <p:grpSpPr>
          <a:xfrm>
            <a:off x="1166042" y="2634785"/>
            <a:ext cx="3322266" cy="3609785"/>
            <a:chOff x="1166042" y="2634785"/>
            <a:chExt cx="3322266" cy="3609785"/>
          </a:xfrm>
        </p:grpSpPr>
        <p:sp>
          <p:nvSpPr>
            <p:cNvPr id="8" name="文本框 7"/>
            <p:cNvSpPr txBox="1"/>
            <p:nvPr/>
          </p:nvSpPr>
          <p:spPr>
            <a:xfrm>
              <a:off x="1996751" y="2634785"/>
              <a:ext cx="1660849" cy="369332"/>
            </a:xfrm>
            <a:prstGeom prst="rect">
              <a:avLst/>
            </a:prstGeom>
            <a:noFill/>
          </p:spPr>
          <p:txBody>
            <a:bodyPr wrap="square" rtlCol="0">
              <a:spAutoFit/>
            </a:bodyPr>
            <a:lstStyle/>
            <a:p>
              <a:r>
                <a:rPr lang="zh-CN" altLang="en-US" dirty="0" smtClean="0"/>
                <a:t>希望的是这样</a:t>
              </a:r>
              <a:endParaRPr lang="zh-CN" altLang="en-US" dirty="0"/>
            </a:p>
          </p:txBody>
        </p:sp>
        <p:pic>
          <p:nvPicPr>
            <p:cNvPr id="13" name="图片 12"/>
            <p:cNvPicPr>
              <a:picLocks noChangeAspect="1"/>
            </p:cNvPicPr>
            <p:nvPr/>
          </p:nvPicPr>
          <p:blipFill>
            <a:blip r:embed="rId2"/>
            <a:stretch>
              <a:fillRect/>
            </a:stretch>
          </p:blipFill>
          <p:spPr>
            <a:xfrm>
              <a:off x="1166042" y="3004117"/>
              <a:ext cx="3322266" cy="3240453"/>
            </a:xfrm>
            <a:prstGeom prst="rect">
              <a:avLst/>
            </a:prstGeom>
          </p:spPr>
        </p:pic>
      </p:grpSp>
      <p:grpSp>
        <p:nvGrpSpPr>
          <p:cNvPr id="17" name="组合 16"/>
          <p:cNvGrpSpPr/>
          <p:nvPr/>
        </p:nvGrpSpPr>
        <p:grpSpPr>
          <a:xfrm>
            <a:off x="6282611" y="2450119"/>
            <a:ext cx="4050054" cy="4065815"/>
            <a:chOff x="6282611" y="2450119"/>
            <a:chExt cx="4050054" cy="4065815"/>
          </a:xfrm>
        </p:grpSpPr>
        <p:pic>
          <p:nvPicPr>
            <p:cNvPr id="14" name="图片 13"/>
            <p:cNvPicPr>
              <a:picLocks noChangeAspect="1"/>
            </p:cNvPicPr>
            <p:nvPr/>
          </p:nvPicPr>
          <p:blipFill>
            <a:blip r:embed="rId3"/>
            <a:stretch>
              <a:fillRect/>
            </a:stretch>
          </p:blipFill>
          <p:spPr>
            <a:xfrm>
              <a:off x="6282611" y="2819451"/>
              <a:ext cx="4050054" cy="3696483"/>
            </a:xfrm>
            <a:prstGeom prst="rect">
              <a:avLst/>
            </a:prstGeom>
          </p:spPr>
        </p:pic>
        <p:sp>
          <p:nvSpPr>
            <p:cNvPr id="15" name="文本框 14"/>
            <p:cNvSpPr txBox="1"/>
            <p:nvPr/>
          </p:nvSpPr>
          <p:spPr>
            <a:xfrm>
              <a:off x="7061016" y="2450119"/>
              <a:ext cx="3271649" cy="369332"/>
            </a:xfrm>
            <a:prstGeom prst="rect">
              <a:avLst/>
            </a:prstGeom>
            <a:noFill/>
          </p:spPr>
          <p:txBody>
            <a:bodyPr wrap="square" rtlCol="0">
              <a:spAutoFit/>
            </a:bodyPr>
            <a:lstStyle/>
            <a:p>
              <a:r>
                <a:rPr lang="zh-CN" altLang="en-US" dirty="0" smtClean="0"/>
                <a:t>编译优化后可能变为这样</a:t>
              </a:r>
              <a:endParaRPr lang="zh-CN" altLang="en-US" dirty="0"/>
            </a:p>
          </p:txBody>
        </p:sp>
      </p:grpSp>
      <p:sp>
        <p:nvSpPr>
          <p:cNvPr id="18" name="右箭头 17"/>
          <p:cNvSpPr/>
          <p:nvPr/>
        </p:nvSpPr>
        <p:spPr>
          <a:xfrm>
            <a:off x="4870580" y="3881535"/>
            <a:ext cx="1548881" cy="709126"/>
          </a:xfrm>
          <a:prstGeom prst="rightArrow">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24260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ATMEGA328P</a:t>
            </a:r>
            <a:r>
              <a:rPr lang="zh-CN" altLang="en-US" dirty="0" smtClean="0"/>
              <a:t>的指令执行时间</a:t>
            </a:r>
            <a:endParaRPr lang="zh-CN" altLang="en-US" dirty="0"/>
          </a:p>
        </p:txBody>
      </p:sp>
      <p:sp>
        <p:nvSpPr>
          <p:cNvPr id="3" name="内容占位符 2"/>
          <p:cNvSpPr>
            <a:spLocks noGrp="1"/>
          </p:cNvSpPr>
          <p:nvPr>
            <p:ph idx="1"/>
          </p:nvPr>
        </p:nvSpPr>
        <p:spPr>
          <a:xfrm>
            <a:off x="838200" y="1397794"/>
            <a:ext cx="4777176" cy="2838304"/>
          </a:xfrm>
        </p:spPr>
        <p:txBody>
          <a:bodyPr/>
          <a:lstStyle/>
          <a:p>
            <a:r>
              <a:rPr lang="en-US" altLang="zh-CN" dirty="0" smtClean="0"/>
              <a:t>ATMEGA328P</a:t>
            </a:r>
            <a:r>
              <a:rPr lang="zh-CN" altLang="en-US" dirty="0" smtClean="0"/>
              <a:t>时钟频率是</a:t>
            </a:r>
            <a:r>
              <a:rPr lang="en-US" altLang="zh-CN" dirty="0" smtClean="0"/>
              <a:t>16MHz</a:t>
            </a:r>
          </a:p>
          <a:p>
            <a:r>
              <a:rPr lang="en-US" altLang="zh-CN" dirty="0" smtClean="0"/>
              <a:t>AVR</a:t>
            </a:r>
            <a:r>
              <a:rPr lang="zh-CN" altLang="en-US" dirty="0"/>
              <a:t> </a:t>
            </a:r>
            <a:r>
              <a:rPr lang="en-US" altLang="zh-CN" dirty="0" smtClean="0"/>
              <a:t>MCU</a:t>
            </a:r>
            <a:r>
              <a:rPr lang="zh-CN" altLang="en-US" dirty="0" smtClean="0"/>
              <a:t>的一条指令的最小执行时间 </a:t>
            </a:r>
            <a:r>
              <a:rPr lang="en-US" altLang="zh-CN" dirty="0" smtClean="0"/>
              <a:t>= </a:t>
            </a:r>
            <a:r>
              <a:rPr lang="zh-CN" altLang="en-US" dirty="0" smtClean="0"/>
              <a:t>一个时钟周期</a:t>
            </a:r>
            <a:r>
              <a:rPr lang="en-US" altLang="zh-CN" dirty="0" smtClean="0"/>
              <a:t>= 1/16MHz</a:t>
            </a:r>
          </a:p>
          <a:p>
            <a:pPr marL="0" indent="0">
              <a:buNone/>
            </a:pPr>
            <a:r>
              <a:rPr lang="en-US" altLang="zh-CN" dirty="0" smtClean="0">
                <a:sym typeface="Wingdings" panose="05000000000000000000" pitchFamily="2" charset="2"/>
              </a:rPr>
              <a:t>1/16,000,000= 62.5ns  </a:t>
            </a:r>
            <a:endParaRPr lang="zh-CN" altLang="en-US" dirty="0"/>
          </a:p>
        </p:txBody>
      </p:sp>
      <p:grpSp>
        <p:nvGrpSpPr>
          <p:cNvPr id="9" name="组合 8"/>
          <p:cNvGrpSpPr/>
          <p:nvPr/>
        </p:nvGrpSpPr>
        <p:grpSpPr>
          <a:xfrm>
            <a:off x="5615376" y="1295400"/>
            <a:ext cx="6410325" cy="5562600"/>
            <a:chOff x="5615376" y="1295400"/>
            <a:chExt cx="6410325" cy="5562600"/>
          </a:xfrm>
        </p:grpSpPr>
        <p:pic>
          <p:nvPicPr>
            <p:cNvPr id="4" name="图片 3"/>
            <p:cNvPicPr>
              <a:picLocks noChangeAspect="1"/>
            </p:cNvPicPr>
            <p:nvPr/>
          </p:nvPicPr>
          <p:blipFill>
            <a:blip r:embed="rId2"/>
            <a:stretch>
              <a:fillRect/>
            </a:stretch>
          </p:blipFill>
          <p:spPr>
            <a:xfrm>
              <a:off x="5615376" y="1295400"/>
              <a:ext cx="6410325" cy="5562600"/>
            </a:xfrm>
            <a:prstGeom prst="rect">
              <a:avLst/>
            </a:prstGeom>
          </p:spPr>
        </p:pic>
        <p:sp>
          <p:nvSpPr>
            <p:cNvPr id="5" name="文本框 4"/>
            <p:cNvSpPr txBox="1"/>
            <p:nvPr/>
          </p:nvSpPr>
          <p:spPr>
            <a:xfrm>
              <a:off x="9591869" y="1397794"/>
              <a:ext cx="1959428" cy="369332"/>
            </a:xfrm>
            <a:prstGeom prst="rect">
              <a:avLst/>
            </a:prstGeom>
            <a:solidFill>
              <a:schemeClr val="accent4">
                <a:lumMod val="20000"/>
                <a:lumOff val="80000"/>
              </a:schemeClr>
            </a:solidFill>
            <a:ln>
              <a:solidFill>
                <a:schemeClr val="accent1"/>
              </a:solidFill>
            </a:ln>
          </p:spPr>
          <p:txBody>
            <a:bodyPr wrap="square" rtlCol="0">
              <a:spAutoFit/>
            </a:bodyPr>
            <a:lstStyle/>
            <a:p>
              <a:r>
                <a:rPr lang="zh-CN" altLang="en-US" dirty="0"/>
                <a:t>编译</a:t>
              </a:r>
              <a:r>
                <a:rPr lang="zh-CN" altLang="en-US" dirty="0" smtClean="0"/>
                <a:t>优化的结果</a:t>
              </a:r>
              <a:endParaRPr lang="zh-CN" altLang="en-US" dirty="0"/>
            </a:p>
          </p:txBody>
        </p:sp>
        <p:sp>
          <p:nvSpPr>
            <p:cNvPr id="6" name="圆角矩形 5"/>
            <p:cNvSpPr/>
            <p:nvPr/>
          </p:nvSpPr>
          <p:spPr>
            <a:xfrm>
              <a:off x="8584163" y="2052735"/>
              <a:ext cx="1922106" cy="541175"/>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8612155" y="2622757"/>
              <a:ext cx="1922106" cy="541175"/>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803641" y="3238576"/>
              <a:ext cx="6222060" cy="3619424"/>
            </a:xfrm>
            <a:prstGeom prst="roundRect">
              <a:avLst>
                <a:gd name="adj" fmla="val 7386"/>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78498" y="4385388"/>
            <a:ext cx="4627984" cy="1569660"/>
          </a:xfrm>
          <a:prstGeom prst="rect">
            <a:avLst/>
          </a:prstGeom>
          <a:solidFill>
            <a:schemeClr val="accent4">
              <a:lumMod val="20000"/>
              <a:lumOff val="80000"/>
            </a:schemeClr>
          </a:solidFill>
          <a:ln>
            <a:solidFill>
              <a:schemeClr val="accent1"/>
            </a:solidFill>
          </a:ln>
        </p:spPr>
        <p:txBody>
          <a:bodyPr wrap="square" rtlCol="0">
            <a:spAutoFit/>
          </a:bodyPr>
          <a:lstStyle/>
          <a:p>
            <a:pPr marL="342900" indent="-342900">
              <a:buFont typeface="+mj-lt"/>
              <a:buAutoNum type="arabicPeriod"/>
            </a:pPr>
            <a:r>
              <a:rPr lang="zh-CN" altLang="en-US" sz="2400" b="1" dirty="0" smtClean="0">
                <a:latin typeface="+mn-ea"/>
              </a:rPr>
              <a:t>使用</a:t>
            </a:r>
            <a:r>
              <a:rPr lang="en-US" altLang="zh-CN" sz="2400" b="1" dirty="0" smtClean="0">
                <a:latin typeface="+mn-ea"/>
              </a:rPr>
              <a:t>volatile </a:t>
            </a:r>
            <a:r>
              <a:rPr lang="zh-CN" altLang="en-US" sz="2400" b="1" dirty="0" smtClean="0">
                <a:latin typeface="+mn-ea"/>
              </a:rPr>
              <a:t>修饰变量和函数防止编译对它的优化</a:t>
            </a:r>
            <a:endParaRPr lang="en-US" altLang="zh-CN" sz="2400" b="1" dirty="0" smtClean="0">
              <a:latin typeface="+mn-ea"/>
            </a:endParaRPr>
          </a:p>
          <a:p>
            <a:pPr marL="342900" indent="-342900">
              <a:buFont typeface="+mj-lt"/>
              <a:buAutoNum type="arabicPeriod"/>
            </a:pPr>
            <a:r>
              <a:rPr lang="zh-CN" altLang="en-US" sz="2400" b="1" dirty="0" smtClean="0">
                <a:latin typeface="+mn-ea"/>
              </a:rPr>
              <a:t>或是把编译的优化选项关闭，例如用</a:t>
            </a:r>
            <a:r>
              <a:rPr lang="en-US" altLang="zh-CN" sz="2400" b="1" dirty="0" smtClean="0">
                <a:latin typeface="+mn-ea"/>
              </a:rPr>
              <a:t>-O0 </a:t>
            </a:r>
            <a:r>
              <a:rPr lang="zh-CN" altLang="en-US" sz="2400" b="1" dirty="0" smtClean="0">
                <a:latin typeface="+mn-ea"/>
              </a:rPr>
              <a:t>代替</a:t>
            </a:r>
            <a:r>
              <a:rPr lang="en-US" altLang="zh-CN" sz="2400" b="1" dirty="0" smtClean="0">
                <a:latin typeface="+mn-ea"/>
              </a:rPr>
              <a:t>-</a:t>
            </a:r>
            <a:r>
              <a:rPr lang="en-US" altLang="zh-CN" sz="2400" b="1" dirty="0" err="1" smtClean="0">
                <a:latin typeface="+mn-ea"/>
              </a:rPr>
              <a:t>Os</a:t>
            </a:r>
            <a:endParaRPr lang="zh-CN" altLang="en-US" sz="2400" b="1" dirty="0">
              <a:latin typeface="+mn-ea"/>
            </a:endParaRPr>
          </a:p>
        </p:txBody>
      </p:sp>
    </p:spTree>
    <p:extLst>
      <p:ext uri="{BB962C8B-B14F-4D97-AF65-F5344CB8AC3E}">
        <p14:creationId xmlns:p14="http://schemas.microsoft.com/office/powerpoint/2010/main" val="96090285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Light Intensity Measure</a:t>
            </a:r>
            <a:endParaRPr lang="zh-CN" altLang="en-US" dirty="0"/>
          </a:p>
        </p:txBody>
      </p:sp>
      <p:sp>
        <p:nvSpPr>
          <p:cNvPr id="3" name="内容占位符 2"/>
          <p:cNvSpPr>
            <a:spLocks noGrp="1"/>
          </p:cNvSpPr>
          <p:nvPr>
            <p:ph idx="1"/>
          </p:nvPr>
        </p:nvSpPr>
        <p:spPr>
          <a:xfrm>
            <a:off x="838200" y="1825625"/>
            <a:ext cx="6070547" cy="4351338"/>
          </a:xfrm>
        </p:spPr>
        <p:txBody>
          <a:bodyPr/>
          <a:lstStyle/>
          <a:p>
            <a:r>
              <a:rPr lang="en-US" altLang="zh-CN" dirty="0" err="1" smtClean="0"/>
              <a:t>Photoresistor</a:t>
            </a:r>
            <a:r>
              <a:rPr lang="en-US" altLang="zh-CN" dirty="0" smtClean="0"/>
              <a:t> Sensor:</a:t>
            </a:r>
            <a:r>
              <a:rPr lang="zh-CN" altLang="en-US" dirty="0"/>
              <a:t>硫化镉（</a:t>
            </a:r>
            <a:r>
              <a:rPr lang="en-US" altLang="zh-CN" dirty="0" err="1"/>
              <a:t>CdS</a:t>
            </a:r>
            <a:r>
              <a:rPr lang="zh-CN" altLang="en-US" dirty="0" smtClean="0"/>
              <a:t>）</a:t>
            </a:r>
            <a:endParaRPr lang="en-US" altLang="zh-CN" dirty="0" smtClean="0"/>
          </a:p>
          <a:p>
            <a:r>
              <a:rPr lang="en-US" altLang="zh-CN" dirty="0"/>
              <a:t> </a:t>
            </a:r>
            <a:r>
              <a:rPr lang="en-US" altLang="zh-CN" dirty="0" smtClean="0"/>
              <a:t>It is a </a:t>
            </a:r>
            <a:r>
              <a:rPr lang="en-US" altLang="zh-CN" dirty="0"/>
              <a:t>light-controlled variable resistor. </a:t>
            </a:r>
            <a:endParaRPr lang="en-US" altLang="zh-CN" dirty="0" smtClean="0"/>
          </a:p>
          <a:p>
            <a:r>
              <a:rPr lang="en-US" altLang="zh-CN" dirty="0" smtClean="0"/>
              <a:t>The </a:t>
            </a:r>
            <a:r>
              <a:rPr lang="en-US" altLang="zh-CN" dirty="0"/>
              <a:t>resistance of a </a:t>
            </a:r>
            <a:r>
              <a:rPr lang="en-US" altLang="zh-CN" dirty="0" err="1" smtClean="0"/>
              <a:t>photoresistor</a:t>
            </a:r>
            <a:r>
              <a:rPr lang="en-US" altLang="zh-CN" dirty="0" smtClean="0"/>
              <a:t> </a:t>
            </a:r>
            <a:r>
              <a:rPr lang="en-US" altLang="zh-CN" dirty="0"/>
              <a:t>decreases with increasing incident light intensity</a:t>
            </a:r>
            <a:endParaRPr lang="zh-CN" altLang="en-US" dirty="0"/>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51800" y="100806"/>
            <a:ext cx="3302000" cy="18542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4852" y="2219325"/>
            <a:ext cx="2158948" cy="2158948"/>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1920" y="2536566"/>
            <a:ext cx="1699759" cy="1456936"/>
          </a:xfrm>
          <a:prstGeom prst="rect">
            <a:avLst/>
          </a:prstGeom>
        </p:spPr>
      </p:pic>
      <p:grpSp>
        <p:nvGrpSpPr>
          <p:cNvPr id="12" name="组合 11"/>
          <p:cNvGrpSpPr/>
          <p:nvPr/>
        </p:nvGrpSpPr>
        <p:grpSpPr>
          <a:xfrm>
            <a:off x="629946" y="4871714"/>
            <a:ext cx="7658100" cy="1305249"/>
            <a:chOff x="680746" y="4128439"/>
            <a:chExt cx="7658100" cy="1305249"/>
          </a:xfrm>
        </p:grpSpPr>
        <p:pic>
          <p:nvPicPr>
            <p:cNvPr id="11" name="图片 10"/>
            <p:cNvPicPr>
              <a:picLocks noChangeAspect="1"/>
            </p:cNvPicPr>
            <p:nvPr/>
          </p:nvPicPr>
          <p:blipFill>
            <a:blip r:embed="rId5"/>
            <a:stretch>
              <a:fillRect/>
            </a:stretch>
          </p:blipFill>
          <p:spPr>
            <a:xfrm>
              <a:off x="680746" y="5014588"/>
              <a:ext cx="7658100" cy="419100"/>
            </a:xfrm>
            <a:prstGeom prst="rect">
              <a:avLst/>
            </a:prstGeom>
          </p:spPr>
        </p:pic>
        <p:pic>
          <p:nvPicPr>
            <p:cNvPr id="10" name="图片 9"/>
            <p:cNvPicPr>
              <a:picLocks noChangeAspect="1"/>
            </p:cNvPicPr>
            <p:nvPr/>
          </p:nvPicPr>
          <p:blipFill>
            <a:blip r:embed="rId6"/>
            <a:stretch>
              <a:fillRect/>
            </a:stretch>
          </p:blipFill>
          <p:spPr>
            <a:xfrm>
              <a:off x="680746" y="4128439"/>
              <a:ext cx="7658100" cy="981075"/>
            </a:xfrm>
            <a:prstGeom prst="rect">
              <a:avLst/>
            </a:prstGeom>
          </p:spPr>
        </p:pic>
      </p:grpSp>
      <p:sp>
        <p:nvSpPr>
          <p:cNvPr id="13" name="文本框 12"/>
          <p:cNvSpPr txBox="1"/>
          <p:nvPr/>
        </p:nvSpPr>
        <p:spPr>
          <a:xfrm>
            <a:off x="629946" y="4502382"/>
            <a:ext cx="3535654" cy="369332"/>
          </a:xfrm>
          <a:prstGeom prst="rect">
            <a:avLst/>
          </a:prstGeom>
          <a:noFill/>
        </p:spPr>
        <p:txBody>
          <a:bodyPr wrap="square" rtlCol="0">
            <a:spAutoFit/>
          </a:bodyPr>
          <a:lstStyle/>
          <a:p>
            <a:r>
              <a:rPr lang="zh-CN" altLang="en-US" dirty="0" smtClean="0"/>
              <a:t>实验用的光敏电阻型号</a:t>
            </a:r>
            <a:r>
              <a:rPr lang="en-US" altLang="zh-CN" dirty="0" smtClean="0"/>
              <a:t>GL5606</a:t>
            </a:r>
            <a:endParaRPr lang="zh-CN" altLang="en-US" dirty="0"/>
          </a:p>
        </p:txBody>
      </p:sp>
    </p:spTree>
    <p:extLst>
      <p:ext uri="{BB962C8B-B14F-4D97-AF65-F5344CB8AC3E}">
        <p14:creationId xmlns:p14="http://schemas.microsoft.com/office/powerpoint/2010/main" val="33918507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AVR CPU Architecture(</a:t>
            </a:r>
            <a:r>
              <a:rPr lang="zh-CN" altLang="en-US" dirty="0" smtClean="0"/>
              <a:t>架构</a:t>
            </a:r>
            <a:r>
              <a:rPr lang="en-US" altLang="zh-CN" dirty="0" smtClean="0"/>
              <a:t>) </a:t>
            </a:r>
            <a:endParaRPr lang="zh-CN" altLang="en-US" dirty="0"/>
          </a:p>
        </p:txBody>
      </p:sp>
      <p:sp>
        <p:nvSpPr>
          <p:cNvPr id="3" name="内容占位符 2"/>
          <p:cNvSpPr>
            <a:spLocks noGrp="1"/>
          </p:cNvSpPr>
          <p:nvPr>
            <p:ph idx="1"/>
          </p:nvPr>
        </p:nvSpPr>
        <p:spPr>
          <a:xfrm>
            <a:off x="838200" y="2068020"/>
            <a:ext cx="6000750" cy="4541948"/>
          </a:xfrm>
          <a:noFill/>
          <a:ln>
            <a:solidFill>
              <a:srgbClr val="C00000"/>
            </a:solidFill>
          </a:ln>
        </p:spPr>
        <p:txBody>
          <a:bodyPr/>
          <a:lstStyle/>
          <a:p>
            <a:r>
              <a:rPr lang="en-US" altLang="zh-CN" dirty="0" smtClean="0"/>
              <a:t>X86 </a:t>
            </a:r>
            <a:endParaRPr lang="zh-CN" altLang="en-US" dirty="0"/>
          </a:p>
        </p:txBody>
      </p:sp>
      <p:pic>
        <p:nvPicPr>
          <p:cNvPr id="4" name="图片 3"/>
          <p:cNvPicPr>
            <a:picLocks noChangeAspect="1"/>
          </p:cNvPicPr>
          <p:nvPr/>
        </p:nvPicPr>
        <p:blipFill>
          <a:blip r:embed="rId2"/>
          <a:stretch>
            <a:fillRect/>
          </a:stretch>
        </p:blipFill>
        <p:spPr>
          <a:xfrm>
            <a:off x="7434262" y="783020"/>
            <a:ext cx="4624388" cy="5826948"/>
          </a:xfrm>
          <a:prstGeom prst="rect">
            <a:avLst/>
          </a:prstGeom>
          <a:ln>
            <a:solidFill>
              <a:srgbClr val="C00000"/>
            </a:solidFill>
          </a:ln>
        </p:spPr>
      </p:pic>
      <p:pic>
        <p:nvPicPr>
          <p:cNvPr id="9" name="Picture 7" descr="fig02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30" y="2661613"/>
            <a:ext cx="5086289" cy="357102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7715250" y="843240"/>
            <a:ext cx="628650" cy="400110"/>
          </a:xfrm>
          <a:prstGeom prst="rect">
            <a:avLst/>
          </a:prstGeom>
          <a:noFill/>
        </p:spPr>
        <p:txBody>
          <a:bodyPr wrap="square" rtlCol="0">
            <a:spAutoFit/>
          </a:bodyPr>
          <a:lstStyle/>
          <a:p>
            <a:r>
              <a:rPr lang="en-US" altLang="zh-CN" sz="2000" b="1" dirty="0" smtClean="0"/>
              <a:t>AVR</a:t>
            </a:r>
            <a:endParaRPr lang="zh-CN" altLang="en-US" sz="2000" b="1" dirty="0"/>
          </a:p>
        </p:txBody>
      </p:sp>
    </p:spTree>
    <p:extLst>
      <p:ext uri="{BB962C8B-B14F-4D97-AF65-F5344CB8AC3E}">
        <p14:creationId xmlns:p14="http://schemas.microsoft.com/office/powerpoint/2010/main" val="214597092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Photoresistor</a:t>
            </a:r>
            <a:endParaRPr lang="zh-CN" altLang="en-US" dirty="0"/>
          </a:p>
        </p:txBody>
      </p:sp>
      <p:sp>
        <p:nvSpPr>
          <p:cNvPr id="3" name="内容占位符 2"/>
          <p:cNvSpPr>
            <a:spLocks noGrp="1"/>
          </p:cNvSpPr>
          <p:nvPr>
            <p:ph idx="1"/>
          </p:nvPr>
        </p:nvSpPr>
        <p:spPr/>
        <p:txBody>
          <a:bodyPr/>
          <a:lstStyle/>
          <a:p>
            <a:r>
              <a:rPr lang="en-US" altLang="zh-CN" dirty="0" smtClean="0"/>
              <a:t>Disadvantage</a:t>
            </a:r>
          </a:p>
          <a:p>
            <a:r>
              <a:rPr lang="en-US" altLang="zh-CN" dirty="0"/>
              <a:t>unsuitable for applications requiring precise measurement of or sensitivity to light </a:t>
            </a:r>
            <a:r>
              <a:rPr lang="en-US" altLang="zh-CN" dirty="0" smtClean="0"/>
              <a:t>photons</a:t>
            </a:r>
          </a:p>
          <a:p>
            <a:r>
              <a:rPr lang="en-US" altLang="zh-CN" dirty="0" smtClean="0"/>
              <a:t>A certain </a:t>
            </a:r>
            <a:r>
              <a:rPr lang="en-US" altLang="zh-CN" dirty="0"/>
              <a:t>degree of latency between exposure to light and the subsequent decrease in resistance, usually around 10 </a:t>
            </a:r>
            <a:r>
              <a:rPr lang="en-US" altLang="zh-CN" dirty="0" smtClean="0"/>
              <a:t>milliseconds</a:t>
            </a:r>
          </a:p>
          <a:p>
            <a:r>
              <a:rPr lang="en-US" altLang="zh-CN" dirty="0"/>
              <a:t> The lag time when going from lit to dark environments is even greater, often as long as one second.</a:t>
            </a:r>
          </a:p>
          <a:p>
            <a:r>
              <a:rPr lang="en-US" altLang="zh-CN" dirty="0" smtClean="0"/>
              <a:t>unsuitable </a:t>
            </a:r>
            <a:r>
              <a:rPr lang="en-US" altLang="zh-CN" dirty="0"/>
              <a:t>for sensing rapidly flashing </a:t>
            </a:r>
            <a:r>
              <a:rPr lang="en-US" altLang="zh-CN" dirty="0" smtClean="0"/>
              <a:t>lights</a:t>
            </a:r>
          </a:p>
          <a:p>
            <a:endParaRPr lang="en-US" altLang="zh-CN" dirty="0"/>
          </a:p>
          <a:p>
            <a:endParaRPr lang="zh-CN" altLang="en-US" dirty="0"/>
          </a:p>
        </p:txBody>
      </p:sp>
    </p:spTree>
    <p:extLst>
      <p:ext uri="{BB962C8B-B14F-4D97-AF65-F5344CB8AC3E}">
        <p14:creationId xmlns:p14="http://schemas.microsoft.com/office/powerpoint/2010/main" val="290714902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光强测量电路图</a:t>
            </a:r>
            <a:endParaRPr lang="zh-CN" altLang="en-US" dirty="0"/>
          </a:p>
        </p:txBody>
      </p:sp>
      <p:sp>
        <p:nvSpPr>
          <p:cNvPr id="3" name="内容占位符 2"/>
          <p:cNvSpPr>
            <a:spLocks noGrp="1"/>
          </p:cNvSpPr>
          <p:nvPr>
            <p:ph idx="1"/>
          </p:nvPr>
        </p:nvSpPr>
        <p:spPr>
          <a:xfrm>
            <a:off x="4127500" y="1825625"/>
            <a:ext cx="7226300" cy="4351338"/>
          </a:xfrm>
        </p:spPr>
        <p:txBody>
          <a:bodyPr/>
          <a:lstStyle/>
          <a:p>
            <a:r>
              <a:rPr lang="en-US" altLang="zh-CN" dirty="0" err="1" smtClean="0"/>
              <a:t>Vadc</a:t>
            </a:r>
            <a:r>
              <a:rPr lang="en-US" altLang="zh-CN" dirty="0" smtClean="0"/>
              <a:t>=</a:t>
            </a:r>
            <a:r>
              <a:rPr lang="en-US" altLang="zh-CN" dirty="0" err="1" smtClean="0"/>
              <a:t>Vcc</a:t>
            </a:r>
            <a:r>
              <a:rPr lang="zh-CN" altLang="en-US" dirty="0" smtClean="0"/>
              <a:t>*</a:t>
            </a:r>
            <a:r>
              <a:rPr lang="en-US" altLang="zh-CN" dirty="0" smtClean="0"/>
              <a:t>R6/(R7+R6)</a:t>
            </a:r>
          </a:p>
          <a:p>
            <a:r>
              <a:rPr lang="en-US" altLang="zh-CN" dirty="0" smtClean="0"/>
              <a:t>R7 </a:t>
            </a:r>
            <a:r>
              <a:rPr lang="zh-CN" altLang="en-US" dirty="0" smtClean="0"/>
              <a:t>于光强成反比。</a:t>
            </a:r>
            <a:r>
              <a:rPr lang="en-US" altLang="zh-CN" dirty="0" smtClean="0"/>
              <a:t>The </a:t>
            </a:r>
            <a:r>
              <a:rPr lang="en-US" altLang="zh-CN" dirty="0"/>
              <a:t>resistance of a </a:t>
            </a:r>
            <a:r>
              <a:rPr lang="en-US" altLang="zh-CN" dirty="0" err="1"/>
              <a:t>photoresistor</a:t>
            </a:r>
            <a:r>
              <a:rPr lang="en-US" altLang="zh-CN" dirty="0"/>
              <a:t> decreases with increasing incident light </a:t>
            </a:r>
            <a:r>
              <a:rPr lang="en-US" altLang="zh-CN" dirty="0" smtClean="0"/>
              <a:t>intensity</a:t>
            </a:r>
          </a:p>
          <a:p>
            <a:r>
              <a:rPr lang="zh-CN" altLang="en-US" dirty="0" smtClean="0"/>
              <a:t>根据光强的变化定性判定光的强度</a:t>
            </a:r>
            <a:r>
              <a:rPr lang="en-US" altLang="zh-CN" dirty="0" smtClean="0"/>
              <a:t>:</a:t>
            </a:r>
            <a:r>
              <a:rPr lang="zh-CN" altLang="en-US" dirty="0" smtClean="0"/>
              <a:t>强、中、弱</a:t>
            </a:r>
            <a:endParaRPr lang="zh-CN" altLang="en-US" dirty="0"/>
          </a:p>
        </p:txBody>
      </p:sp>
      <p:pic>
        <p:nvPicPr>
          <p:cNvPr id="4" name="图片 3"/>
          <p:cNvPicPr>
            <a:picLocks noChangeAspect="1"/>
          </p:cNvPicPr>
          <p:nvPr/>
        </p:nvPicPr>
        <p:blipFill>
          <a:blip r:embed="rId2"/>
          <a:stretch>
            <a:fillRect/>
          </a:stretch>
        </p:blipFill>
        <p:spPr>
          <a:xfrm>
            <a:off x="1547812" y="1917700"/>
            <a:ext cx="2185988" cy="3907912"/>
          </a:xfrm>
          <a:prstGeom prst="rect">
            <a:avLst/>
          </a:prstGeom>
        </p:spPr>
      </p:pic>
    </p:spTree>
    <p:extLst>
      <p:ext uri="{BB962C8B-B14F-4D97-AF65-F5344CB8AC3E}">
        <p14:creationId xmlns:p14="http://schemas.microsoft.com/office/powerpoint/2010/main" val="86078098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Project3: Connect PC to Arduino </a:t>
            </a:r>
            <a:endParaRPr lang="zh-CN" altLang="en-US" dirty="0"/>
          </a:p>
        </p:txBody>
      </p:sp>
      <p:sp>
        <p:nvSpPr>
          <p:cNvPr id="3" name="内容占位符 2"/>
          <p:cNvSpPr>
            <a:spLocks noGrp="1"/>
          </p:cNvSpPr>
          <p:nvPr>
            <p:ph idx="1"/>
          </p:nvPr>
        </p:nvSpPr>
        <p:spPr>
          <a:xfrm>
            <a:off x="838200" y="1825625"/>
            <a:ext cx="4834812" cy="4351338"/>
          </a:xfrm>
        </p:spPr>
        <p:txBody>
          <a:bodyPr>
            <a:normAutofit fontScale="92500" lnSpcReduction="20000"/>
          </a:bodyPr>
          <a:lstStyle/>
          <a:p>
            <a:r>
              <a:rPr lang="en-US" altLang="zh-CN" dirty="0" smtClean="0"/>
              <a:t>USB Serial Port: Command &amp; Data communication</a:t>
            </a:r>
          </a:p>
          <a:p>
            <a:pPr marL="514350" indent="-514350">
              <a:buFont typeface="+mj-lt"/>
              <a:buAutoNum type="arabicPeriod"/>
            </a:pPr>
            <a:r>
              <a:rPr lang="en-US" altLang="zh-CN" dirty="0" smtClean="0"/>
              <a:t>Serial Parameter setting(</a:t>
            </a:r>
            <a:r>
              <a:rPr lang="en-US" altLang="zh-CN" dirty="0" smtClean="0">
                <a:solidFill>
                  <a:srgbClr val="FF0000"/>
                </a:solidFill>
              </a:rPr>
              <a:t>4..7</a:t>
            </a:r>
            <a:r>
              <a:rPr lang="en-US" altLang="zh-CN" dirty="0" smtClean="0"/>
              <a:t>)</a:t>
            </a:r>
          </a:p>
          <a:p>
            <a:pPr marL="514350" indent="-514350">
              <a:buFont typeface="+mj-lt"/>
              <a:buAutoNum type="arabicPeriod"/>
            </a:pPr>
            <a:r>
              <a:rPr lang="en-US" altLang="zh-CN" dirty="0" smtClean="0"/>
              <a:t>Control LED functions(</a:t>
            </a:r>
            <a:r>
              <a:rPr lang="en-US" altLang="zh-CN" dirty="0" smtClean="0">
                <a:solidFill>
                  <a:srgbClr val="FF0000"/>
                </a:solidFill>
              </a:rPr>
              <a:t>2</a:t>
            </a:r>
            <a:r>
              <a:rPr lang="en-US" altLang="zh-CN" dirty="0" smtClean="0"/>
              <a:t>)</a:t>
            </a:r>
          </a:p>
          <a:p>
            <a:pPr marL="514350" indent="-514350">
              <a:buFont typeface="+mj-lt"/>
              <a:buAutoNum type="arabicPeriod"/>
            </a:pPr>
            <a:r>
              <a:rPr lang="en-US" altLang="zh-CN" dirty="0" smtClean="0"/>
              <a:t>Read Temperature &amp; Light Intensity (</a:t>
            </a:r>
            <a:r>
              <a:rPr lang="en-US" altLang="zh-CN" dirty="0" smtClean="0">
                <a:solidFill>
                  <a:srgbClr val="FF0000"/>
                </a:solidFill>
              </a:rPr>
              <a:t>1</a:t>
            </a:r>
            <a:r>
              <a:rPr lang="en-US" altLang="zh-CN" dirty="0" smtClean="0"/>
              <a:t>)</a:t>
            </a:r>
          </a:p>
          <a:p>
            <a:pPr marL="514350" indent="-514350">
              <a:buFont typeface="+mj-lt"/>
              <a:buAutoNum type="arabicPeriod"/>
            </a:pPr>
            <a:r>
              <a:rPr lang="en-US" altLang="zh-CN" dirty="0" smtClean="0"/>
              <a:t>Visualize the temperature &amp; intensity data in Digital form and Real Time Graph(</a:t>
            </a:r>
            <a:r>
              <a:rPr lang="en-US" altLang="zh-CN" dirty="0" smtClean="0">
                <a:solidFill>
                  <a:srgbClr val="FF0000"/>
                </a:solidFill>
              </a:rPr>
              <a:t>1</a:t>
            </a:r>
            <a:r>
              <a:rPr lang="en-US" altLang="zh-CN" dirty="0" smtClean="0"/>
              <a:t>, </a:t>
            </a:r>
            <a:r>
              <a:rPr lang="en-US" altLang="zh-CN" dirty="0" smtClean="0">
                <a:solidFill>
                  <a:srgbClr val="FF0000"/>
                </a:solidFill>
              </a:rPr>
              <a:t>3</a:t>
            </a:r>
            <a:r>
              <a:rPr lang="en-US" altLang="zh-CN" dirty="0" smtClean="0"/>
              <a:t>)</a:t>
            </a:r>
          </a:p>
          <a:p>
            <a:pPr marL="514350" indent="-514350">
              <a:buFont typeface="+mj-lt"/>
              <a:buAutoNum type="arabicPeriod"/>
            </a:pPr>
            <a:r>
              <a:rPr lang="en-US" altLang="zh-CN" dirty="0" smtClean="0"/>
              <a:t>Data logging and reload(</a:t>
            </a:r>
            <a:r>
              <a:rPr lang="en-US" altLang="zh-CN" dirty="0" smtClean="0">
                <a:solidFill>
                  <a:srgbClr val="FF0000"/>
                </a:solidFill>
              </a:rPr>
              <a:t>8</a:t>
            </a:r>
            <a:r>
              <a:rPr lang="en-US" altLang="zh-CN" dirty="0" smtClean="0"/>
              <a:t>,</a:t>
            </a:r>
            <a:r>
              <a:rPr lang="en-US" altLang="zh-CN" dirty="0" smtClean="0">
                <a:solidFill>
                  <a:srgbClr val="FF0000"/>
                </a:solidFill>
              </a:rPr>
              <a:t>9</a:t>
            </a:r>
            <a:r>
              <a:rPr lang="en-US" altLang="zh-CN" dirty="0" smtClean="0">
                <a:solidFill>
                  <a:srgbClr val="002060"/>
                </a:solidFill>
              </a:rPr>
              <a:t>)</a:t>
            </a:r>
          </a:p>
          <a:p>
            <a:pPr marL="514350" indent="-514350">
              <a:buFont typeface="+mj-lt"/>
              <a:buAutoNum type="arabicPeriod"/>
            </a:pPr>
            <a:r>
              <a:rPr lang="en-US" altLang="zh-CN" dirty="0" smtClean="0"/>
              <a:t>LED state save and reload(</a:t>
            </a:r>
            <a:r>
              <a:rPr lang="en-US" altLang="zh-CN" dirty="0" smtClean="0">
                <a:solidFill>
                  <a:srgbClr val="FF0000"/>
                </a:solidFill>
              </a:rPr>
              <a:t>2</a:t>
            </a:r>
            <a:r>
              <a:rPr lang="en-US" altLang="zh-CN" dirty="0" smtClean="0">
                <a:solidFill>
                  <a:srgbClr val="002060"/>
                </a:solidFill>
              </a:rPr>
              <a:t>,</a:t>
            </a:r>
            <a:r>
              <a:rPr lang="en-US" altLang="zh-CN" dirty="0" smtClean="0">
                <a:solidFill>
                  <a:srgbClr val="FF0000"/>
                </a:solidFill>
              </a:rPr>
              <a:t>8</a:t>
            </a:r>
            <a:r>
              <a:rPr lang="en-US" altLang="zh-CN" dirty="0" smtClean="0">
                <a:solidFill>
                  <a:srgbClr val="002060"/>
                </a:solidFill>
              </a:rPr>
              <a:t>,</a:t>
            </a:r>
            <a:r>
              <a:rPr lang="en-US" altLang="zh-CN" dirty="0" smtClean="0">
                <a:solidFill>
                  <a:srgbClr val="FF0000"/>
                </a:solidFill>
              </a:rPr>
              <a:t>9</a:t>
            </a:r>
            <a:r>
              <a:rPr lang="en-US" altLang="zh-CN" dirty="0" smtClean="0"/>
              <a:t>)</a:t>
            </a:r>
          </a:p>
        </p:txBody>
      </p:sp>
      <p:pic>
        <p:nvPicPr>
          <p:cNvPr id="4" name="图片 3" descr="12"/>
          <p:cNvPicPr/>
          <p:nvPr/>
        </p:nvPicPr>
        <p:blipFill>
          <a:blip r:embed="rId2"/>
          <a:stretch>
            <a:fillRect/>
          </a:stretch>
        </p:blipFill>
        <p:spPr>
          <a:xfrm>
            <a:off x="5942375" y="1690688"/>
            <a:ext cx="6249625" cy="4486275"/>
          </a:xfrm>
          <a:prstGeom prst="rect">
            <a:avLst/>
          </a:prstGeom>
        </p:spPr>
      </p:pic>
    </p:spTree>
    <p:extLst>
      <p:ext uri="{BB962C8B-B14F-4D97-AF65-F5344CB8AC3E}">
        <p14:creationId xmlns:p14="http://schemas.microsoft.com/office/powerpoint/2010/main" val="338470081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Schematic</a:t>
            </a:r>
            <a:r>
              <a:rPr lang="zh-CN" altLang="en-US" dirty="0" smtClean="0"/>
              <a:t>（电路图）</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2410116" y="1690688"/>
            <a:ext cx="8715375" cy="4972050"/>
          </a:xfrm>
          <a:prstGeom prst="rect">
            <a:avLst/>
          </a:prstGeom>
        </p:spPr>
      </p:pic>
    </p:spTree>
    <p:extLst>
      <p:ext uri="{BB962C8B-B14F-4D97-AF65-F5344CB8AC3E}">
        <p14:creationId xmlns:p14="http://schemas.microsoft.com/office/powerpoint/2010/main" val="127049534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Wire diagram</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1607878" y="1534319"/>
            <a:ext cx="9610725" cy="4933950"/>
          </a:xfrm>
          <a:prstGeom prst="rect">
            <a:avLst/>
          </a:prstGeom>
        </p:spPr>
      </p:pic>
    </p:spTree>
    <p:extLst>
      <p:ext uri="{BB962C8B-B14F-4D97-AF65-F5344CB8AC3E}">
        <p14:creationId xmlns:p14="http://schemas.microsoft.com/office/powerpoint/2010/main" val="64926406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PWM output waveform</a:t>
            </a:r>
            <a:endParaRPr lang="zh-CN" altLang="en-US" dirty="0"/>
          </a:p>
        </p:txBody>
      </p:sp>
      <p:sp>
        <p:nvSpPr>
          <p:cNvPr id="3" name="内容占位符 2"/>
          <p:cNvSpPr>
            <a:spLocks noGrp="1"/>
          </p:cNvSpPr>
          <p:nvPr>
            <p:ph idx="1"/>
          </p:nvPr>
        </p:nvSpPr>
        <p:spPr/>
        <p:txBody>
          <a:bodyPr/>
          <a:lstStyle/>
          <a:p>
            <a:r>
              <a:rPr lang="en-US" altLang="zh-CN" dirty="0" smtClean="0"/>
              <a:t>LED_WHITE</a:t>
            </a:r>
            <a:r>
              <a:rPr lang="en-US" altLang="zh-CN" dirty="0" smtClean="0">
                <a:sym typeface="Wingdings" panose="05000000000000000000" pitchFamily="2" charset="2"/>
              </a:rPr>
              <a:t></a:t>
            </a:r>
            <a:r>
              <a:rPr lang="en-US" altLang="zh-CN" dirty="0" smtClean="0"/>
              <a:t> 3 pin</a:t>
            </a:r>
          </a:p>
          <a:p>
            <a:r>
              <a:rPr lang="zh-CN" altLang="en-US" dirty="0" smtClean="0"/>
              <a:t>占空比随光强度变化</a:t>
            </a:r>
            <a:endParaRPr lang="zh-CN" altLang="en-US" dirty="0"/>
          </a:p>
        </p:txBody>
      </p:sp>
      <p:pic>
        <p:nvPicPr>
          <p:cNvPr id="4" name="图片 3"/>
          <p:cNvPicPr>
            <a:picLocks noChangeAspect="1"/>
          </p:cNvPicPr>
          <p:nvPr/>
        </p:nvPicPr>
        <p:blipFill>
          <a:blip r:embed="rId2"/>
          <a:stretch>
            <a:fillRect/>
          </a:stretch>
        </p:blipFill>
        <p:spPr>
          <a:xfrm>
            <a:off x="5130800" y="1690688"/>
            <a:ext cx="6775450" cy="4230443"/>
          </a:xfrm>
          <a:prstGeom prst="rect">
            <a:avLst/>
          </a:prstGeom>
        </p:spPr>
      </p:pic>
      <p:pic>
        <p:nvPicPr>
          <p:cNvPr id="5" name="图片 4"/>
          <p:cNvPicPr>
            <a:picLocks noChangeAspect="1"/>
          </p:cNvPicPr>
          <p:nvPr/>
        </p:nvPicPr>
        <p:blipFill>
          <a:blip r:embed="rId3"/>
          <a:stretch>
            <a:fillRect/>
          </a:stretch>
        </p:blipFill>
        <p:spPr>
          <a:xfrm>
            <a:off x="520700" y="2909888"/>
            <a:ext cx="4419600" cy="2771775"/>
          </a:xfrm>
          <a:prstGeom prst="rect">
            <a:avLst/>
          </a:prstGeom>
          <a:ln>
            <a:solidFill>
              <a:schemeClr val="accent1"/>
            </a:solidFill>
          </a:ln>
        </p:spPr>
      </p:pic>
    </p:spTree>
    <p:extLst>
      <p:ext uri="{BB962C8B-B14F-4D97-AF65-F5344CB8AC3E}">
        <p14:creationId xmlns:p14="http://schemas.microsoft.com/office/powerpoint/2010/main" val="18642075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Serialport</a:t>
            </a:r>
            <a:r>
              <a:rPr lang="en-US" altLang="zh-CN" dirty="0" smtClean="0"/>
              <a:t> TX output waveform</a:t>
            </a:r>
            <a:endParaRPr lang="zh-CN" altLang="en-US" dirty="0"/>
          </a:p>
        </p:txBody>
      </p:sp>
      <p:sp>
        <p:nvSpPr>
          <p:cNvPr id="3" name="内容占位符 2"/>
          <p:cNvSpPr>
            <a:spLocks noGrp="1"/>
          </p:cNvSpPr>
          <p:nvPr>
            <p:ph idx="1"/>
          </p:nvPr>
        </p:nvSpPr>
        <p:spPr>
          <a:xfrm>
            <a:off x="632927" y="1361281"/>
            <a:ext cx="10515600" cy="4351338"/>
          </a:xfrm>
        </p:spPr>
        <p:txBody>
          <a:bodyPr/>
          <a:lstStyle/>
          <a:p>
            <a:r>
              <a:rPr lang="en-US" altLang="zh-CN" dirty="0" smtClean="0"/>
              <a:t>Oscilloscope &amp; Logic analyzer</a:t>
            </a:r>
            <a:endParaRPr lang="zh-CN" altLang="en-US" dirty="0"/>
          </a:p>
        </p:txBody>
      </p:sp>
      <p:pic>
        <p:nvPicPr>
          <p:cNvPr id="4" name="图片 3"/>
          <p:cNvPicPr>
            <a:picLocks noChangeAspect="1"/>
          </p:cNvPicPr>
          <p:nvPr/>
        </p:nvPicPr>
        <p:blipFill>
          <a:blip r:embed="rId3"/>
          <a:stretch>
            <a:fillRect/>
          </a:stretch>
        </p:blipFill>
        <p:spPr>
          <a:xfrm>
            <a:off x="1548881" y="1842990"/>
            <a:ext cx="9599646" cy="5015010"/>
          </a:xfrm>
          <a:prstGeom prst="rect">
            <a:avLst/>
          </a:prstGeom>
        </p:spPr>
      </p:pic>
      <p:pic>
        <p:nvPicPr>
          <p:cNvPr id="5" name="图片 4"/>
          <p:cNvPicPr>
            <a:picLocks noChangeAspect="1"/>
          </p:cNvPicPr>
          <p:nvPr/>
        </p:nvPicPr>
        <p:blipFill>
          <a:blip r:embed="rId4"/>
          <a:stretch>
            <a:fillRect/>
          </a:stretch>
        </p:blipFill>
        <p:spPr>
          <a:xfrm>
            <a:off x="228600" y="2334998"/>
            <a:ext cx="11734800" cy="703692"/>
          </a:xfrm>
          <a:prstGeom prst="rect">
            <a:avLst/>
          </a:prstGeom>
        </p:spPr>
      </p:pic>
      <p:pic>
        <p:nvPicPr>
          <p:cNvPr id="6" name="图片 5"/>
          <p:cNvPicPr>
            <a:picLocks noChangeAspect="1"/>
          </p:cNvPicPr>
          <p:nvPr/>
        </p:nvPicPr>
        <p:blipFill>
          <a:blip r:embed="rId5"/>
          <a:stretch>
            <a:fillRect/>
          </a:stretch>
        </p:blipFill>
        <p:spPr>
          <a:xfrm>
            <a:off x="5006977" y="2265848"/>
            <a:ext cx="5727211" cy="4442927"/>
          </a:xfrm>
          <a:prstGeom prst="rect">
            <a:avLst/>
          </a:prstGeom>
        </p:spPr>
      </p:pic>
    </p:spTree>
    <p:extLst>
      <p:ext uri="{BB962C8B-B14F-4D97-AF65-F5344CB8AC3E}">
        <p14:creationId xmlns:p14="http://schemas.microsoft.com/office/powerpoint/2010/main" val="544920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Serialport</a:t>
            </a:r>
            <a:r>
              <a:rPr lang="en-US" altLang="zh-CN" dirty="0"/>
              <a:t> </a:t>
            </a:r>
            <a:r>
              <a:rPr lang="en-US" altLang="zh-CN" dirty="0" smtClean="0"/>
              <a:t>Rx </a:t>
            </a:r>
            <a:r>
              <a:rPr lang="en-US" altLang="zh-CN" dirty="0"/>
              <a:t>output waveform</a:t>
            </a:r>
            <a:endParaRPr lang="zh-CN" altLang="en-US" dirty="0"/>
          </a:p>
        </p:txBody>
      </p:sp>
      <p:sp>
        <p:nvSpPr>
          <p:cNvPr id="3" name="内容占位符 2"/>
          <p:cNvSpPr>
            <a:spLocks noGrp="1"/>
          </p:cNvSpPr>
          <p:nvPr>
            <p:ph idx="1"/>
          </p:nvPr>
        </p:nvSpPr>
        <p:spPr/>
        <p:txBody>
          <a:bodyPr/>
          <a:lstStyle/>
          <a:p>
            <a:r>
              <a:rPr lang="zh-CN" altLang="en-US" dirty="0" smtClean="0"/>
              <a:t>打开</a:t>
            </a:r>
            <a:r>
              <a:rPr lang="en-US" altLang="zh-CN" dirty="0" smtClean="0"/>
              <a:t>Arduino</a:t>
            </a:r>
            <a:r>
              <a:rPr lang="zh-CN" altLang="en-US" dirty="0" smtClean="0"/>
              <a:t>的串口监视器</a:t>
            </a:r>
            <a:endParaRPr lang="en-US" altLang="zh-CN" dirty="0" smtClean="0"/>
          </a:p>
          <a:p>
            <a:r>
              <a:rPr lang="zh-CN" altLang="en-US" dirty="0" smtClean="0"/>
              <a:t>选择右下脚的下拉菜单选</a:t>
            </a:r>
            <a:r>
              <a:rPr lang="en-US" altLang="zh-CN" dirty="0" smtClean="0"/>
              <a:t>: </a:t>
            </a:r>
            <a:r>
              <a:rPr lang="zh-CN" altLang="en-US" dirty="0" smtClean="0"/>
              <a:t>回车</a:t>
            </a:r>
            <a:endParaRPr lang="en-US" altLang="zh-CN" dirty="0" smtClean="0"/>
          </a:p>
          <a:p>
            <a:r>
              <a:rPr lang="zh-CN" altLang="en-US" dirty="0" smtClean="0"/>
              <a:t>输入</a:t>
            </a:r>
            <a:r>
              <a:rPr lang="en-US" altLang="zh-CN" dirty="0" smtClean="0"/>
              <a:t>1234 </a:t>
            </a:r>
            <a:r>
              <a:rPr lang="zh-CN" altLang="en-US" dirty="0" smtClean="0"/>
              <a:t>并按发送</a:t>
            </a:r>
            <a:endParaRPr lang="zh-CN" altLang="en-US" dirty="0"/>
          </a:p>
        </p:txBody>
      </p:sp>
      <p:grpSp>
        <p:nvGrpSpPr>
          <p:cNvPr id="7" name="组合 6"/>
          <p:cNvGrpSpPr/>
          <p:nvPr/>
        </p:nvGrpSpPr>
        <p:grpSpPr>
          <a:xfrm>
            <a:off x="6435984" y="1597301"/>
            <a:ext cx="5756016" cy="5260699"/>
            <a:chOff x="597159" y="1420019"/>
            <a:chExt cx="5756016" cy="5260699"/>
          </a:xfrm>
        </p:grpSpPr>
        <p:pic>
          <p:nvPicPr>
            <p:cNvPr id="4" name="图片 3"/>
            <p:cNvPicPr>
              <a:picLocks noChangeAspect="1"/>
            </p:cNvPicPr>
            <p:nvPr/>
          </p:nvPicPr>
          <p:blipFill>
            <a:blip r:embed="rId3"/>
            <a:stretch>
              <a:fillRect/>
            </a:stretch>
          </p:blipFill>
          <p:spPr>
            <a:xfrm>
              <a:off x="838200" y="1420019"/>
              <a:ext cx="5514975" cy="5162550"/>
            </a:xfrm>
            <a:prstGeom prst="rect">
              <a:avLst/>
            </a:prstGeom>
          </p:spPr>
        </p:pic>
        <p:sp>
          <p:nvSpPr>
            <p:cNvPr id="5" name="圆角矩形 4"/>
            <p:cNvSpPr/>
            <p:nvPr/>
          </p:nvSpPr>
          <p:spPr>
            <a:xfrm>
              <a:off x="4086808" y="6176963"/>
              <a:ext cx="1212980" cy="503755"/>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597159" y="1690688"/>
              <a:ext cx="1175657" cy="418030"/>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p:cNvPicPr>
            <a:picLocks noChangeAspect="1"/>
          </p:cNvPicPr>
          <p:nvPr/>
        </p:nvPicPr>
        <p:blipFill>
          <a:blip r:embed="rId4"/>
          <a:stretch>
            <a:fillRect/>
          </a:stretch>
        </p:blipFill>
        <p:spPr>
          <a:xfrm>
            <a:off x="873970" y="3350806"/>
            <a:ext cx="9051663" cy="2826157"/>
          </a:xfrm>
          <a:prstGeom prst="rect">
            <a:avLst/>
          </a:prstGeom>
        </p:spPr>
      </p:pic>
    </p:spTree>
    <p:extLst>
      <p:ext uri="{BB962C8B-B14F-4D97-AF65-F5344CB8AC3E}">
        <p14:creationId xmlns:p14="http://schemas.microsoft.com/office/powerpoint/2010/main" val="58635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Data/Program Memory Map</a:t>
            </a:r>
            <a:endParaRPr lang="zh-CN" altLang="en-US" dirty="0"/>
          </a:p>
        </p:txBody>
      </p:sp>
      <p:sp>
        <p:nvSpPr>
          <p:cNvPr id="3" name="内容占位符 2"/>
          <p:cNvSpPr>
            <a:spLocks noGrp="1"/>
          </p:cNvSpPr>
          <p:nvPr>
            <p:ph idx="1"/>
          </p:nvPr>
        </p:nvSpPr>
        <p:spPr>
          <a:xfrm>
            <a:off x="838200" y="1825625"/>
            <a:ext cx="4267200" cy="4351338"/>
          </a:xfrm>
        </p:spPr>
        <p:txBody>
          <a:bodyPr/>
          <a:lstStyle/>
          <a:p>
            <a:r>
              <a:rPr lang="zh-CN" altLang="en-US" dirty="0" smtClean="0"/>
              <a:t>哈佛结构</a:t>
            </a:r>
            <a:r>
              <a:rPr lang="en-US" altLang="zh-CN" dirty="0" smtClean="0"/>
              <a:t>: ATMEL</a:t>
            </a:r>
            <a:r>
              <a:rPr lang="zh-CN" altLang="en-US" dirty="0" smtClean="0"/>
              <a:t>、</a:t>
            </a:r>
            <a:r>
              <a:rPr lang="en-US" altLang="zh-CN" dirty="0" smtClean="0"/>
              <a:t>ARM9</a:t>
            </a:r>
            <a:r>
              <a:rPr lang="zh-CN" altLang="en-US" dirty="0" smtClean="0"/>
              <a:t>、</a:t>
            </a:r>
            <a:r>
              <a:rPr lang="en-US" altLang="zh-CN" dirty="0" smtClean="0"/>
              <a:t>ARM10</a:t>
            </a:r>
            <a:r>
              <a:rPr lang="zh-CN" altLang="en-US" dirty="0"/>
              <a:t>、</a:t>
            </a:r>
            <a:r>
              <a:rPr lang="en-US" altLang="zh-CN" dirty="0" smtClean="0"/>
              <a:t>ARM11</a:t>
            </a:r>
            <a:r>
              <a:rPr lang="zh-CN" altLang="en-US" dirty="0"/>
              <a:t>、</a:t>
            </a:r>
            <a:r>
              <a:rPr lang="en-US" altLang="zh-CN" dirty="0" smtClean="0"/>
              <a:t>51</a:t>
            </a:r>
            <a:r>
              <a:rPr lang="zh-CN" altLang="en-US" dirty="0" smtClean="0"/>
              <a:t>单片机</a:t>
            </a:r>
            <a:endParaRPr lang="en-US" altLang="zh-CN" dirty="0" smtClean="0"/>
          </a:p>
          <a:p>
            <a:r>
              <a:rPr lang="zh-CN" altLang="en-US" dirty="0" smtClean="0"/>
              <a:t>冯</a:t>
            </a:r>
            <a:r>
              <a:rPr lang="en-US" altLang="zh-CN" dirty="0" smtClean="0"/>
              <a:t>.</a:t>
            </a:r>
            <a:r>
              <a:rPr lang="zh-CN" altLang="en-US" dirty="0" smtClean="0"/>
              <a:t>诺依曼结构：</a:t>
            </a:r>
            <a:r>
              <a:rPr lang="en-US" altLang="zh-CN" dirty="0" smtClean="0"/>
              <a:t>Intel</a:t>
            </a:r>
          </a:p>
          <a:p>
            <a:r>
              <a:rPr lang="zh-CN" altLang="en-US" b="1" dirty="0" smtClean="0">
                <a:solidFill>
                  <a:srgbClr val="FF0000"/>
                </a:solidFill>
              </a:rPr>
              <a:t>哈佛结构</a:t>
            </a:r>
            <a:r>
              <a:rPr lang="zh-CN" altLang="en-US" dirty="0" smtClean="0"/>
              <a:t>是将指令存储器和数据存储器分开的一种存储器结构；而</a:t>
            </a:r>
            <a:r>
              <a:rPr lang="zh-CN" altLang="en-US" b="1" dirty="0" smtClean="0">
                <a:solidFill>
                  <a:srgbClr val="FF0000"/>
                </a:solidFill>
              </a:rPr>
              <a:t>冯</a:t>
            </a:r>
            <a:r>
              <a:rPr lang="en-US" altLang="zh-CN" b="1" dirty="0" smtClean="0">
                <a:solidFill>
                  <a:srgbClr val="FF0000"/>
                </a:solidFill>
              </a:rPr>
              <a:t>.</a:t>
            </a:r>
            <a:r>
              <a:rPr lang="zh-CN" altLang="en-US" b="1" dirty="0" smtClean="0">
                <a:solidFill>
                  <a:srgbClr val="FF0000"/>
                </a:solidFill>
              </a:rPr>
              <a:t>诺依曼结构</a:t>
            </a:r>
            <a:r>
              <a:rPr lang="zh-CN" altLang="en-US" dirty="0" smtClean="0"/>
              <a:t>将指令存储器和数据存储器合在一起的存储器结构。</a:t>
            </a:r>
            <a:endParaRPr lang="zh-CN" altLang="en-US" dirty="0"/>
          </a:p>
        </p:txBody>
      </p:sp>
      <p:pic>
        <p:nvPicPr>
          <p:cNvPr id="4" name="图片 3"/>
          <p:cNvPicPr>
            <a:picLocks noChangeAspect="1"/>
          </p:cNvPicPr>
          <p:nvPr/>
        </p:nvPicPr>
        <p:blipFill>
          <a:blip r:embed="rId3"/>
          <a:stretch>
            <a:fillRect/>
          </a:stretch>
        </p:blipFill>
        <p:spPr>
          <a:xfrm>
            <a:off x="7827853" y="1518904"/>
            <a:ext cx="3945047" cy="1751642"/>
          </a:xfrm>
          <a:prstGeom prst="rect">
            <a:avLst/>
          </a:prstGeom>
        </p:spPr>
      </p:pic>
      <p:pic>
        <p:nvPicPr>
          <p:cNvPr id="5" name="图片 4"/>
          <p:cNvPicPr>
            <a:picLocks noChangeAspect="1"/>
          </p:cNvPicPr>
          <p:nvPr/>
        </p:nvPicPr>
        <p:blipFill>
          <a:blip r:embed="rId4"/>
          <a:stretch>
            <a:fillRect/>
          </a:stretch>
        </p:blipFill>
        <p:spPr>
          <a:xfrm>
            <a:off x="5715000" y="2411227"/>
            <a:ext cx="3048000" cy="4093536"/>
          </a:xfrm>
          <a:prstGeom prst="rect">
            <a:avLst/>
          </a:prstGeom>
        </p:spPr>
      </p:pic>
      <p:sp>
        <p:nvSpPr>
          <p:cNvPr id="6" name="矩形 5"/>
          <p:cNvSpPr/>
          <p:nvPr/>
        </p:nvSpPr>
        <p:spPr>
          <a:xfrm>
            <a:off x="9618325" y="3631962"/>
            <a:ext cx="1735475" cy="369332"/>
          </a:xfrm>
          <a:prstGeom prst="rect">
            <a:avLst/>
          </a:prstGeom>
        </p:spPr>
        <p:txBody>
          <a:bodyPr wrap="none">
            <a:spAutoFit/>
          </a:bodyPr>
          <a:lstStyle/>
          <a:p>
            <a:r>
              <a:rPr lang="en-US" altLang="zh-CN" dirty="0" smtClean="0"/>
              <a:t>2048 byte SRAM</a:t>
            </a:r>
            <a:endParaRPr lang="zh-CN" altLang="en-US" dirty="0"/>
          </a:p>
        </p:txBody>
      </p:sp>
      <p:sp>
        <p:nvSpPr>
          <p:cNvPr id="7" name="矩形 6"/>
          <p:cNvSpPr/>
          <p:nvPr/>
        </p:nvSpPr>
        <p:spPr>
          <a:xfrm>
            <a:off x="8270056" y="5384562"/>
            <a:ext cx="3502844" cy="646331"/>
          </a:xfrm>
          <a:prstGeom prst="rect">
            <a:avLst/>
          </a:prstGeom>
        </p:spPr>
        <p:txBody>
          <a:bodyPr wrap="square">
            <a:spAutoFit/>
          </a:bodyPr>
          <a:lstStyle/>
          <a:p>
            <a:r>
              <a:rPr lang="en-US" altLang="zh-CN" dirty="0" smtClean="0"/>
              <a:t>32768 byte Flash</a:t>
            </a:r>
          </a:p>
          <a:p>
            <a:r>
              <a:rPr lang="en-US" altLang="zh-CN" dirty="0" smtClean="0"/>
              <a:t>(16384(=0x3FFF) word=16bit Flash</a:t>
            </a:r>
            <a:r>
              <a:rPr lang="en-US" altLang="zh-CN" dirty="0"/>
              <a:t>)</a:t>
            </a:r>
            <a:endParaRPr lang="zh-CN" altLang="en-US" dirty="0"/>
          </a:p>
        </p:txBody>
      </p:sp>
    </p:spTree>
    <p:extLst>
      <p:ext uri="{BB962C8B-B14F-4D97-AF65-F5344CB8AC3E}">
        <p14:creationId xmlns:p14="http://schemas.microsoft.com/office/powerpoint/2010/main" val="11099102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EEPROM(</a:t>
            </a:r>
            <a:r>
              <a:rPr lang="en-US" altLang="zh-CN" dirty="0" smtClean="0">
                <a:solidFill>
                  <a:srgbClr val="FF0000"/>
                </a:solidFill>
              </a:rPr>
              <a:t>E</a:t>
            </a:r>
            <a:r>
              <a:rPr lang="en-US" altLang="zh-CN" dirty="0" smtClean="0"/>
              <a:t>lectrically </a:t>
            </a:r>
            <a:r>
              <a:rPr lang="en-US" altLang="zh-CN" dirty="0" smtClean="0">
                <a:solidFill>
                  <a:srgbClr val="FF0000"/>
                </a:solidFill>
              </a:rPr>
              <a:t>E</a:t>
            </a:r>
            <a:r>
              <a:rPr lang="en-US" altLang="zh-CN" dirty="0" smtClean="0"/>
              <a:t>rasable </a:t>
            </a:r>
            <a:r>
              <a:rPr lang="en-US" altLang="zh-CN" dirty="0" smtClean="0">
                <a:solidFill>
                  <a:srgbClr val="FF0000"/>
                </a:solidFill>
              </a:rPr>
              <a:t>P</a:t>
            </a:r>
            <a:r>
              <a:rPr lang="en-US" altLang="zh-CN" dirty="0" smtClean="0"/>
              <a:t>rogrammable </a:t>
            </a:r>
            <a:r>
              <a:rPr lang="en-US" altLang="zh-CN" dirty="0" smtClean="0">
                <a:solidFill>
                  <a:srgbClr val="FF0000"/>
                </a:solidFill>
              </a:rPr>
              <a:t>R</a:t>
            </a:r>
            <a:r>
              <a:rPr lang="en-US" altLang="zh-CN" dirty="0" smtClean="0"/>
              <a:t>ead-</a:t>
            </a:r>
            <a:r>
              <a:rPr lang="en-US" altLang="zh-CN" dirty="0" smtClean="0">
                <a:solidFill>
                  <a:srgbClr val="FF0000"/>
                </a:solidFill>
              </a:rPr>
              <a:t>O</a:t>
            </a:r>
            <a:r>
              <a:rPr lang="en-US" altLang="zh-CN" dirty="0" smtClean="0"/>
              <a:t>nly </a:t>
            </a:r>
            <a:r>
              <a:rPr lang="en-US" altLang="zh-CN" dirty="0" smtClean="0">
                <a:solidFill>
                  <a:srgbClr val="FF0000"/>
                </a:solidFill>
              </a:rPr>
              <a:t>M</a:t>
            </a:r>
            <a:r>
              <a:rPr lang="en-US" altLang="zh-CN" dirty="0" smtClean="0"/>
              <a:t>emory) 1024Byte=1K</a:t>
            </a:r>
            <a:endParaRPr lang="zh-CN" altLang="en-US" dirty="0"/>
          </a:p>
        </p:txBody>
      </p:sp>
      <p:sp>
        <p:nvSpPr>
          <p:cNvPr id="3" name="内容占位符 2"/>
          <p:cNvSpPr>
            <a:spLocks noGrp="1"/>
          </p:cNvSpPr>
          <p:nvPr>
            <p:ph idx="1"/>
          </p:nvPr>
        </p:nvSpPr>
        <p:spPr/>
        <p:txBody>
          <a:bodyPr/>
          <a:lstStyle/>
          <a:p>
            <a:r>
              <a:rPr lang="en-US" altLang="zh-CN" dirty="0" smtClean="0"/>
              <a:t>Read/Write in a special way</a:t>
            </a:r>
            <a:endParaRPr lang="zh-CN" altLang="en-US" dirty="0"/>
          </a:p>
        </p:txBody>
      </p:sp>
      <p:pic>
        <p:nvPicPr>
          <p:cNvPr id="4" name="图片 3"/>
          <p:cNvPicPr>
            <a:picLocks noChangeAspect="1"/>
          </p:cNvPicPr>
          <p:nvPr/>
        </p:nvPicPr>
        <p:blipFill>
          <a:blip r:embed="rId3"/>
          <a:stretch>
            <a:fillRect/>
          </a:stretch>
        </p:blipFill>
        <p:spPr>
          <a:xfrm>
            <a:off x="838199" y="2254250"/>
            <a:ext cx="5152855" cy="2635250"/>
          </a:xfrm>
          <a:prstGeom prst="rect">
            <a:avLst/>
          </a:prstGeom>
        </p:spPr>
      </p:pic>
      <p:pic>
        <p:nvPicPr>
          <p:cNvPr id="5" name="图片 4"/>
          <p:cNvPicPr>
            <a:picLocks noChangeAspect="1"/>
          </p:cNvPicPr>
          <p:nvPr/>
        </p:nvPicPr>
        <p:blipFill>
          <a:blip r:embed="rId4"/>
          <a:stretch>
            <a:fillRect/>
          </a:stretch>
        </p:blipFill>
        <p:spPr>
          <a:xfrm>
            <a:off x="5957493" y="2190750"/>
            <a:ext cx="5492047" cy="2635250"/>
          </a:xfrm>
          <a:prstGeom prst="rect">
            <a:avLst/>
          </a:prstGeom>
        </p:spPr>
      </p:pic>
    </p:spTree>
    <p:extLst>
      <p:ext uri="{BB962C8B-B14F-4D97-AF65-F5344CB8AC3E}">
        <p14:creationId xmlns:p14="http://schemas.microsoft.com/office/powerpoint/2010/main" val="2492857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I/O interface: Peripheral(</a:t>
            </a:r>
            <a:r>
              <a:rPr lang="zh-CN" altLang="en-US" dirty="0"/>
              <a:t>计算机外围设备</a:t>
            </a:r>
            <a:r>
              <a:rPr lang="en-US" altLang="zh-CN" dirty="0" smtClean="0"/>
              <a:t>) Features </a:t>
            </a:r>
            <a:endParaRPr lang="zh-CN" altLang="en-US" dirty="0"/>
          </a:p>
        </p:txBody>
      </p:sp>
      <p:sp>
        <p:nvSpPr>
          <p:cNvPr id="3" name="内容占位符 2"/>
          <p:cNvSpPr>
            <a:spLocks noGrp="1"/>
          </p:cNvSpPr>
          <p:nvPr>
            <p:ph idx="1"/>
          </p:nvPr>
        </p:nvSpPr>
        <p:spPr>
          <a:xfrm>
            <a:off x="838200" y="1825624"/>
            <a:ext cx="10515600" cy="4638675"/>
          </a:xfrm>
        </p:spPr>
        <p:txBody>
          <a:bodyPr>
            <a:normAutofit fontScale="62500" lnSpcReduction="20000"/>
          </a:bodyPr>
          <a:lstStyle/>
          <a:p>
            <a:pPr marL="514350" indent="-514350">
              <a:buFont typeface="+mj-lt"/>
              <a:buAutoNum type="arabicPeriod"/>
            </a:pPr>
            <a:r>
              <a:rPr lang="en-US" altLang="zh-CN" dirty="0" smtClean="0"/>
              <a:t>Two 8-bit Timer/Counters with Separate Pre-scaler and Compare Mode –</a:t>
            </a:r>
          </a:p>
          <a:p>
            <a:pPr marL="514350" indent="-514350">
              <a:buFont typeface="+mj-lt"/>
              <a:buAutoNum type="arabicPeriod"/>
            </a:pPr>
            <a:r>
              <a:rPr lang="en-US" altLang="zh-CN" dirty="0" smtClean="0"/>
              <a:t>One 16-bit Timer/Counter with Separate Pre-scaler, Compare Mode, and Capture Mode </a:t>
            </a:r>
          </a:p>
          <a:p>
            <a:pPr marL="514350" indent="-514350">
              <a:buFont typeface="+mj-lt"/>
              <a:buAutoNum type="arabicPeriod"/>
            </a:pPr>
            <a:r>
              <a:rPr lang="en-US" altLang="zh-CN" dirty="0" smtClean="0"/>
              <a:t>Real Time Counter with Separate Oscillator </a:t>
            </a:r>
          </a:p>
          <a:p>
            <a:pPr marL="514350" indent="-514350">
              <a:buFont typeface="+mj-lt"/>
              <a:buAutoNum type="arabicPeriod"/>
            </a:pPr>
            <a:r>
              <a:rPr lang="en-US" altLang="zh-CN" dirty="0" smtClean="0"/>
              <a:t>Six PWM Channels</a:t>
            </a:r>
          </a:p>
          <a:p>
            <a:pPr marL="514350" indent="-514350">
              <a:buFont typeface="+mj-lt"/>
              <a:buAutoNum type="arabicPeriod"/>
            </a:pPr>
            <a:r>
              <a:rPr lang="en-US" altLang="zh-CN" dirty="0" smtClean="0"/>
              <a:t>8-channel 10-bit ADC in TQFP and QFN/MLF package</a:t>
            </a:r>
          </a:p>
          <a:p>
            <a:pPr marL="0" indent="0">
              <a:buNone/>
            </a:pPr>
            <a:r>
              <a:rPr lang="en-US" altLang="zh-CN" dirty="0"/>
              <a:t> </a:t>
            </a:r>
            <a:r>
              <a:rPr lang="en-US" altLang="zh-CN" dirty="0" smtClean="0"/>
              <a:t>             • Temperature Measurement </a:t>
            </a:r>
          </a:p>
          <a:p>
            <a:pPr marL="0" indent="0">
              <a:buNone/>
            </a:pPr>
            <a:r>
              <a:rPr lang="en-US" altLang="zh-CN" dirty="0" smtClean="0"/>
              <a:t>          6-channel 10-bit ADC in PDIP Package </a:t>
            </a:r>
          </a:p>
          <a:p>
            <a:pPr marL="0" indent="0">
              <a:buNone/>
            </a:pPr>
            <a:r>
              <a:rPr lang="en-US" altLang="zh-CN" dirty="0"/>
              <a:t> </a:t>
            </a:r>
            <a:r>
              <a:rPr lang="en-US" altLang="zh-CN" dirty="0" smtClean="0"/>
              <a:t>             • Temperature Measurement </a:t>
            </a:r>
          </a:p>
          <a:p>
            <a:pPr marL="514350" indent="-514350">
              <a:buFont typeface="+mj-lt"/>
              <a:buAutoNum type="arabicPeriod" startAt="6"/>
            </a:pPr>
            <a:r>
              <a:rPr lang="en-US" altLang="zh-CN" dirty="0" smtClean="0"/>
              <a:t>Two Master/Slave SPI Serial Interface </a:t>
            </a:r>
          </a:p>
          <a:p>
            <a:pPr marL="514350" indent="-514350">
              <a:buFont typeface="+mj-lt"/>
              <a:buAutoNum type="arabicPeriod" startAt="6"/>
            </a:pPr>
            <a:r>
              <a:rPr lang="en-US" altLang="zh-CN" dirty="0" smtClean="0"/>
              <a:t>One Programmable Serial USART</a:t>
            </a:r>
          </a:p>
          <a:p>
            <a:pPr marL="514350" indent="-514350">
              <a:buFont typeface="+mj-lt"/>
              <a:buAutoNum type="arabicPeriod" startAt="6"/>
            </a:pPr>
            <a:r>
              <a:rPr lang="en-US" altLang="zh-CN" dirty="0" smtClean="0"/>
              <a:t>One Byte-oriented 2-wire Serial Interface (Philips I2C compatible)</a:t>
            </a:r>
          </a:p>
          <a:p>
            <a:pPr marL="514350" indent="-514350">
              <a:buFont typeface="+mj-lt"/>
              <a:buAutoNum type="arabicPeriod" startAt="6"/>
            </a:pPr>
            <a:r>
              <a:rPr lang="en-US" altLang="zh-CN" dirty="0" smtClean="0"/>
              <a:t>Programmable Watchdog Timer with Separate On-chip Oscillator</a:t>
            </a:r>
          </a:p>
          <a:p>
            <a:pPr marL="514350" indent="-514350">
              <a:buFont typeface="+mj-lt"/>
              <a:buAutoNum type="arabicPeriod" startAt="6"/>
            </a:pPr>
            <a:r>
              <a:rPr lang="en-US" altLang="zh-CN" dirty="0" smtClean="0"/>
              <a:t>One On-chip Analog Comparator</a:t>
            </a:r>
          </a:p>
          <a:p>
            <a:pPr marL="514350" indent="-514350">
              <a:buFont typeface="+mj-lt"/>
              <a:buAutoNum type="arabicPeriod" startAt="6"/>
            </a:pPr>
            <a:r>
              <a:rPr lang="en-US" altLang="zh-CN" dirty="0" smtClean="0"/>
              <a:t> Interrupt and Wake-up on Pin Change </a:t>
            </a:r>
            <a:endParaRPr lang="zh-CN" altLang="en-US" dirty="0"/>
          </a:p>
        </p:txBody>
      </p:sp>
      <p:pic>
        <p:nvPicPr>
          <p:cNvPr id="4" name="图片 3"/>
          <p:cNvPicPr>
            <a:picLocks noChangeAspect="1"/>
          </p:cNvPicPr>
          <p:nvPr/>
        </p:nvPicPr>
        <p:blipFill>
          <a:blip r:embed="rId2"/>
          <a:stretch>
            <a:fillRect/>
          </a:stretch>
        </p:blipFill>
        <p:spPr>
          <a:xfrm>
            <a:off x="7891462" y="2849561"/>
            <a:ext cx="3595688" cy="3455926"/>
          </a:xfrm>
          <a:prstGeom prst="rect">
            <a:avLst/>
          </a:prstGeom>
        </p:spPr>
      </p:pic>
    </p:spTree>
    <p:extLst>
      <p:ext uri="{BB962C8B-B14F-4D97-AF65-F5344CB8AC3E}">
        <p14:creationId xmlns:p14="http://schemas.microsoft.com/office/powerpoint/2010/main" val="56982337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53975">
          <a:solidFill>
            <a:srgbClr val="FF00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1195</TotalTime>
  <Words>2990</Words>
  <Application>Microsoft Office PowerPoint</Application>
  <PresentationFormat>宽屏</PresentationFormat>
  <Paragraphs>467</Paragraphs>
  <Slides>67</Slides>
  <Notes>20</Notes>
  <HiddenSlides>2</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67</vt:i4>
      </vt:variant>
    </vt:vector>
  </HeadingPairs>
  <TitlesOfParts>
    <vt:vector size="75" baseType="lpstr">
      <vt:lpstr>ＭＳ Ｐゴシック</vt:lpstr>
      <vt:lpstr>宋体</vt:lpstr>
      <vt:lpstr>Arial</vt:lpstr>
      <vt:lpstr>Calibri</vt:lpstr>
      <vt:lpstr>Calibri Light</vt:lpstr>
      <vt:lpstr>Cambria Math</vt:lpstr>
      <vt:lpstr>Wingdings</vt:lpstr>
      <vt:lpstr>Office 主题</vt:lpstr>
      <vt:lpstr>计算机组成原理实践</vt:lpstr>
      <vt:lpstr>2018实验1，2，3</vt:lpstr>
      <vt:lpstr>LAB hardware: Arduino Nano</vt:lpstr>
      <vt:lpstr>What is Arduino?</vt:lpstr>
      <vt:lpstr>Arduino Nano’s MCU(Micro Controller Unit)</vt:lpstr>
      <vt:lpstr>AVR CPU Architecture(架构) </vt:lpstr>
      <vt:lpstr>Data/Program Memory Map</vt:lpstr>
      <vt:lpstr>EEPROM(Electrically Erasable Programmable Read-Only Memory) 1024Byte=1K</vt:lpstr>
      <vt:lpstr>I/O interface: Peripheral(计算机外围设备) Features </vt:lpstr>
      <vt:lpstr>Interrupt Vectors</vt:lpstr>
      <vt:lpstr>Example Interrupt vector</vt:lpstr>
      <vt:lpstr>Instruction Set Summary  131 Powerful Instructions </vt:lpstr>
      <vt:lpstr>封装: TQFP 32pin  Thin Quad Flat Pack</vt:lpstr>
      <vt:lpstr>Software Developing</vt:lpstr>
      <vt:lpstr>Development Environment</vt:lpstr>
      <vt:lpstr>Getting Started</vt:lpstr>
      <vt:lpstr>Create and use a portable version of the Arduino Software (IDE)</vt:lpstr>
      <vt:lpstr>Why Portable？</vt:lpstr>
      <vt:lpstr>First Project: Blink (Arduino Hello World)</vt:lpstr>
      <vt:lpstr>首选项设定</vt:lpstr>
      <vt:lpstr>Blink Source Code源代码</vt:lpstr>
      <vt:lpstr>Blink: further study</vt:lpstr>
      <vt:lpstr>BlinkWithoutDelay示例</vt:lpstr>
      <vt:lpstr>loop()</vt:lpstr>
      <vt:lpstr>Arduino IDE Architecture</vt:lpstr>
      <vt:lpstr>Exec. Project1: Driving 4 LED lamp </vt:lpstr>
      <vt:lpstr>电子元件说明</vt:lpstr>
      <vt:lpstr>电子元件说明</vt:lpstr>
      <vt:lpstr>电阻</vt:lpstr>
      <vt:lpstr>PowerPoint 演示文稿</vt:lpstr>
      <vt:lpstr>ARDUINO NANO pin Function</vt:lpstr>
      <vt:lpstr>Port I/O 对应常用函数</vt:lpstr>
      <vt:lpstr>Schematic(电路图)</vt:lpstr>
      <vt:lpstr>Wiring diagram</vt:lpstr>
      <vt:lpstr>Source Structure</vt:lpstr>
      <vt:lpstr>Some useful Arduino class and functions</vt:lpstr>
      <vt:lpstr>Exec. Project 2 Temperature and Light intensity Measuring</vt:lpstr>
      <vt:lpstr>Analog to Digital converter : ADC</vt:lpstr>
      <vt:lpstr>Example of AD conversion</vt:lpstr>
      <vt:lpstr>Arduino Nano’s ADC</vt:lpstr>
      <vt:lpstr>AnalogReadSerial sample</vt:lpstr>
      <vt:lpstr>Temperature Measuring</vt:lpstr>
      <vt:lpstr>Convert NTC resistance to Voltage</vt:lpstr>
      <vt:lpstr>Equation Temperature vs. ADC’s value</vt:lpstr>
      <vt:lpstr>Linear Piecewise Approximation分段线性化</vt:lpstr>
      <vt:lpstr>Measure temperature by Arduino From piecewise linearized array</vt:lpstr>
      <vt:lpstr>查表法计算的时间测量</vt:lpstr>
      <vt:lpstr>选择整数运算的编译结果：</vt:lpstr>
      <vt:lpstr>查表整数运算时间：42us</vt:lpstr>
      <vt:lpstr>分段线性化误差问题</vt:lpstr>
      <vt:lpstr>直接用公式计算温度</vt:lpstr>
      <vt:lpstr>浮点计算编译结果</vt:lpstr>
      <vt:lpstr>直接浮点计算温度的时间是: 295us</vt:lpstr>
      <vt:lpstr>浮点计算的代码的反汇编结果</vt:lpstr>
      <vt:lpstr>2次拟合方式计算：三次乘法48us，</vt:lpstr>
      <vt:lpstr>PowerPoint 演示文稿</vt:lpstr>
      <vt:lpstr>课上测量4us的错误原因:编译优化: -Os</vt:lpstr>
      <vt:lpstr>ATMEGA328P的指令执行时间</vt:lpstr>
      <vt:lpstr>Light Intensity Measure</vt:lpstr>
      <vt:lpstr>Photoresistor</vt:lpstr>
      <vt:lpstr>光强测量电路图</vt:lpstr>
      <vt:lpstr>Project3: Connect PC to Arduino </vt:lpstr>
      <vt:lpstr>Schematic（电路图）</vt:lpstr>
      <vt:lpstr>Wire diagram</vt:lpstr>
      <vt:lpstr>PWM output waveform</vt:lpstr>
      <vt:lpstr>Serialport TX output waveform</vt:lpstr>
      <vt:lpstr>Serialport Rx output waveform</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计算机组成原理实践</dc:title>
  <dc:creator>Yikui Zhang</dc:creator>
  <cp:lastModifiedBy>Yikui Zhang</cp:lastModifiedBy>
  <cp:revision>137</cp:revision>
  <dcterms:created xsi:type="dcterms:W3CDTF">2017-03-31T01:16:48Z</dcterms:created>
  <dcterms:modified xsi:type="dcterms:W3CDTF">2018-04-12T01:52:01Z</dcterms:modified>
</cp:coreProperties>
</file>