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handoutMasterIdLst>
    <p:handoutMasterId r:id="rId67"/>
  </p:handoutMasterIdLst>
  <p:sldIdLst>
    <p:sldId id="256" r:id="rId2"/>
    <p:sldId id="314" r:id="rId3"/>
    <p:sldId id="311" r:id="rId4"/>
    <p:sldId id="366" r:id="rId5"/>
    <p:sldId id="312" r:id="rId6"/>
    <p:sldId id="313" r:id="rId7"/>
    <p:sldId id="315" r:id="rId8"/>
    <p:sldId id="316" r:id="rId9"/>
    <p:sldId id="317" r:id="rId10"/>
    <p:sldId id="321" r:id="rId11"/>
    <p:sldId id="318" r:id="rId12"/>
    <p:sldId id="319" r:id="rId13"/>
    <p:sldId id="320" r:id="rId14"/>
    <p:sldId id="322" r:id="rId15"/>
    <p:sldId id="323" r:id="rId16"/>
    <p:sldId id="324" r:id="rId17"/>
    <p:sldId id="325" r:id="rId18"/>
    <p:sldId id="326" r:id="rId19"/>
    <p:sldId id="327" r:id="rId20"/>
    <p:sldId id="328" r:id="rId21"/>
    <p:sldId id="335" r:id="rId22"/>
    <p:sldId id="352" r:id="rId23"/>
    <p:sldId id="329" r:id="rId24"/>
    <p:sldId id="330" r:id="rId25"/>
    <p:sldId id="331" r:id="rId26"/>
    <p:sldId id="332" r:id="rId27"/>
    <p:sldId id="333" r:id="rId28"/>
    <p:sldId id="334" r:id="rId29"/>
    <p:sldId id="336" r:id="rId30"/>
    <p:sldId id="351" r:id="rId31"/>
    <p:sldId id="350" r:id="rId32"/>
    <p:sldId id="346" r:id="rId33"/>
    <p:sldId id="337" r:id="rId34"/>
    <p:sldId id="338" r:id="rId35"/>
    <p:sldId id="339" r:id="rId36"/>
    <p:sldId id="340" r:id="rId37"/>
    <p:sldId id="348" r:id="rId38"/>
    <p:sldId id="341" r:id="rId39"/>
    <p:sldId id="342" r:id="rId40"/>
    <p:sldId id="343" r:id="rId41"/>
    <p:sldId id="344" r:id="rId42"/>
    <p:sldId id="302" r:id="rId43"/>
    <p:sldId id="303" r:id="rId44"/>
    <p:sldId id="304" r:id="rId45"/>
    <p:sldId id="345" r:id="rId46"/>
    <p:sldId id="306" r:id="rId47"/>
    <p:sldId id="307" r:id="rId48"/>
    <p:sldId id="308" r:id="rId49"/>
    <p:sldId id="309" r:id="rId50"/>
    <p:sldId id="310" r:id="rId51"/>
    <p:sldId id="354" r:id="rId52"/>
    <p:sldId id="355" r:id="rId53"/>
    <p:sldId id="356" r:id="rId54"/>
    <p:sldId id="357" r:id="rId55"/>
    <p:sldId id="358" r:id="rId56"/>
    <p:sldId id="359" r:id="rId57"/>
    <p:sldId id="360" r:id="rId58"/>
    <p:sldId id="361" r:id="rId59"/>
    <p:sldId id="362" r:id="rId60"/>
    <p:sldId id="363" r:id="rId61"/>
    <p:sldId id="364" r:id="rId62"/>
    <p:sldId id="365" r:id="rId63"/>
    <p:sldId id="353" r:id="rId64"/>
    <p:sldId id="276"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2B2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3403" autoAdjust="0"/>
  </p:normalViewPr>
  <p:slideViewPr>
    <p:cSldViewPr>
      <p:cViewPr>
        <p:scale>
          <a:sx n="76" d="100"/>
          <a:sy n="76" d="100"/>
        </p:scale>
        <p:origin x="-336"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s>
</file>

<file path=ppt/diagrams/_rels/data4.xml.rels><?xml version="1.0" encoding="UTF-8" standalone="yes"?>
<Relationships xmlns="http://schemas.openxmlformats.org/package/2006/relationships"><Relationship Id="rId1" Type="http://schemas.openxmlformats.org/officeDocument/2006/relationships/image" Target="../media/image3.jpeg"/></Relationships>
</file>

<file path=ppt/diagrams/_rels/data6.xml.rels><?xml version="1.0" encoding="UTF-8" standalone="yes"?>
<Relationships xmlns="http://schemas.openxmlformats.org/package/2006/relationships"><Relationship Id="rId1" Type="http://schemas.openxmlformats.org/officeDocument/2006/relationships/image" Target="../media/image3.jpeg"/></Relationships>
</file>

<file path=ppt/diagrams/_rels/data8.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024A67-9BFD-453B-B622-1D2690759E1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zh-CN" altLang="en-US"/>
        </a:p>
      </dgm:t>
    </dgm:pt>
    <dgm:pt modelId="{52F24550-4BCE-425F-A77E-E666F7D604DF}" type="pres">
      <dgm:prSet presAssocID="{E7024A67-9BFD-453B-B622-1D2690759E13}" presName="linear" presStyleCnt="0">
        <dgm:presLayoutVars>
          <dgm:animLvl val="lvl"/>
          <dgm:resizeHandles val="exact"/>
        </dgm:presLayoutVars>
      </dgm:prSet>
      <dgm:spPr/>
      <dgm:t>
        <a:bodyPr/>
        <a:lstStyle/>
        <a:p>
          <a:endParaRPr lang="zh-CN" altLang="en-US"/>
        </a:p>
      </dgm:t>
    </dgm:pt>
  </dgm:ptLst>
  <dgm:cxnLst>
    <dgm:cxn modelId="{3C875594-3C60-428B-81E5-04A486D1C632}" type="presOf" srcId="{E7024A67-9BFD-453B-B622-1D2690759E13}" destId="{52F24550-4BCE-425F-A77E-E666F7D604DF}"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91FF6-E2C5-4903-A9F2-1207833A994B}" type="doc">
      <dgm:prSet loTypeId="urn:microsoft.com/office/officeart/2005/8/layout/vList3#1" loCatId="list" qsTypeId="urn:microsoft.com/office/officeart/2005/8/quickstyle/simple3" qsCatId="simple" csTypeId="urn:microsoft.com/office/officeart/2005/8/colors/accent1_2" csCatId="accent1" phldr="1"/>
      <dgm:spPr/>
    </dgm:pt>
    <dgm:pt modelId="{AD8F196A-4031-4922-A1C4-42302A29F162}">
      <dgm:prSet/>
      <dgm:spPr/>
      <dgm:t>
        <a:bodyPr/>
        <a:lstStyle/>
        <a:p>
          <a:r>
            <a:rPr lang="zh-CN" altLang="en-US" dirty="0" smtClean="0">
              <a:solidFill>
                <a:srgbClr val="FF0000"/>
              </a:solidFill>
            </a:rPr>
            <a:t>背景知识</a:t>
          </a:r>
          <a:endParaRPr lang="zh-CN" dirty="0">
            <a:solidFill>
              <a:srgbClr val="FF0000"/>
            </a:solidFill>
          </a:endParaRPr>
        </a:p>
      </dgm:t>
    </dgm:pt>
    <dgm:pt modelId="{2F7C9D70-EA93-403C-9AAA-CCD354A570E7}" type="parTrans" cxnId="{21719594-0150-42A6-82DE-5604DC5E6358}">
      <dgm:prSet/>
      <dgm:spPr/>
      <dgm:t>
        <a:bodyPr/>
        <a:lstStyle/>
        <a:p>
          <a:endParaRPr lang="zh-CN" altLang="en-US"/>
        </a:p>
      </dgm:t>
    </dgm:pt>
    <dgm:pt modelId="{AFFF5351-6417-488F-AF33-E274DFA8962F}" type="sibTrans" cxnId="{21719594-0150-42A6-82DE-5604DC5E6358}">
      <dgm:prSet/>
      <dgm:spPr/>
      <dgm:t>
        <a:bodyPr/>
        <a:lstStyle/>
        <a:p>
          <a:endParaRPr lang="zh-CN" altLang="en-US"/>
        </a:p>
      </dgm:t>
    </dgm:pt>
    <dgm:pt modelId="{E75DB8F7-0422-415A-BF99-3F26D4F74FDD}">
      <dgm:prSet/>
      <dgm:spPr/>
      <dgm:t>
        <a:bodyPr/>
        <a:lstStyle/>
        <a:p>
          <a:r>
            <a:rPr lang="zh-CN" altLang="en-US" dirty="0" smtClean="0"/>
            <a:t>算法原理</a:t>
          </a:r>
          <a:endParaRPr lang="zh-CN" dirty="0"/>
        </a:p>
      </dgm:t>
    </dgm:pt>
    <dgm:pt modelId="{98874F3F-02AB-4873-9423-7850353DFAFD}" type="parTrans" cxnId="{1896B71F-5858-481E-A7FD-E4267A32D86A}">
      <dgm:prSet/>
      <dgm:spPr/>
      <dgm:t>
        <a:bodyPr/>
        <a:lstStyle/>
        <a:p>
          <a:endParaRPr lang="zh-CN" altLang="en-US"/>
        </a:p>
      </dgm:t>
    </dgm:pt>
    <dgm:pt modelId="{41A52D02-639F-4849-9C50-7C60CC83B9E9}" type="sibTrans" cxnId="{1896B71F-5858-481E-A7FD-E4267A32D86A}">
      <dgm:prSet/>
      <dgm:spPr/>
      <dgm:t>
        <a:bodyPr/>
        <a:lstStyle/>
        <a:p>
          <a:endParaRPr lang="zh-CN" altLang="en-US"/>
        </a:p>
      </dgm:t>
    </dgm:pt>
    <dgm:pt modelId="{39679CC7-8BE0-4B21-A26C-566693734E74}">
      <dgm:prSet/>
      <dgm:spPr/>
      <dgm:t>
        <a:bodyPr/>
        <a:lstStyle/>
        <a:p>
          <a:r>
            <a:rPr lang="zh-CN" altLang="en-US" dirty="0" smtClean="0"/>
            <a:t>细节讲解</a:t>
          </a:r>
          <a:endParaRPr lang="zh-CN" altLang="en-US" dirty="0"/>
        </a:p>
      </dgm:t>
    </dgm:pt>
    <dgm:pt modelId="{980430BF-7DB9-42E9-92BB-C3F610E1E157}" type="parTrans" cxnId="{7D958FA2-F74E-40B5-9ACB-BDD48D031777}">
      <dgm:prSet/>
      <dgm:spPr/>
      <dgm:t>
        <a:bodyPr/>
        <a:lstStyle/>
        <a:p>
          <a:endParaRPr lang="zh-CN" altLang="en-US"/>
        </a:p>
      </dgm:t>
    </dgm:pt>
    <dgm:pt modelId="{8F48C188-41FF-4BAC-8D18-4D8472F6E458}" type="sibTrans" cxnId="{7D958FA2-F74E-40B5-9ACB-BDD48D031777}">
      <dgm:prSet/>
      <dgm:spPr/>
      <dgm:t>
        <a:bodyPr/>
        <a:lstStyle/>
        <a:p>
          <a:endParaRPr lang="zh-CN" altLang="en-US"/>
        </a:p>
      </dgm:t>
    </dgm:pt>
    <dgm:pt modelId="{3DBB7BFB-7850-4C38-AB58-41D0D8E97EBB}">
      <dgm:prSet/>
      <dgm:spPr/>
      <dgm:t>
        <a:bodyPr/>
        <a:lstStyle/>
        <a:p>
          <a:r>
            <a:rPr lang="zh-CN" altLang="en-US" dirty="0" smtClean="0"/>
            <a:t>实测数据</a:t>
          </a:r>
          <a:endParaRPr lang="zh-CN" altLang="en-US" dirty="0"/>
        </a:p>
      </dgm:t>
    </dgm:pt>
    <dgm:pt modelId="{D15B839E-1465-488E-BBD1-6853174E2D0E}" type="parTrans" cxnId="{267CB7CB-29B2-4BDA-906C-63AE9A8094BE}">
      <dgm:prSet/>
      <dgm:spPr/>
      <dgm:t>
        <a:bodyPr/>
        <a:lstStyle/>
        <a:p>
          <a:endParaRPr lang="zh-CN" altLang="en-US"/>
        </a:p>
      </dgm:t>
    </dgm:pt>
    <dgm:pt modelId="{A0C5D529-40F9-4645-8AF6-C22C84BAC4FA}" type="sibTrans" cxnId="{267CB7CB-29B2-4BDA-906C-63AE9A8094BE}">
      <dgm:prSet/>
      <dgm:spPr/>
      <dgm:t>
        <a:bodyPr/>
        <a:lstStyle/>
        <a:p>
          <a:endParaRPr lang="zh-CN" altLang="en-US"/>
        </a:p>
      </dgm:t>
    </dgm:pt>
    <dgm:pt modelId="{032E2D2F-28C2-4956-B116-6678EE29673C}" type="pres">
      <dgm:prSet presAssocID="{DE591FF6-E2C5-4903-A9F2-1207833A994B}" presName="linearFlow" presStyleCnt="0">
        <dgm:presLayoutVars>
          <dgm:dir/>
          <dgm:resizeHandles val="exact"/>
        </dgm:presLayoutVars>
      </dgm:prSet>
      <dgm:spPr/>
    </dgm:pt>
    <dgm:pt modelId="{CB23C18A-B03F-47B0-AB92-A1634BCD54FD}" type="pres">
      <dgm:prSet presAssocID="{AD8F196A-4031-4922-A1C4-42302A29F162}" presName="composite" presStyleCnt="0"/>
      <dgm:spPr/>
    </dgm:pt>
    <dgm:pt modelId="{3D17A84F-D8BB-4ABC-B2B0-D5918EDE008C}" type="pres">
      <dgm:prSet presAssocID="{AD8F196A-4031-4922-A1C4-42302A29F162}"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969DEB1A-FB46-44E1-8895-394F9E2F1095}" type="pres">
      <dgm:prSet presAssocID="{AD8F196A-4031-4922-A1C4-42302A29F162}" presName="txShp" presStyleLbl="node1" presStyleIdx="0" presStyleCnt="4">
        <dgm:presLayoutVars>
          <dgm:bulletEnabled val="1"/>
        </dgm:presLayoutVars>
      </dgm:prSet>
      <dgm:spPr/>
      <dgm:t>
        <a:bodyPr/>
        <a:lstStyle/>
        <a:p>
          <a:endParaRPr lang="zh-CN" altLang="en-US"/>
        </a:p>
      </dgm:t>
    </dgm:pt>
    <dgm:pt modelId="{2F4AB55E-3C89-4562-82B4-42C2477EDD52}" type="pres">
      <dgm:prSet presAssocID="{AFFF5351-6417-488F-AF33-E274DFA8962F}" presName="spacing" presStyleCnt="0"/>
      <dgm:spPr/>
    </dgm:pt>
    <dgm:pt modelId="{1F9C25CA-C3A1-4598-BCBA-DC8CABE3FC91}" type="pres">
      <dgm:prSet presAssocID="{E75DB8F7-0422-415A-BF99-3F26D4F74FDD}" presName="composite" presStyleCnt="0"/>
      <dgm:spPr/>
    </dgm:pt>
    <dgm:pt modelId="{A9BEDDF8-89C6-4166-9093-BC8AF08FE7E6}" type="pres">
      <dgm:prSet presAssocID="{E75DB8F7-0422-415A-BF99-3F26D4F74FDD}" presName="imgShp" presStyleLbl="fgImgPlace1" presStyleIdx="1"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130ECCF3-039C-4773-B794-B5A0805F1D90}" type="pres">
      <dgm:prSet presAssocID="{E75DB8F7-0422-415A-BF99-3F26D4F74FDD}" presName="txShp" presStyleLbl="node1" presStyleIdx="1" presStyleCnt="4">
        <dgm:presLayoutVars>
          <dgm:bulletEnabled val="1"/>
        </dgm:presLayoutVars>
      </dgm:prSet>
      <dgm:spPr/>
      <dgm:t>
        <a:bodyPr/>
        <a:lstStyle/>
        <a:p>
          <a:endParaRPr lang="zh-CN" altLang="en-US"/>
        </a:p>
      </dgm:t>
    </dgm:pt>
    <dgm:pt modelId="{161498B1-B7CC-4999-A87D-FCEFE723E026}" type="pres">
      <dgm:prSet presAssocID="{41A52D02-639F-4849-9C50-7C60CC83B9E9}" presName="spacing" presStyleCnt="0"/>
      <dgm:spPr/>
    </dgm:pt>
    <dgm:pt modelId="{1488589F-2D95-451E-8155-F2554BC7A6C3}" type="pres">
      <dgm:prSet presAssocID="{39679CC7-8BE0-4B21-A26C-566693734E74}" presName="composite" presStyleCnt="0"/>
      <dgm:spPr/>
    </dgm:pt>
    <dgm:pt modelId="{8DA317EA-18DA-499E-88ED-5D9D18C830FB}" type="pres">
      <dgm:prSet presAssocID="{39679CC7-8BE0-4B21-A26C-566693734E74}"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92739647-B660-47B9-B6FF-539CD97519AA}" type="pres">
      <dgm:prSet presAssocID="{39679CC7-8BE0-4B21-A26C-566693734E74}" presName="txShp" presStyleLbl="node1" presStyleIdx="2" presStyleCnt="4">
        <dgm:presLayoutVars>
          <dgm:bulletEnabled val="1"/>
        </dgm:presLayoutVars>
      </dgm:prSet>
      <dgm:spPr/>
      <dgm:t>
        <a:bodyPr/>
        <a:lstStyle/>
        <a:p>
          <a:endParaRPr lang="zh-CN" altLang="en-US"/>
        </a:p>
      </dgm:t>
    </dgm:pt>
    <dgm:pt modelId="{3CD157E4-DF71-4F61-9FBC-C5A31EFCE995}" type="pres">
      <dgm:prSet presAssocID="{8F48C188-41FF-4BAC-8D18-4D8472F6E458}" presName="spacing" presStyleCnt="0"/>
      <dgm:spPr/>
    </dgm:pt>
    <dgm:pt modelId="{84038C1B-23EE-4BDA-8026-E012E309FEF8}" type="pres">
      <dgm:prSet presAssocID="{3DBB7BFB-7850-4C38-AB58-41D0D8E97EBB}" presName="composite" presStyleCnt="0"/>
      <dgm:spPr/>
    </dgm:pt>
    <dgm:pt modelId="{8CC549A6-740E-4CE5-8425-ED0CDFAF3729}" type="pres">
      <dgm:prSet presAssocID="{3DBB7BFB-7850-4C38-AB58-41D0D8E97EBB}"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645B40C6-4C39-4ED6-9BA4-AEE96407BA64}" type="pres">
      <dgm:prSet presAssocID="{3DBB7BFB-7850-4C38-AB58-41D0D8E97EBB}" presName="txShp" presStyleLbl="node1" presStyleIdx="3" presStyleCnt="4">
        <dgm:presLayoutVars>
          <dgm:bulletEnabled val="1"/>
        </dgm:presLayoutVars>
      </dgm:prSet>
      <dgm:spPr/>
      <dgm:t>
        <a:bodyPr/>
        <a:lstStyle/>
        <a:p>
          <a:endParaRPr lang="zh-CN" altLang="en-US"/>
        </a:p>
      </dgm:t>
    </dgm:pt>
  </dgm:ptLst>
  <dgm:cxnLst>
    <dgm:cxn modelId="{1896B71F-5858-481E-A7FD-E4267A32D86A}" srcId="{DE591FF6-E2C5-4903-A9F2-1207833A994B}" destId="{E75DB8F7-0422-415A-BF99-3F26D4F74FDD}" srcOrd="1" destOrd="0" parTransId="{98874F3F-02AB-4873-9423-7850353DFAFD}" sibTransId="{41A52D02-639F-4849-9C50-7C60CC83B9E9}"/>
    <dgm:cxn modelId="{ED0F7B62-0183-432B-AFD7-C0AF4DCC62F4}" type="presOf" srcId="{E75DB8F7-0422-415A-BF99-3F26D4F74FDD}" destId="{130ECCF3-039C-4773-B794-B5A0805F1D90}" srcOrd="0" destOrd="0" presId="urn:microsoft.com/office/officeart/2005/8/layout/vList3#1"/>
    <dgm:cxn modelId="{C403B554-00C7-446E-94DD-79FBFCAAB688}" type="presOf" srcId="{39679CC7-8BE0-4B21-A26C-566693734E74}" destId="{92739647-B660-47B9-B6FF-539CD97519AA}" srcOrd="0" destOrd="0" presId="urn:microsoft.com/office/officeart/2005/8/layout/vList3#1"/>
    <dgm:cxn modelId="{3B67FF57-DAFF-40A1-8229-DCE8FDEB0D69}" type="presOf" srcId="{DE591FF6-E2C5-4903-A9F2-1207833A994B}" destId="{032E2D2F-28C2-4956-B116-6678EE29673C}" srcOrd="0" destOrd="0" presId="urn:microsoft.com/office/officeart/2005/8/layout/vList3#1"/>
    <dgm:cxn modelId="{3666AAD3-9139-4A4A-B5B3-4A6F3623C858}" type="presOf" srcId="{AD8F196A-4031-4922-A1C4-42302A29F162}" destId="{969DEB1A-FB46-44E1-8895-394F9E2F1095}" srcOrd="0" destOrd="0" presId="urn:microsoft.com/office/officeart/2005/8/layout/vList3#1"/>
    <dgm:cxn modelId="{7D958FA2-F74E-40B5-9ACB-BDD48D031777}" srcId="{DE591FF6-E2C5-4903-A9F2-1207833A994B}" destId="{39679CC7-8BE0-4B21-A26C-566693734E74}" srcOrd="2" destOrd="0" parTransId="{980430BF-7DB9-42E9-92BB-C3F610E1E157}" sibTransId="{8F48C188-41FF-4BAC-8D18-4D8472F6E458}"/>
    <dgm:cxn modelId="{21719594-0150-42A6-82DE-5604DC5E6358}" srcId="{DE591FF6-E2C5-4903-A9F2-1207833A994B}" destId="{AD8F196A-4031-4922-A1C4-42302A29F162}" srcOrd="0" destOrd="0" parTransId="{2F7C9D70-EA93-403C-9AAA-CCD354A570E7}" sibTransId="{AFFF5351-6417-488F-AF33-E274DFA8962F}"/>
    <dgm:cxn modelId="{267CB7CB-29B2-4BDA-906C-63AE9A8094BE}" srcId="{DE591FF6-E2C5-4903-A9F2-1207833A994B}" destId="{3DBB7BFB-7850-4C38-AB58-41D0D8E97EBB}" srcOrd="3" destOrd="0" parTransId="{D15B839E-1465-488E-BBD1-6853174E2D0E}" sibTransId="{A0C5D529-40F9-4645-8AF6-C22C84BAC4FA}"/>
    <dgm:cxn modelId="{00B6F94A-9096-4E86-BF89-B67466A3EBB8}" type="presOf" srcId="{3DBB7BFB-7850-4C38-AB58-41D0D8E97EBB}" destId="{645B40C6-4C39-4ED6-9BA4-AEE96407BA64}" srcOrd="0" destOrd="0" presId="urn:microsoft.com/office/officeart/2005/8/layout/vList3#1"/>
    <dgm:cxn modelId="{09EB3E94-B224-4FF9-A1E3-9E6FD57DBC7F}" type="presParOf" srcId="{032E2D2F-28C2-4956-B116-6678EE29673C}" destId="{CB23C18A-B03F-47B0-AB92-A1634BCD54FD}" srcOrd="0" destOrd="0" presId="urn:microsoft.com/office/officeart/2005/8/layout/vList3#1"/>
    <dgm:cxn modelId="{90A29D55-AD8A-4333-A514-57A9E9460214}" type="presParOf" srcId="{CB23C18A-B03F-47B0-AB92-A1634BCD54FD}" destId="{3D17A84F-D8BB-4ABC-B2B0-D5918EDE008C}" srcOrd="0" destOrd="0" presId="urn:microsoft.com/office/officeart/2005/8/layout/vList3#1"/>
    <dgm:cxn modelId="{85C05D1C-01A1-4F0E-AAFD-F9D278ACE49A}" type="presParOf" srcId="{CB23C18A-B03F-47B0-AB92-A1634BCD54FD}" destId="{969DEB1A-FB46-44E1-8895-394F9E2F1095}" srcOrd="1" destOrd="0" presId="urn:microsoft.com/office/officeart/2005/8/layout/vList3#1"/>
    <dgm:cxn modelId="{777C4710-310E-4B4F-B373-ACA08CDCC466}" type="presParOf" srcId="{032E2D2F-28C2-4956-B116-6678EE29673C}" destId="{2F4AB55E-3C89-4562-82B4-42C2477EDD52}" srcOrd="1" destOrd="0" presId="urn:microsoft.com/office/officeart/2005/8/layout/vList3#1"/>
    <dgm:cxn modelId="{E44D4F60-74D7-4FF4-922F-ADBD382B1906}" type="presParOf" srcId="{032E2D2F-28C2-4956-B116-6678EE29673C}" destId="{1F9C25CA-C3A1-4598-BCBA-DC8CABE3FC91}" srcOrd="2" destOrd="0" presId="urn:microsoft.com/office/officeart/2005/8/layout/vList3#1"/>
    <dgm:cxn modelId="{8E50BDD8-AF8C-4E8C-88E2-F05B37E1682F}" type="presParOf" srcId="{1F9C25CA-C3A1-4598-BCBA-DC8CABE3FC91}" destId="{A9BEDDF8-89C6-4166-9093-BC8AF08FE7E6}" srcOrd="0" destOrd="0" presId="urn:microsoft.com/office/officeart/2005/8/layout/vList3#1"/>
    <dgm:cxn modelId="{F6BA497E-51A4-438D-B6E2-23F88ACA9737}" type="presParOf" srcId="{1F9C25CA-C3A1-4598-BCBA-DC8CABE3FC91}" destId="{130ECCF3-039C-4773-B794-B5A0805F1D90}" srcOrd="1" destOrd="0" presId="urn:microsoft.com/office/officeart/2005/8/layout/vList3#1"/>
    <dgm:cxn modelId="{59836D64-82C0-4379-A70E-35AE640E755E}" type="presParOf" srcId="{032E2D2F-28C2-4956-B116-6678EE29673C}" destId="{161498B1-B7CC-4999-A87D-FCEFE723E026}" srcOrd="3" destOrd="0" presId="urn:microsoft.com/office/officeart/2005/8/layout/vList3#1"/>
    <dgm:cxn modelId="{3A2B58DB-657B-4FB0-BB3C-3B0AF8F207DC}" type="presParOf" srcId="{032E2D2F-28C2-4956-B116-6678EE29673C}" destId="{1488589F-2D95-451E-8155-F2554BC7A6C3}" srcOrd="4" destOrd="0" presId="urn:microsoft.com/office/officeart/2005/8/layout/vList3#1"/>
    <dgm:cxn modelId="{DF885E33-A953-4058-9D82-653CB6595499}" type="presParOf" srcId="{1488589F-2D95-451E-8155-F2554BC7A6C3}" destId="{8DA317EA-18DA-499E-88ED-5D9D18C830FB}" srcOrd="0" destOrd="0" presId="urn:microsoft.com/office/officeart/2005/8/layout/vList3#1"/>
    <dgm:cxn modelId="{CF8BC995-E7C0-452F-891C-C2D5B4392657}" type="presParOf" srcId="{1488589F-2D95-451E-8155-F2554BC7A6C3}" destId="{92739647-B660-47B9-B6FF-539CD97519AA}" srcOrd="1" destOrd="0" presId="urn:microsoft.com/office/officeart/2005/8/layout/vList3#1"/>
    <dgm:cxn modelId="{343EDABC-177F-403B-9446-89C241735C47}" type="presParOf" srcId="{032E2D2F-28C2-4956-B116-6678EE29673C}" destId="{3CD157E4-DF71-4F61-9FBC-C5A31EFCE995}" srcOrd="5" destOrd="0" presId="urn:microsoft.com/office/officeart/2005/8/layout/vList3#1"/>
    <dgm:cxn modelId="{27FC01E7-CA26-4549-A008-5C68B637F327}" type="presParOf" srcId="{032E2D2F-28C2-4956-B116-6678EE29673C}" destId="{84038C1B-23EE-4BDA-8026-E012E309FEF8}" srcOrd="6" destOrd="0" presId="urn:microsoft.com/office/officeart/2005/8/layout/vList3#1"/>
    <dgm:cxn modelId="{C692E8A6-3CCB-4992-8B6A-221F1DCFED05}" type="presParOf" srcId="{84038C1B-23EE-4BDA-8026-E012E309FEF8}" destId="{8CC549A6-740E-4CE5-8425-ED0CDFAF3729}" srcOrd="0" destOrd="0" presId="urn:microsoft.com/office/officeart/2005/8/layout/vList3#1"/>
    <dgm:cxn modelId="{B6BF162E-CA58-4921-90D7-F85AB9CF2ECD}" type="presParOf" srcId="{84038C1B-23EE-4BDA-8026-E012E309FEF8}" destId="{645B40C6-4C39-4ED6-9BA4-AEE96407BA64}" srcOrd="1" destOrd="0" presId="urn:microsoft.com/office/officeart/2005/8/layout/vList3#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024A67-9BFD-453B-B622-1D2690759E1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zh-CN" altLang="en-US"/>
        </a:p>
      </dgm:t>
    </dgm:pt>
    <dgm:pt modelId="{52F24550-4BCE-425F-A77E-E666F7D604DF}" type="pres">
      <dgm:prSet presAssocID="{E7024A67-9BFD-453B-B622-1D2690759E13}" presName="linear" presStyleCnt="0">
        <dgm:presLayoutVars>
          <dgm:animLvl val="lvl"/>
          <dgm:resizeHandles val="exact"/>
        </dgm:presLayoutVars>
      </dgm:prSet>
      <dgm:spPr/>
      <dgm:t>
        <a:bodyPr/>
        <a:lstStyle/>
        <a:p>
          <a:endParaRPr lang="zh-CN" altLang="en-US"/>
        </a:p>
      </dgm:t>
    </dgm:pt>
  </dgm:ptLst>
  <dgm:cxnLst>
    <dgm:cxn modelId="{CA59C579-F48E-4350-A142-3B2C41BA37AE}" type="presOf" srcId="{E7024A67-9BFD-453B-B622-1D2690759E13}" destId="{52F24550-4BCE-425F-A77E-E666F7D604DF}"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591FF6-E2C5-4903-A9F2-1207833A994B}" type="doc">
      <dgm:prSet loTypeId="urn:microsoft.com/office/officeart/2005/8/layout/vList3#1" loCatId="list" qsTypeId="urn:microsoft.com/office/officeart/2005/8/quickstyle/simple3" qsCatId="simple" csTypeId="urn:microsoft.com/office/officeart/2005/8/colors/accent1_2" csCatId="accent1" phldr="1"/>
      <dgm:spPr/>
    </dgm:pt>
    <dgm:pt modelId="{AD8F196A-4031-4922-A1C4-42302A29F162}">
      <dgm:prSet/>
      <dgm:spPr/>
      <dgm:t>
        <a:bodyPr/>
        <a:lstStyle/>
        <a:p>
          <a:r>
            <a:rPr lang="zh-CN" altLang="en-US" b="0" dirty="0" smtClean="0">
              <a:solidFill>
                <a:schemeClr val="tx1"/>
              </a:solidFill>
            </a:rPr>
            <a:t>背景知识</a:t>
          </a:r>
          <a:endParaRPr lang="zh-CN" b="0" dirty="0">
            <a:solidFill>
              <a:schemeClr val="tx1"/>
            </a:solidFill>
          </a:endParaRPr>
        </a:p>
      </dgm:t>
    </dgm:pt>
    <dgm:pt modelId="{2F7C9D70-EA93-403C-9AAA-CCD354A570E7}" type="parTrans" cxnId="{21719594-0150-42A6-82DE-5604DC5E6358}">
      <dgm:prSet/>
      <dgm:spPr/>
      <dgm:t>
        <a:bodyPr/>
        <a:lstStyle/>
        <a:p>
          <a:endParaRPr lang="zh-CN" altLang="en-US"/>
        </a:p>
      </dgm:t>
    </dgm:pt>
    <dgm:pt modelId="{AFFF5351-6417-488F-AF33-E274DFA8962F}" type="sibTrans" cxnId="{21719594-0150-42A6-82DE-5604DC5E6358}">
      <dgm:prSet/>
      <dgm:spPr/>
      <dgm:t>
        <a:bodyPr/>
        <a:lstStyle/>
        <a:p>
          <a:endParaRPr lang="zh-CN" altLang="en-US"/>
        </a:p>
      </dgm:t>
    </dgm:pt>
    <dgm:pt modelId="{E75DB8F7-0422-415A-BF99-3F26D4F74FDD}">
      <dgm:prSet/>
      <dgm:spPr/>
      <dgm:t>
        <a:bodyPr/>
        <a:lstStyle/>
        <a:p>
          <a:r>
            <a:rPr lang="zh-CN" altLang="en-US" dirty="0" smtClean="0">
              <a:solidFill>
                <a:srgbClr val="FF0000"/>
              </a:solidFill>
            </a:rPr>
            <a:t>算法原理</a:t>
          </a:r>
          <a:endParaRPr lang="zh-CN" dirty="0">
            <a:solidFill>
              <a:srgbClr val="FF0000"/>
            </a:solidFill>
          </a:endParaRPr>
        </a:p>
      </dgm:t>
    </dgm:pt>
    <dgm:pt modelId="{98874F3F-02AB-4873-9423-7850353DFAFD}" type="parTrans" cxnId="{1896B71F-5858-481E-A7FD-E4267A32D86A}">
      <dgm:prSet/>
      <dgm:spPr/>
      <dgm:t>
        <a:bodyPr/>
        <a:lstStyle/>
        <a:p>
          <a:endParaRPr lang="zh-CN" altLang="en-US"/>
        </a:p>
      </dgm:t>
    </dgm:pt>
    <dgm:pt modelId="{41A52D02-639F-4849-9C50-7C60CC83B9E9}" type="sibTrans" cxnId="{1896B71F-5858-481E-A7FD-E4267A32D86A}">
      <dgm:prSet/>
      <dgm:spPr/>
      <dgm:t>
        <a:bodyPr/>
        <a:lstStyle/>
        <a:p>
          <a:endParaRPr lang="zh-CN" altLang="en-US"/>
        </a:p>
      </dgm:t>
    </dgm:pt>
    <dgm:pt modelId="{39679CC7-8BE0-4B21-A26C-566693734E74}">
      <dgm:prSet/>
      <dgm:spPr/>
      <dgm:t>
        <a:bodyPr/>
        <a:lstStyle/>
        <a:p>
          <a:r>
            <a:rPr lang="zh-CN" altLang="en-US" dirty="0" smtClean="0"/>
            <a:t>细节讲解</a:t>
          </a:r>
          <a:endParaRPr lang="zh-CN" altLang="en-US" dirty="0"/>
        </a:p>
      </dgm:t>
    </dgm:pt>
    <dgm:pt modelId="{980430BF-7DB9-42E9-92BB-C3F610E1E157}" type="parTrans" cxnId="{7D958FA2-F74E-40B5-9ACB-BDD48D031777}">
      <dgm:prSet/>
      <dgm:spPr/>
      <dgm:t>
        <a:bodyPr/>
        <a:lstStyle/>
        <a:p>
          <a:endParaRPr lang="zh-CN" altLang="en-US"/>
        </a:p>
      </dgm:t>
    </dgm:pt>
    <dgm:pt modelId="{8F48C188-41FF-4BAC-8D18-4D8472F6E458}" type="sibTrans" cxnId="{7D958FA2-F74E-40B5-9ACB-BDD48D031777}">
      <dgm:prSet/>
      <dgm:spPr/>
      <dgm:t>
        <a:bodyPr/>
        <a:lstStyle/>
        <a:p>
          <a:endParaRPr lang="zh-CN" altLang="en-US"/>
        </a:p>
      </dgm:t>
    </dgm:pt>
    <dgm:pt modelId="{3DBB7BFB-7850-4C38-AB58-41D0D8E97EBB}">
      <dgm:prSet/>
      <dgm:spPr/>
      <dgm:t>
        <a:bodyPr/>
        <a:lstStyle/>
        <a:p>
          <a:r>
            <a:rPr lang="zh-CN" altLang="en-US" dirty="0" smtClean="0"/>
            <a:t>实测数据</a:t>
          </a:r>
          <a:endParaRPr lang="zh-CN" altLang="en-US" dirty="0"/>
        </a:p>
      </dgm:t>
    </dgm:pt>
    <dgm:pt modelId="{D15B839E-1465-488E-BBD1-6853174E2D0E}" type="parTrans" cxnId="{267CB7CB-29B2-4BDA-906C-63AE9A8094BE}">
      <dgm:prSet/>
      <dgm:spPr/>
      <dgm:t>
        <a:bodyPr/>
        <a:lstStyle/>
        <a:p>
          <a:endParaRPr lang="zh-CN" altLang="en-US"/>
        </a:p>
      </dgm:t>
    </dgm:pt>
    <dgm:pt modelId="{A0C5D529-40F9-4645-8AF6-C22C84BAC4FA}" type="sibTrans" cxnId="{267CB7CB-29B2-4BDA-906C-63AE9A8094BE}">
      <dgm:prSet/>
      <dgm:spPr/>
      <dgm:t>
        <a:bodyPr/>
        <a:lstStyle/>
        <a:p>
          <a:endParaRPr lang="zh-CN" altLang="en-US"/>
        </a:p>
      </dgm:t>
    </dgm:pt>
    <dgm:pt modelId="{032E2D2F-28C2-4956-B116-6678EE29673C}" type="pres">
      <dgm:prSet presAssocID="{DE591FF6-E2C5-4903-A9F2-1207833A994B}" presName="linearFlow" presStyleCnt="0">
        <dgm:presLayoutVars>
          <dgm:dir/>
          <dgm:resizeHandles val="exact"/>
        </dgm:presLayoutVars>
      </dgm:prSet>
      <dgm:spPr/>
    </dgm:pt>
    <dgm:pt modelId="{CB23C18A-B03F-47B0-AB92-A1634BCD54FD}" type="pres">
      <dgm:prSet presAssocID="{AD8F196A-4031-4922-A1C4-42302A29F162}" presName="composite" presStyleCnt="0"/>
      <dgm:spPr/>
    </dgm:pt>
    <dgm:pt modelId="{3D17A84F-D8BB-4ABC-B2B0-D5918EDE008C}" type="pres">
      <dgm:prSet presAssocID="{AD8F196A-4031-4922-A1C4-42302A29F162}"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969DEB1A-FB46-44E1-8895-394F9E2F1095}" type="pres">
      <dgm:prSet presAssocID="{AD8F196A-4031-4922-A1C4-42302A29F162}" presName="txShp" presStyleLbl="node1" presStyleIdx="0" presStyleCnt="4">
        <dgm:presLayoutVars>
          <dgm:bulletEnabled val="1"/>
        </dgm:presLayoutVars>
      </dgm:prSet>
      <dgm:spPr/>
      <dgm:t>
        <a:bodyPr/>
        <a:lstStyle/>
        <a:p>
          <a:endParaRPr lang="zh-CN" altLang="en-US"/>
        </a:p>
      </dgm:t>
    </dgm:pt>
    <dgm:pt modelId="{2F4AB55E-3C89-4562-82B4-42C2477EDD52}" type="pres">
      <dgm:prSet presAssocID="{AFFF5351-6417-488F-AF33-E274DFA8962F}" presName="spacing" presStyleCnt="0"/>
      <dgm:spPr/>
    </dgm:pt>
    <dgm:pt modelId="{1F9C25CA-C3A1-4598-BCBA-DC8CABE3FC91}" type="pres">
      <dgm:prSet presAssocID="{E75DB8F7-0422-415A-BF99-3F26D4F74FDD}" presName="composite" presStyleCnt="0"/>
      <dgm:spPr/>
    </dgm:pt>
    <dgm:pt modelId="{A9BEDDF8-89C6-4166-9093-BC8AF08FE7E6}" type="pres">
      <dgm:prSet presAssocID="{E75DB8F7-0422-415A-BF99-3F26D4F74FDD}" presName="imgShp" presStyleLbl="fgImgPlace1" presStyleIdx="1"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130ECCF3-039C-4773-B794-B5A0805F1D90}" type="pres">
      <dgm:prSet presAssocID="{E75DB8F7-0422-415A-BF99-3F26D4F74FDD}" presName="txShp" presStyleLbl="node1" presStyleIdx="1" presStyleCnt="4">
        <dgm:presLayoutVars>
          <dgm:bulletEnabled val="1"/>
        </dgm:presLayoutVars>
      </dgm:prSet>
      <dgm:spPr/>
      <dgm:t>
        <a:bodyPr/>
        <a:lstStyle/>
        <a:p>
          <a:endParaRPr lang="zh-CN" altLang="en-US"/>
        </a:p>
      </dgm:t>
    </dgm:pt>
    <dgm:pt modelId="{161498B1-B7CC-4999-A87D-FCEFE723E026}" type="pres">
      <dgm:prSet presAssocID="{41A52D02-639F-4849-9C50-7C60CC83B9E9}" presName="spacing" presStyleCnt="0"/>
      <dgm:spPr/>
    </dgm:pt>
    <dgm:pt modelId="{1488589F-2D95-451E-8155-F2554BC7A6C3}" type="pres">
      <dgm:prSet presAssocID="{39679CC7-8BE0-4B21-A26C-566693734E74}" presName="composite" presStyleCnt="0"/>
      <dgm:spPr/>
    </dgm:pt>
    <dgm:pt modelId="{8DA317EA-18DA-499E-88ED-5D9D18C830FB}" type="pres">
      <dgm:prSet presAssocID="{39679CC7-8BE0-4B21-A26C-566693734E74}"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92739647-B660-47B9-B6FF-539CD97519AA}" type="pres">
      <dgm:prSet presAssocID="{39679CC7-8BE0-4B21-A26C-566693734E74}" presName="txShp" presStyleLbl="node1" presStyleIdx="2" presStyleCnt="4">
        <dgm:presLayoutVars>
          <dgm:bulletEnabled val="1"/>
        </dgm:presLayoutVars>
      </dgm:prSet>
      <dgm:spPr/>
      <dgm:t>
        <a:bodyPr/>
        <a:lstStyle/>
        <a:p>
          <a:endParaRPr lang="zh-CN" altLang="en-US"/>
        </a:p>
      </dgm:t>
    </dgm:pt>
    <dgm:pt modelId="{3CD157E4-DF71-4F61-9FBC-C5A31EFCE995}" type="pres">
      <dgm:prSet presAssocID="{8F48C188-41FF-4BAC-8D18-4D8472F6E458}" presName="spacing" presStyleCnt="0"/>
      <dgm:spPr/>
    </dgm:pt>
    <dgm:pt modelId="{84038C1B-23EE-4BDA-8026-E012E309FEF8}" type="pres">
      <dgm:prSet presAssocID="{3DBB7BFB-7850-4C38-AB58-41D0D8E97EBB}" presName="composite" presStyleCnt="0"/>
      <dgm:spPr/>
    </dgm:pt>
    <dgm:pt modelId="{8CC549A6-740E-4CE5-8425-ED0CDFAF3729}" type="pres">
      <dgm:prSet presAssocID="{3DBB7BFB-7850-4C38-AB58-41D0D8E97EBB}"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645B40C6-4C39-4ED6-9BA4-AEE96407BA64}" type="pres">
      <dgm:prSet presAssocID="{3DBB7BFB-7850-4C38-AB58-41D0D8E97EBB}" presName="txShp" presStyleLbl="node1" presStyleIdx="3" presStyleCnt="4">
        <dgm:presLayoutVars>
          <dgm:bulletEnabled val="1"/>
        </dgm:presLayoutVars>
      </dgm:prSet>
      <dgm:spPr/>
      <dgm:t>
        <a:bodyPr/>
        <a:lstStyle/>
        <a:p>
          <a:endParaRPr lang="zh-CN" altLang="en-US"/>
        </a:p>
      </dgm:t>
    </dgm:pt>
  </dgm:ptLst>
  <dgm:cxnLst>
    <dgm:cxn modelId="{A9D9D8C4-C3D2-4DC1-8346-FEF36ED38AC2}" type="presOf" srcId="{E75DB8F7-0422-415A-BF99-3F26D4F74FDD}" destId="{130ECCF3-039C-4773-B794-B5A0805F1D90}" srcOrd="0" destOrd="0" presId="urn:microsoft.com/office/officeart/2005/8/layout/vList3#1"/>
    <dgm:cxn modelId="{1896B71F-5858-481E-A7FD-E4267A32D86A}" srcId="{DE591FF6-E2C5-4903-A9F2-1207833A994B}" destId="{E75DB8F7-0422-415A-BF99-3F26D4F74FDD}" srcOrd="1" destOrd="0" parTransId="{98874F3F-02AB-4873-9423-7850353DFAFD}" sibTransId="{41A52D02-639F-4849-9C50-7C60CC83B9E9}"/>
    <dgm:cxn modelId="{37B030F4-B59A-49D1-A765-6B21ED658635}" type="presOf" srcId="{3DBB7BFB-7850-4C38-AB58-41D0D8E97EBB}" destId="{645B40C6-4C39-4ED6-9BA4-AEE96407BA64}" srcOrd="0" destOrd="0" presId="urn:microsoft.com/office/officeart/2005/8/layout/vList3#1"/>
    <dgm:cxn modelId="{BA7F8BEE-C41B-4A30-945C-E18CA6096F8C}" type="presOf" srcId="{DE591FF6-E2C5-4903-A9F2-1207833A994B}" destId="{032E2D2F-28C2-4956-B116-6678EE29673C}" srcOrd="0" destOrd="0" presId="urn:microsoft.com/office/officeart/2005/8/layout/vList3#1"/>
    <dgm:cxn modelId="{B91EA840-B60F-4EAA-9B1B-5B4FD1C9F1C0}" type="presOf" srcId="{39679CC7-8BE0-4B21-A26C-566693734E74}" destId="{92739647-B660-47B9-B6FF-539CD97519AA}" srcOrd="0" destOrd="0" presId="urn:microsoft.com/office/officeart/2005/8/layout/vList3#1"/>
    <dgm:cxn modelId="{6916D222-8F77-42A9-94B4-AF0ABC4C79AA}" type="presOf" srcId="{AD8F196A-4031-4922-A1C4-42302A29F162}" destId="{969DEB1A-FB46-44E1-8895-394F9E2F1095}" srcOrd="0" destOrd="0" presId="urn:microsoft.com/office/officeart/2005/8/layout/vList3#1"/>
    <dgm:cxn modelId="{7D958FA2-F74E-40B5-9ACB-BDD48D031777}" srcId="{DE591FF6-E2C5-4903-A9F2-1207833A994B}" destId="{39679CC7-8BE0-4B21-A26C-566693734E74}" srcOrd="2" destOrd="0" parTransId="{980430BF-7DB9-42E9-92BB-C3F610E1E157}" sibTransId="{8F48C188-41FF-4BAC-8D18-4D8472F6E458}"/>
    <dgm:cxn modelId="{21719594-0150-42A6-82DE-5604DC5E6358}" srcId="{DE591FF6-E2C5-4903-A9F2-1207833A994B}" destId="{AD8F196A-4031-4922-A1C4-42302A29F162}" srcOrd="0" destOrd="0" parTransId="{2F7C9D70-EA93-403C-9AAA-CCD354A570E7}" sibTransId="{AFFF5351-6417-488F-AF33-E274DFA8962F}"/>
    <dgm:cxn modelId="{267CB7CB-29B2-4BDA-906C-63AE9A8094BE}" srcId="{DE591FF6-E2C5-4903-A9F2-1207833A994B}" destId="{3DBB7BFB-7850-4C38-AB58-41D0D8E97EBB}" srcOrd="3" destOrd="0" parTransId="{D15B839E-1465-488E-BBD1-6853174E2D0E}" sibTransId="{A0C5D529-40F9-4645-8AF6-C22C84BAC4FA}"/>
    <dgm:cxn modelId="{92692D17-A2A6-4620-941D-1BAD91660BE3}" type="presParOf" srcId="{032E2D2F-28C2-4956-B116-6678EE29673C}" destId="{CB23C18A-B03F-47B0-AB92-A1634BCD54FD}" srcOrd="0" destOrd="0" presId="urn:microsoft.com/office/officeart/2005/8/layout/vList3#1"/>
    <dgm:cxn modelId="{451E4B73-F6BE-4FAA-B655-FC824683DEF8}" type="presParOf" srcId="{CB23C18A-B03F-47B0-AB92-A1634BCD54FD}" destId="{3D17A84F-D8BB-4ABC-B2B0-D5918EDE008C}" srcOrd="0" destOrd="0" presId="urn:microsoft.com/office/officeart/2005/8/layout/vList3#1"/>
    <dgm:cxn modelId="{CF99F8D8-B00F-4B5C-AE72-DFFC9B7F8E4D}" type="presParOf" srcId="{CB23C18A-B03F-47B0-AB92-A1634BCD54FD}" destId="{969DEB1A-FB46-44E1-8895-394F9E2F1095}" srcOrd="1" destOrd="0" presId="urn:microsoft.com/office/officeart/2005/8/layout/vList3#1"/>
    <dgm:cxn modelId="{0AF7D19C-E171-46F1-904E-F755F8D75039}" type="presParOf" srcId="{032E2D2F-28C2-4956-B116-6678EE29673C}" destId="{2F4AB55E-3C89-4562-82B4-42C2477EDD52}" srcOrd="1" destOrd="0" presId="urn:microsoft.com/office/officeart/2005/8/layout/vList3#1"/>
    <dgm:cxn modelId="{25C38AEB-473D-4CB8-97D6-EA1EBF2E9F9A}" type="presParOf" srcId="{032E2D2F-28C2-4956-B116-6678EE29673C}" destId="{1F9C25CA-C3A1-4598-BCBA-DC8CABE3FC91}" srcOrd="2" destOrd="0" presId="urn:microsoft.com/office/officeart/2005/8/layout/vList3#1"/>
    <dgm:cxn modelId="{AA34E35F-DB8D-489C-BFEF-49257FC1C88E}" type="presParOf" srcId="{1F9C25CA-C3A1-4598-BCBA-DC8CABE3FC91}" destId="{A9BEDDF8-89C6-4166-9093-BC8AF08FE7E6}" srcOrd="0" destOrd="0" presId="urn:microsoft.com/office/officeart/2005/8/layout/vList3#1"/>
    <dgm:cxn modelId="{FB413B15-7013-4F05-A4E8-5988C185096B}" type="presParOf" srcId="{1F9C25CA-C3A1-4598-BCBA-DC8CABE3FC91}" destId="{130ECCF3-039C-4773-B794-B5A0805F1D90}" srcOrd="1" destOrd="0" presId="urn:microsoft.com/office/officeart/2005/8/layout/vList3#1"/>
    <dgm:cxn modelId="{FAC2AB62-51F9-46FC-81A6-2BB560D58A97}" type="presParOf" srcId="{032E2D2F-28C2-4956-B116-6678EE29673C}" destId="{161498B1-B7CC-4999-A87D-FCEFE723E026}" srcOrd="3" destOrd="0" presId="urn:microsoft.com/office/officeart/2005/8/layout/vList3#1"/>
    <dgm:cxn modelId="{940FE0C8-905F-4588-B6A6-ABCC066020AE}" type="presParOf" srcId="{032E2D2F-28C2-4956-B116-6678EE29673C}" destId="{1488589F-2D95-451E-8155-F2554BC7A6C3}" srcOrd="4" destOrd="0" presId="urn:microsoft.com/office/officeart/2005/8/layout/vList3#1"/>
    <dgm:cxn modelId="{46FC7C40-6D20-4104-A042-3990F19C66FC}" type="presParOf" srcId="{1488589F-2D95-451E-8155-F2554BC7A6C3}" destId="{8DA317EA-18DA-499E-88ED-5D9D18C830FB}" srcOrd="0" destOrd="0" presId="urn:microsoft.com/office/officeart/2005/8/layout/vList3#1"/>
    <dgm:cxn modelId="{EE4445E0-5D5B-4D35-95DC-87C7045FC566}" type="presParOf" srcId="{1488589F-2D95-451E-8155-F2554BC7A6C3}" destId="{92739647-B660-47B9-B6FF-539CD97519AA}" srcOrd="1" destOrd="0" presId="urn:microsoft.com/office/officeart/2005/8/layout/vList3#1"/>
    <dgm:cxn modelId="{278D3ADB-AE2A-429B-8D63-95E5054920F1}" type="presParOf" srcId="{032E2D2F-28C2-4956-B116-6678EE29673C}" destId="{3CD157E4-DF71-4F61-9FBC-C5A31EFCE995}" srcOrd="5" destOrd="0" presId="urn:microsoft.com/office/officeart/2005/8/layout/vList3#1"/>
    <dgm:cxn modelId="{0FE5C284-C67E-42EE-B4FB-B22EECDAA4E6}" type="presParOf" srcId="{032E2D2F-28C2-4956-B116-6678EE29673C}" destId="{84038C1B-23EE-4BDA-8026-E012E309FEF8}" srcOrd="6" destOrd="0" presId="urn:microsoft.com/office/officeart/2005/8/layout/vList3#1"/>
    <dgm:cxn modelId="{DC1B6F3F-4B0F-4706-89E6-00679A05207F}" type="presParOf" srcId="{84038C1B-23EE-4BDA-8026-E012E309FEF8}" destId="{8CC549A6-740E-4CE5-8425-ED0CDFAF3729}" srcOrd="0" destOrd="0" presId="urn:microsoft.com/office/officeart/2005/8/layout/vList3#1"/>
    <dgm:cxn modelId="{9C3C5E00-37C6-4F44-B565-59C02E4E3595}" type="presParOf" srcId="{84038C1B-23EE-4BDA-8026-E012E309FEF8}" destId="{645B40C6-4C39-4ED6-9BA4-AEE96407BA64}" srcOrd="1" destOrd="0" presId="urn:microsoft.com/office/officeart/2005/8/layout/vList3#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024A67-9BFD-453B-B622-1D2690759E1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zh-CN" altLang="en-US"/>
        </a:p>
      </dgm:t>
    </dgm:pt>
    <dgm:pt modelId="{52F24550-4BCE-425F-A77E-E666F7D604DF}" type="pres">
      <dgm:prSet presAssocID="{E7024A67-9BFD-453B-B622-1D2690759E13}" presName="linear" presStyleCnt="0">
        <dgm:presLayoutVars>
          <dgm:animLvl val="lvl"/>
          <dgm:resizeHandles val="exact"/>
        </dgm:presLayoutVars>
      </dgm:prSet>
      <dgm:spPr/>
      <dgm:t>
        <a:bodyPr/>
        <a:lstStyle/>
        <a:p>
          <a:endParaRPr lang="zh-CN" altLang="en-US"/>
        </a:p>
      </dgm:t>
    </dgm:pt>
  </dgm:ptLst>
  <dgm:cxnLst>
    <dgm:cxn modelId="{9E47829E-6E2D-4B9D-A5FC-AE68A8E4D48E}" type="presOf" srcId="{E7024A67-9BFD-453B-B622-1D2690759E13}" destId="{52F24550-4BCE-425F-A77E-E666F7D604DF}"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591FF6-E2C5-4903-A9F2-1207833A994B}" type="doc">
      <dgm:prSet loTypeId="urn:microsoft.com/office/officeart/2005/8/layout/vList3#1" loCatId="list" qsTypeId="urn:microsoft.com/office/officeart/2005/8/quickstyle/simple3" qsCatId="simple" csTypeId="urn:microsoft.com/office/officeart/2005/8/colors/accent1_2" csCatId="accent1" phldr="1"/>
      <dgm:spPr/>
    </dgm:pt>
    <dgm:pt modelId="{AD8F196A-4031-4922-A1C4-42302A29F162}">
      <dgm:prSet/>
      <dgm:spPr/>
      <dgm:t>
        <a:bodyPr/>
        <a:lstStyle/>
        <a:p>
          <a:r>
            <a:rPr lang="zh-CN" altLang="en-US" b="0" dirty="0" smtClean="0">
              <a:solidFill>
                <a:schemeClr val="tx1"/>
              </a:solidFill>
            </a:rPr>
            <a:t>背景知识</a:t>
          </a:r>
          <a:endParaRPr lang="zh-CN" b="0" dirty="0">
            <a:solidFill>
              <a:schemeClr val="tx1"/>
            </a:solidFill>
          </a:endParaRPr>
        </a:p>
      </dgm:t>
    </dgm:pt>
    <dgm:pt modelId="{2F7C9D70-EA93-403C-9AAA-CCD354A570E7}" type="parTrans" cxnId="{21719594-0150-42A6-82DE-5604DC5E6358}">
      <dgm:prSet/>
      <dgm:spPr/>
      <dgm:t>
        <a:bodyPr/>
        <a:lstStyle/>
        <a:p>
          <a:endParaRPr lang="zh-CN" altLang="en-US"/>
        </a:p>
      </dgm:t>
    </dgm:pt>
    <dgm:pt modelId="{AFFF5351-6417-488F-AF33-E274DFA8962F}" type="sibTrans" cxnId="{21719594-0150-42A6-82DE-5604DC5E6358}">
      <dgm:prSet/>
      <dgm:spPr/>
      <dgm:t>
        <a:bodyPr/>
        <a:lstStyle/>
        <a:p>
          <a:endParaRPr lang="zh-CN" altLang="en-US"/>
        </a:p>
      </dgm:t>
    </dgm:pt>
    <dgm:pt modelId="{E75DB8F7-0422-415A-BF99-3F26D4F74FDD}">
      <dgm:prSet/>
      <dgm:spPr/>
      <dgm:t>
        <a:bodyPr/>
        <a:lstStyle/>
        <a:p>
          <a:r>
            <a:rPr lang="zh-CN" altLang="en-US" dirty="0" smtClean="0">
              <a:solidFill>
                <a:schemeClr val="tx1"/>
              </a:solidFill>
            </a:rPr>
            <a:t>算法原理</a:t>
          </a:r>
          <a:endParaRPr lang="zh-CN" dirty="0">
            <a:solidFill>
              <a:schemeClr val="tx1"/>
            </a:solidFill>
          </a:endParaRPr>
        </a:p>
      </dgm:t>
    </dgm:pt>
    <dgm:pt modelId="{98874F3F-02AB-4873-9423-7850353DFAFD}" type="parTrans" cxnId="{1896B71F-5858-481E-A7FD-E4267A32D86A}">
      <dgm:prSet/>
      <dgm:spPr/>
      <dgm:t>
        <a:bodyPr/>
        <a:lstStyle/>
        <a:p>
          <a:endParaRPr lang="zh-CN" altLang="en-US"/>
        </a:p>
      </dgm:t>
    </dgm:pt>
    <dgm:pt modelId="{41A52D02-639F-4849-9C50-7C60CC83B9E9}" type="sibTrans" cxnId="{1896B71F-5858-481E-A7FD-E4267A32D86A}">
      <dgm:prSet/>
      <dgm:spPr/>
      <dgm:t>
        <a:bodyPr/>
        <a:lstStyle/>
        <a:p>
          <a:endParaRPr lang="zh-CN" altLang="en-US"/>
        </a:p>
      </dgm:t>
    </dgm:pt>
    <dgm:pt modelId="{39679CC7-8BE0-4B21-A26C-566693734E74}">
      <dgm:prSet/>
      <dgm:spPr/>
      <dgm:t>
        <a:bodyPr/>
        <a:lstStyle/>
        <a:p>
          <a:r>
            <a:rPr lang="zh-CN" altLang="en-US" dirty="0" smtClean="0">
              <a:solidFill>
                <a:srgbClr val="FF0000"/>
              </a:solidFill>
            </a:rPr>
            <a:t>细节讲解</a:t>
          </a:r>
          <a:endParaRPr lang="zh-CN" altLang="en-US" dirty="0">
            <a:solidFill>
              <a:srgbClr val="FF0000"/>
            </a:solidFill>
          </a:endParaRPr>
        </a:p>
      </dgm:t>
    </dgm:pt>
    <dgm:pt modelId="{980430BF-7DB9-42E9-92BB-C3F610E1E157}" type="parTrans" cxnId="{7D958FA2-F74E-40B5-9ACB-BDD48D031777}">
      <dgm:prSet/>
      <dgm:spPr/>
      <dgm:t>
        <a:bodyPr/>
        <a:lstStyle/>
        <a:p>
          <a:endParaRPr lang="zh-CN" altLang="en-US"/>
        </a:p>
      </dgm:t>
    </dgm:pt>
    <dgm:pt modelId="{8F48C188-41FF-4BAC-8D18-4D8472F6E458}" type="sibTrans" cxnId="{7D958FA2-F74E-40B5-9ACB-BDD48D031777}">
      <dgm:prSet/>
      <dgm:spPr/>
      <dgm:t>
        <a:bodyPr/>
        <a:lstStyle/>
        <a:p>
          <a:endParaRPr lang="zh-CN" altLang="en-US"/>
        </a:p>
      </dgm:t>
    </dgm:pt>
    <dgm:pt modelId="{3DBB7BFB-7850-4C38-AB58-41D0D8E97EBB}">
      <dgm:prSet/>
      <dgm:spPr/>
      <dgm:t>
        <a:bodyPr/>
        <a:lstStyle/>
        <a:p>
          <a:r>
            <a:rPr lang="zh-CN" altLang="en-US" dirty="0" smtClean="0"/>
            <a:t>实测数据</a:t>
          </a:r>
          <a:endParaRPr lang="zh-CN" altLang="en-US" dirty="0"/>
        </a:p>
      </dgm:t>
    </dgm:pt>
    <dgm:pt modelId="{D15B839E-1465-488E-BBD1-6853174E2D0E}" type="parTrans" cxnId="{267CB7CB-29B2-4BDA-906C-63AE9A8094BE}">
      <dgm:prSet/>
      <dgm:spPr/>
      <dgm:t>
        <a:bodyPr/>
        <a:lstStyle/>
        <a:p>
          <a:endParaRPr lang="zh-CN" altLang="en-US"/>
        </a:p>
      </dgm:t>
    </dgm:pt>
    <dgm:pt modelId="{A0C5D529-40F9-4645-8AF6-C22C84BAC4FA}" type="sibTrans" cxnId="{267CB7CB-29B2-4BDA-906C-63AE9A8094BE}">
      <dgm:prSet/>
      <dgm:spPr/>
      <dgm:t>
        <a:bodyPr/>
        <a:lstStyle/>
        <a:p>
          <a:endParaRPr lang="zh-CN" altLang="en-US"/>
        </a:p>
      </dgm:t>
    </dgm:pt>
    <dgm:pt modelId="{032E2D2F-28C2-4956-B116-6678EE29673C}" type="pres">
      <dgm:prSet presAssocID="{DE591FF6-E2C5-4903-A9F2-1207833A994B}" presName="linearFlow" presStyleCnt="0">
        <dgm:presLayoutVars>
          <dgm:dir/>
          <dgm:resizeHandles val="exact"/>
        </dgm:presLayoutVars>
      </dgm:prSet>
      <dgm:spPr/>
    </dgm:pt>
    <dgm:pt modelId="{CB23C18A-B03F-47B0-AB92-A1634BCD54FD}" type="pres">
      <dgm:prSet presAssocID="{AD8F196A-4031-4922-A1C4-42302A29F162}" presName="composite" presStyleCnt="0"/>
      <dgm:spPr/>
    </dgm:pt>
    <dgm:pt modelId="{3D17A84F-D8BB-4ABC-B2B0-D5918EDE008C}" type="pres">
      <dgm:prSet presAssocID="{AD8F196A-4031-4922-A1C4-42302A29F162}"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969DEB1A-FB46-44E1-8895-394F9E2F1095}" type="pres">
      <dgm:prSet presAssocID="{AD8F196A-4031-4922-A1C4-42302A29F162}" presName="txShp" presStyleLbl="node1" presStyleIdx="0" presStyleCnt="4">
        <dgm:presLayoutVars>
          <dgm:bulletEnabled val="1"/>
        </dgm:presLayoutVars>
      </dgm:prSet>
      <dgm:spPr/>
      <dgm:t>
        <a:bodyPr/>
        <a:lstStyle/>
        <a:p>
          <a:endParaRPr lang="zh-CN" altLang="en-US"/>
        </a:p>
      </dgm:t>
    </dgm:pt>
    <dgm:pt modelId="{2F4AB55E-3C89-4562-82B4-42C2477EDD52}" type="pres">
      <dgm:prSet presAssocID="{AFFF5351-6417-488F-AF33-E274DFA8962F}" presName="spacing" presStyleCnt="0"/>
      <dgm:spPr/>
    </dgm:pt>
    <dgm:pt modelId="{1F9C25CA-C3A1-4598-BCBA-DC8CABE3FC91}" type="pres">
      <dgm:prSet presAssocID="{E75DB8F7-0422-415A-BF99-3F26D4F74FDD}" presName="composite" presStyleCnt="0"/>
      <dgm:spPr/>
    </dgm:pt>
    <dgm:pt modelId="{A9BEDDF8-89C6-4166-9093-BC8AF08FE7E6}" type="pres">
      <dgm:prSet presAssocID="{E75DB8F7-0422-415A-BF99-3F26D4F74FDD}" presName="imgShp" presStyleLbl="fgImgPlace1" presStyleIdx="1"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130ECCF3-039C-4773-B794-B5A0805F1D90}" type="pres">
      <dgm:prSet presAssocID="{E75DB8F7-0422-415A-BF99-3F26D4F74FDD}" presName="txShp" presStyleLbl="node1" presStyleIdx="1" presStyleCnt="4">
        <dgm:presLayoutVars>
          <dgm:bulletEnabled val="1"/>
        </dgm:presLayoutVars>
      </dgm:prSet>
      <dgm:spPr/>
      <dgm:t>
        <a:bodyPr/>
        <a:lstStyle/>
        <a:p>
          <a:endParaRPr lang="zh-CN" altLang="en-US"/>
        </a:p>
      </dgm:t>
    </dgm:pt>
    <dgm:pt modelId="{161498B1-B7CC-4999-A87D-FCEFE723E026}" type="pres">
      <dgm:prSet presAssocID="{41A52D02-639F-4849-9C50-7C60CC83B9E9}" presName="spacing" presStyleCnt="0"/>
      <dgm:spPr/>
    </dgm:pt>
    <dgm:pt modelId="{1488589F-2D95-451E-8155-F2554BC7A6C3}" type="pres">
      <dgm:prSet presAssocID="{39679CC7-8BE0-4B21-A26C-566693734E74}" presName="composite" presStyleCnt="0"/>
      <dgm:spPr/>
    </dgm:pt>
    <dgm:pt modelId="{8DA317EA-18DA-499E-88ED-5D9D18C830FB}" type="pres">
      <dgm:prSet presAssocID="{39679CC7-8BE0-4B21-A26C-566693734E74}"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92739647-B660-47B9-B6FF-539CD97519AA}" type="pres">
      <dgm:prSet presAssocID="{39679CC7-8BE0-4B21-A26C-566693734E74}" presName="txShp" presStyleLbl="node1" presStyleIdx="2" presStyleCnt="4">
        <dgm:presLayoutVars>
          <dgm:bulletEnabled val="1"/>
        </dgm:presLayoutVars>
      </dgm:prSet>
      <dgm:spPr/>
      <dgm:t>
        <a:bodyPr/>
        <a:lstStyle/>
        <a:p>
          <a:endParaRPr lang="zh-CN" altLang="en-US"/>
        </a:p>
      </dgm:t>
    </dgm:pt>
    <dgm:pt modelId="{3CD157E4-DF71-4F61-9FBC-C5A31EFCE995}" type="pres">
      <dgm:prSet presAssocID="{8F48C188-41FF-4BAC-8D18-4D8472F6E458}" presName="spacing" presStyleCnt="0"/>
      <dgm:spPr/>
    </dgm:pt>
    <dgm:pt modelId="{84038C1B-23EE-4BDA-8026-E012E309FEF8}" type="pres">
      <dgm:prSet presAssocID="{3DBB7BFB-7850-4C38-AB58-41D0D8E97EBB}" presName="composite" presStyleCnt="0"/>
      <dgm:spPr/>
    </dgm:pt>
    <dgm:pt modelId="{8CC549A6-740E-4CE5-8425-ED0CDFAF3729}" type="pres">
      <dgm:prSet presAssocID="{3DBB7BFB-7850-4C38-AB58-41D0D8E97EBB}"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645B40C6-4C39-4ED6-9BA4-AEE96407BA64}" type="pres">
      <dgm:prSet presAssocID="{3DBB7BFB-7850-4C38-AB58-41D0D8E97EBB}" presName="txShp" presStyleLbl="node1" presStyleIdx="3" presStyleCnt="4">
        <dgm:presLayoutVars>
          <dgm:bulletEnabled val="1"/>
        </dgm:presLayoutVars>
      </dgm:prSet>
      <dgm:spPr/>
      <dgm:t>
        <a:bodyPr/>
        <a:lstStyle/>
        <a:p>
          <a:endParaRPr lang="zh-CN" altLang="en-US"/>
        </a:p>
      </dgm:t>
    </dgm:pt>
  </dgm:ptLst>
  <dgm:cxnLst>
    <dgm:cxn modelId="{1896B71F-5858-481E-A7FD-E4267A32D86A}" srcId="{DE591FF6-E2C5-4903-A9F2-1207833A994B}" destId="{E75DB8F7-0422-415A-BF99-3F26D4F74FDD}" srcOrd="1" destOrd="0" parTransId="{98874F3F-02AB-4873-9423-7850353DFAFD}" sibTransId="{41A52D02-639F-4849-9C50-7C60CC83B9E9}"/>
    <dgm:cxn modelId="{905AF94E-5DF9-4FD1-8A40-B44FCDD1F3E4}" type="presOf" srcId="{3DBB7BFB-7850-4C38-AB58-41D0D8E97EBB}" destId="{645B40C6-4C39-4ED6-9BA4-AEE96407BA64}" srcOrd="0" destOrd="0" presId="urn:microsoft.com/office/officeart/2005/8/layout/vList3#1"/>
    <dgm:cxn modelId="{C0B3F9DD-283B-4DC0-82D7-C6A79FED5880}" type="presOf" srcId="{DE591FF6-E2C5-4903-A9F2-1207833A994B}" destId="{032E2D2F-28C2-4956-B116-6678EE29673C}" srcOrd="0" destOrd="0" presId="urn:microsoft.com/office/officeart/2005/8/layout/vList3#1"/>
    <dgm:cxn modelId="{7D958FA2-F74E-40B5-9ACB-BDD48D031777}" srcId="{DE591FF6-E2C5-4903-A9F2-1207833A994B}" destId="{39679CC7-8BE0-4B21-A26C-566693734E74}" srcOrd="2" destOrd="0" parTransId="{980430BF-7DB9-42E9-92BB-C3F610E1E157}" sibTransId="{8F48C188-41FF-4BAC-8D18-4D8472F6E458}"/>
    <dgm:cxn modelId="{9B9378DE-7B67-41BE-86D1-722A180441B4}" type="presOf" srcId="{39679CC7-8BE0-4B21-A26C-566693734E74}" destId="{92739647-B660-47B9-B6FF-539CD97519AA}" srcOrd="0" destOrd="0" presId="urn:microsoft.com/office/officeart/2005/8/layout/vList3#1"/>
    <dgm:cxn modelId="{21719594-0150-42A6-82DE-5604DC5E6358}" srcId="{DE591FF6-E2C5-4903-A9F2-1207833A994B}" destId="{AD8F196A-4031-4922-A1C4-42302A29F162}" srcOrd="0" destOrd="0" parTransId="{2F7C9D70-EA93-403C-9AAA-CCD354A570E7}" sibTransId="{AFFF5351-6417-488F-AF33-E274DFA8962F}"/>
    <dgm:cxn modelId="{267CB7CB-29B2-4BDA-906C-63AE9A8094BE}" srcId="{DE591FF6-E2C5-4903-A9F2-1207833A994B}" destId="{3DBB7BFB-7850-4C38-AB58-41D0D8E97EBB}" srcOrd="3" destOrd="0" parTransId="{D15B839E-1465-488E-BBD1-6853174E2D0E}" sibTransId="{A0C5D529-40F9-4645-8AF6-C22C84BAC4FA}"/>
    <dgm:cxn modelId="{BC4DDCC2-A547-4F17-8A48-799717F00754}" type="presOf" srcId="{AD8F196A-4031-4922-A1C4-42302A29F162}" destId="{969DEB1A-FB46-44E1-8895-394F9E2F1095}" srcOrd="0" destOrd="0" presId="urn:microsoft.com/office/officeart/2005/8/layout/vList3#1"/>
    <dgm:cxn modelId="{D4DD45F4-F0A6-4C65-857A-4067C2BDE3F8}" type="presOf" srcId="{E75DB8F7-0422-415A-BF99-3F26D4F74FDD}" destId="{130ECCF3-039C-4773-B794-B5A0805F1D90}" srcOrd="0" destOrd="0" presId="urn:microsoft.com/office/officeart/2005/8/layout/vList3#1"/>
    <dgm:cxn modelId="{87FFB53C-9BE5-4603-A3A1-BC13305CB10D}" type="presParOf" srcId="{032E2D2F-28C2-4956-B116-6678EE29673C}" destId="{CB23C18A-B03F-47B0-AB92-A1634BCD54FD}" srcOrd="0" destOrd="0" presId="urn:microsoft.com/office/officeart/2005/8/layout/vList3#1"/>
    <dgm:cxn modelId="{A7991B2E-6ABA-4680-8BFE-20E5CAD92B7A}" type="presParOf" srcId="{CB23C18A-B03F-47B0-AB92-A1634BCD54FD}" destId="{3D17A84F-D8BB-4ABC-B2B0-D5918EDE008C}" srcOrd="0" destOrd="0" presId="urn:microsoft.com/office/officeart/2005/8/layout/vList3#1"/>
    <dgm:cxn modelId="{CC296752-C7F8-45A0-ABE7-C3CBC1A3FDE3}" type="presParOf" srcId="{CB23C18A-B03F-47B0-AB92-A1634BCD54FD}" destId="{969DEB1A-FB46-44E1-8895-394F9E2F1095}" srcOrd="1" destOrd="0" presId="urn:microsoft.com/office/officeart/2005/8/layout/vList3#1"/>
    <dgm:cxn modelId="{DA4166C6-E2CF-4FD8-8E48-DB810211A1DF}" type="presParOf" srcId="{032E2D2F-28C2-4956-B116-6678EE29673C}" destId="{2F4AB55E-3C89-4562-82B4-42C2477EDD52}" srcOrd="1" destOrd="0" presId="urn:microsoft.com/office/officeart/2005/8/layout/vList3#1"/>
    <dgm:cxn modelId="{BDA7625D-C9EC-49ED-98A5-3881CFC26981}" type="presParOf" srcId="{032E2D2F-28C2-4956-B116-6678EE29673C}" destId="{1F9C25CA-C3A1-4598-BCBA-DC8CABE3FC91}" srcOrd="2" destOrd="0" presId="urn:microsoft.com/office/officeart/2005/8/layout/vList3#1"/>
    <dgm:cxn modelId="{AF6D6C34-FE49-49E5-859B-38637AAE592E}" type="presParOf" srcId="{1F9C25CA-C3A1-4598-BCBA-DC8CABE3FC91}" destId="{A9BEDDF8-89C6-4166-9093-BC8AF08FE7E6}" srcOrd="0" destOrd="0" presId="urn:microsoft.com/office/officeart/2005/8/layout/vList3#1"/>
    <dgm:cxn modelId="{E1E0E803-CF28-4151-BACA-1B163CA2F686}" type="presParOf" srcId="{1F9C25CA-C3A1-4598-BCBA-DC8CABE3FC91}" destId="{130ECCF3-039C-4773-B794-B5A0805F1D90}" srcOrd="1" destOrd="0" presId="urn:microsoft.com/office/officeart/2005/8/layout/vList3#1"/>
    <dgm:cxn modelId="{7226733A-D226-4D45-B091-138833A384E1}" type="presParOf" srcId="{032E2D2F-28C2-4956-B116-6678EE29673C}" destId="{161498B1-B7CC-4999-A87D-FCEFE723E026}" srcOrd="3" destOrd="0" presId="urn:microsoft.com/office/officeart/2005/8/layout/vList3#1"/>
    <dgm:cxn modelId="{E0A93BDC-01CE-4085-9AF7-5DFFDD9F2371}" type="presParOf" srcId="{032E2D2F-28C2-4956-B116-6678EE29673C}" destId="{1488589F-2D95-451E-8155-F2554BC7A6C3}" srcOrd="4" destOrd="0" presId="urn:microsoft.com/office/officeart/2005/8/layout/vList3#1"/>
    <dgm:cxn modelId="{BF0D7971-F140-4D8C-A000-F60B069176C9}" type="presParOf" srcId="{1488589F-2D95-451E-8155-F2554BC7A6C3}" destId="{8DA317EA-18DA-499E-88ED-5D9D18C830FB}" srcOrd="0" destOrd="0" presId="urn:microsoft.com/office/officeart/2005/8/layout/vList3#1"/>
    <dgm:cxn modelId="{EE9697C9-2D34-4FAE-8787-759CB4CF3FD8}" type="presParOf" srcId="{1488589F-2D95-451E-8155-F2554BC7A6C3}" destId="{92739647-B660-47B9-B6FF-539CD97519AA}" srcOrd="1" destOrd="0" presId="urn:microsoft.com/office/officeart/2005/8/layout/vList3#1"/>
    <dgm:cxn modelId="{27A93BA1-7859-4A76-BF6C-799CB0553659}" type="presParOf" srcId="{032E2D2F-28C2-4956-B116-6678EE29673C}" destId="{3CD157E4-DF71-4F61-9FBC-C5A31EFCE995}" srcOrd="5" destOrd="0" presId="urn:microsoft.com/office/officeart/2005/8/layout/vList3#1"/>
    <dgm:cxn modelId="{F03D7C5A-D4D5-4776-B97C-F510F80619AD}" type="presParOf" srcId="{032E2D2F-28C2-4956-B116-6678EE29673C}" destId="{84038C1B-23EE-4BDA-8026-E012E309FEF8}" srcOrd="6" destOrd="0" presId="urn:microsoft.com/office/officeart/2005/8/layout/vList3#1"/>
    <dgm:cxn modelId="{021451BD-D3F0-4FAF-82C9-D93E6B44BB71}" type="presParOf" srcId="{84038C1B-23EE-4BDA-8026-E012E309FEF8}" destId="{8CC549A6-740E-4CE5-8425-ED0CDFAF3729}" srcOrd="0" destOrd="0" presId="urn:microsoft.com/office/officeart/2005/8/layout/vList3#1"/>
    <dgm:cxn modelId="{B30A6FEA-AA3B-49F8-9DB6-7A58BD27299B}" type="presParOf" srcId="{84038C1B-23EE-4BDA-8026-E012E309FEF8}" destId="{645B40C6-4C39-4ED6-9BA4-AEE96407BA64}" srcOrd="1" destOrd="0" presId="urn:microsoft.com/office/officeart/2005/8/layout/vList3#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024A67-9BFD-453B-B622-1D2690759E1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zh-CN" altLang="en-US"/>
        </a:p>
      </dgm:t>
    </dgm:pt>
    <dgm:pt modelId="{52F24550-4BCE-425F-A77E-E666F7D604DF}" type="pres">
      <dgm:prSet presAssocID="{E7024A67-9BFD-453B-B622-1D2690759E13}" presName="linear" presStyleCnt="0">
        <dgm:presLayoutVars>
          <dgm:animLvl val="lvl"/>
          <dgm:resizeHandles val="exact"/>
        </dgm:presLayoutVars>
      </dgm:prSet>
      <dgm:spPr/>
      <dgm:t>
        <a:bodyPr/>
        <a:lstStyle/>
        <a:p>
          <a:endParaRPr lang="zh-CN" altLang="en-US"/>
        </a:p>
      </dgm:t>
    </dgm:pt>
  </dgm:ptLst>
  <dgm:cxnLst>
    <dgm:cxn modelId="{0BA23ED3-5E44-4BD6-8DF6-F01FD59AF222}" type="presOf" srcId="{E7024A67-9BFD-453B-B622-1D2690759E13}" destId="{52F24550-4BCE-425F-A77E-E666F7D604DF}"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591FF6-E2C5-4903-A9F2-1207833A994B}" type="doc">
      <dgm:prSet loTypeId="urn:microsoft.com/office/officeart/2005/8/layout/vList3#1" loCatId="list" qsTypeId="urn:microsoft.com/office/officeart/2005/8/quickstyle/simple3" qsCatId="simple" csTypeId="urn:microsoft.com/office/officeart/2005/8/colors/accent1_2" csCatId="accent1" phldr="1"/>
      <dgm:spPr/>
    </dgm:pt>
    <dgm:pt modelId="{AD8F196A-4031-4922-A1C4-42302A29F162}">
      <dgm:prSet/>
      <dgm:spPr/>
      <dgm:t>
        <a:bodyPr/>
        <a:lstStyle/>
        <a:p>
          <a:r>
            <a:rPr lang="zh-CN" altLang="en-US" b="0" dirty="0" smtClean="0">
              <a:solidFill>
                <a:schemeClr val="tx1"/>
              </a:solidFill>
            </a:rPr>
            <a:t>背景知识</a:t>
          </a:r>
          <a:endParaRPr lang="zh-CN" b="0" dirty="0">
            <a:solidFill>
              <a:schemeClr val="tx1"/>
            </a:solidFill>
          </a:endParaRPr>
        </a:p>
      </dgm:t>
    </dgm:pt>
    <dgm:pt modelId="{2F7C9D70-EA93-403C-9AAA-CCD354A570E7}" type="parTrans" cxnId="{21719594-0150-42A6-82DE-5604DC5E6358}">
      <dgm:prSet/>
      <dgm:spPr/>
      <dgm:t>
        <a:bodyPr/>
        <a:lstStyle/>
        <a:p>
          <a:endParaRPr lang="zh-CN" altLang="en-US"/>
        </a:p>
      </dgm:t>
    </dgm:pt>
    <dgm:pt modelId="{AFFF5351-6417-488F-AF33-E274DFA8962F}" type="sibTrans" cxnId="{21719594-0150-42A6-82DE-5604DC5E6358}">
      <dgm:prSet/>
      <dgm:spPr/>
      <dgm:t>
        <a:bodyPr/>
        <a:lstStyle/>
        <a:p>
          <a:endParaRPr lang="zh-CN" altLang="en-US"/>
        </a:p>
      </dgm:t>
    </dgm:pt>
    <dgm:pt modelId="{E75DB8F7-0422-415A-BF99-3F26D4F74FDD}">
      <dgm:prSet/>
      <dgm:spPr/>
      <dgm:t>
        <a:bodyPr/>
        <a:lstStyle/>
        <a:p>
          <a:r>
            <a:rPr lang="zh-CN" altLang="en-US" dirty="0" smtClean="0">
              <a:solidFill>
                <a:schemeClr val="tx1"/>
              </a:solidFill>
            </a:rPr>
            <a:t>算法原理</a:t>
          </a:r>
          <a:endParaRPr lang="zh-CN" dirty="0">
            <a:solidFill>
              <a:schemeClr val="tx1"/>
            </a:solidFill>
          </a:endParaRPr>
        </a:p>
      </dgm:t>
    </dgm:pt>
    <dgm:pt modelId="{98874F3F-02AB-4873-9423-7850353DFAFD}" type="parTrans" cxnId="{1896B71F-5858-481E-A7FD-E4267A32D86A}">
      <dgm:prSet/>
      <dgm:spPr/>
      <dgm:t>
        <a:bodyPr/>
        <a:lstStyle/>
        <a:p>
          <a:endParaRPr lang="zh-CN" altLang="en-US"/>
        </a:p>
      </dgm:t>
    </dgm:pt>
    <dgm:pt modelId="{41A52D02-639F-4849-9C50-7C60CC83B9E9}" type="sibTrans" cxnId="{1896B71F-5858-481E-A7FD-E4267A32D86A}">
      <dgm:prSet/>
      <dgm:spPr/>
      <dgm:t>
        <a:bodyPr/>
        <a:lstStyle/>
        <a:p>
          <a:endParaRPr lang="zh-CN" altLang="en-US"/>
        </a:p>
      </dgm:t>
    </dgm:pt>
    <dgm:pt modelId="{39679CC7-8BE0-4B21-A26C-566693734E74}">
      <dgm:prSet/>
      <dgm:spPr/>
      <dgm:t>
        <a:bodyPr/>
        <a:lstStyle/>
        <a:p>
          <a:r>
            <a:rPr lang="zh-CN" altLang="en-US" dirty="0" smtClean="0">
              <a:solidFill>
                <a:schemeClr val="tx1"/>
              </a:solidFill>
            </a:rPr>
            <a:t>细节讲解</a:t>
          </a:r>
          <a:endParaRPr lang="zh-CN" altLang="en-US" dirty="0">
            <a:solidFill>
              <a:schemeClr val="tx1"/>
            </a:solidFill>
          </a:endParaRPr>
        </a:p>
      </dgm:t>
    </dgm:pt>
    <dgm:pt modelId="{980430BF-7DB9-42E9-92BB-C3F610E1E157}" type="parTrans" cxnId="{7D958FA2-F74E-40B5-9ACB-BDD48D031777}">
      <dgm:prSet/>
      <dgm:spPr/>
      <dgm:t>
        <a:bodyPr/>
        <a:lstStyle/>
        <a:p>
          <a:endParaRPr lang="zh-CN" altLang="en-US"/>
        </a:p>
      </dgm:t>
    </dgm:pt>
    <dgm:pt modelId="{8F48C188-41FF-4BAC-8D18-4D8472F6E458}" type="sibTrans" cxnId="{7D958FA2-F74E-40B5-9ACB-BDD48D031777}">
      <dgm:prSet/>
      <dgm:spPr/>
      <dgm:t>
        <a:bodyPr/>
        <a:lstStyle/>
        <a:p>
          <a:endParaRPr lang="zh-CN" altLang="en-US"/>
        </a:p>
      </dgm:t>
    </dgm:pt>
    <dgm:pt modelId="{3DBB7BFB-7850-4C38-AB58-41D0D8E97EBB}">
      <dgm:prSet/>
      <dgm:spPr/>
      <dgm:t>
        <a:bodyPr/>
        <a:lstStyle/>
        <a:p>
          <a:r>
            <a:rPr lang="zh-CN" altLang="en-US" dirty="0" smtClean="0">
              <a:solidFill>
                <a:srgbClr val="FF0000"/>
              </a:solidFill>
            </a:rPr>
            <a:t>实测数据</a:t>
          </a:r>
          <a:endParaRPr lang="zh-CN" altLang="en-US" dirty="0">
            <a:solidFill>
              <a:srgbClr val="FF0000"/>
            </a:solidFill>
          </a:endParaRPr>
        </a:p>
      </dgm:t>
    </dgm:pt>
    <dgm:pt modelId="{D15B839E-1465-488E-BBD1-6853174E2D0E}" type="parTrans" cxnId="{267CB7CB-29B2-4BDA-906C-63AE9A8094BE}">
      <dgm:prSet/>
      <dgm:spPr/>
      <dgm:t>
        <a:bodyPr/>
        <a:lstStyle/>
        <a:p>
          <a:endParaRPr lang="zh-CN" altLang="en-US"/>
        </a:p>
      </dgm:t>
    </dgm:pt>
    <dgm:pt modelId="{A0C5D529-40F9-4645-8AF6-C22C84BAC4FA}" type="sibTrans" cxnId="{267CB7CB-29B2-4BDA-906C-63AE9A8094BE}">
      <dgm:prSet/>
      <dgm:spPr/>
      <dgm:t>
        <a:bodyPr/>
        <a:lstStyle/>
        <a:p>
          <a:endParaRPr lang="zh-CN" altLang="en-US"/>
        </a:p>
      </dgm:t>
    </dgm:pt>
    <dgm:pt modelId="{032E2D2F-28C2-4956-B116-6678EE29673C}" type="pres">
      <dgm:prSet presAssocID="{DE591FF6-E2C5-4903-A9F2-1207833A994B}" presName="linearFlow" presStyleCnt="0">
        <dgm:presLayoutVars>
          <dgm:dir/>
          <dgm:resizeHandles val="exact"/>
        </dgm:presLayoutVars>
      </dgm:prSet>
      <dgm:spPr/>
    </dgm:pt>
    <dgm:pt modelId="{CB23C18A-B03F-47B0-AB92-A1634BCD54FD}" type="pres">
      <dgm:prSet presAssocID="{AD8F196A-4031-4922-A1C4-42302A29F162}" presName="composite" presStyleCnt="0"/>
      <dgm:spPr/>
    </dgm:pt>
    <dgm:pt modelId="{3D17A84F-D8BB-4ABC-B2B0-D5918EDE008C}" type="pres">
      <dgm:prSet presAssocID="{AD8F196A-4031-4922-A1C4-42302A29F162}"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969DEB1A-FB46-44E1-8895-394F9E2F1095}" type="pres">
      <dgm:prSet presAssocID="{AD8F196A-4031-4922-A1C4-42302A29F162}" presName="txShp" presStyleLbl="node1" presStyleIdx="0" presStyleCnt="4">
        <dgm:presLayoutVars>
          <dgm:bulletEnabled val="1"/>
        </dgm:presLayoutVars>
      </dgm:prSet>
      <dgm:spPr/>
      <dgm:t>
        <a:bodyPr/>
        <a:lstStyle/>
        <a:p>
          <a:endParaRPr lang="zh-CN" altLang="en-US"/>
        </a:p>
      </dgm:t>
    </dgm:pt>
    <dgm:pt modelId="{2F4AB55E-3C89-4562-82B4-42C2477EDD52}" type="pres">
      <dgm:prSet presAssocID="{AFFF5351-6417-488F-AF33-E274DFA8962F}" presName="spacing" presStyleCnt="0"/>
      <dgm:spPr/>
    </dgm:pt>
    <dgm:pt modelId="{1F9C25CA-C3A1-4598-BCBA-DC8CABE3FC91}" type="pres">
      <dgm:prSet presAssocID="{E75DB8F7-0422-415A-BF99-3F26D4F74FDD}" presName="composite" presStyleCnt="0"/>
      <dgm:spPr/>
    </dgm:pt>
    <dgm:pt modelId="{A9BEDDF8-89C6-4166-9093-BC8AF08FE7E6}" type="pres">
      <dgm:prSet presAssocID="{E75DB8F7-0422-415A-BF99-3F26D4F74FDD}" presName="imgShp" presStyleLbl="fgImgPlace1" presStyleIdx="1"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130ECCF3-039C-4773-B794-B5A0805F1D90}" type="pres">
      <dgm:prSet presAssocID="{E75DB8F7-0422-415A-BF99-3F26D4F74FDD}" presName="txShp" presStyleLbl="node1" presStyleIdx="1" presStyleCnt="4">
        <dgm:presLayoutVars>
          <dgm:bulletEnabled val="1"/>
        </dgm:presLayoutVars>
      </dgm:prSet>
      <dgm:spPr/>
      <dgm:t>
        <a:bodyPr/>
        <a:lstStyle/>
        <a:p>
          <a:endParaRPr lang="zh-CN" altLang="en-US"/>
        </a:p>
      </dgm:t>
    </dgm:pt>
    <dgm:pt modelId="{161498B1-B7CC-4999-A87D-FCEFE723E026}" type="pres">
      <dgm:prSet presAssocID="{41A52D02-639F-4849-9C50-7C60CC83B9E9}" presName="spacing" presStyleCnt="0"/>
      <dgm:spPr/>
    </dgm:pt>
    <dgm:pt modelId="{1488589F-2D95-451E-8155-F2554BC7A6C3}" type="pres">
      <dgm:prSet presAssocID="{39679CC7-8BE0-4B21-A26C-566693734E74}" presName="composite" presStyleCnt="0"/>
      <dgm:spPr/>
    </dgm:pt>
    <dgm:pt modelId="{8DA317EA-18DA-499E-88ED-5D9D18C830FB}" type="pres">
      <dgm:prSet presAssocID="{39679CC7-8BE0-4B21-A26C-566693734E74}"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92739647-B660-47B9-B6FF-539CD97519AA}" type="pres">
      <dgm:prSet presAssocID="{39679CC7-8BE0-4B21-A26C-566693734E74}" presName="txShp" presStyleLbl="node1" presStyleIdx="2" presStyleCnt="4">
        <dgm:presLayoutVars>
          <dgm:bulletEnabled val="1"/>
        </dgm:presLayoutVars>
      </dgm:prSet>
      <dgm:spPr/>
      <dgm:t>
        <a:bodyPr/>
        <a:lstStyle/>
        <a:p>
          <a:endParaRPr lang="zh-CN" altLang="en-US"/>
        </a:p>
      </dgm:t>
    </dgm:pt>
    <dgm:pt modelId="{3CD157E4-DF71-4F61-9FBC-C5A31EFCE995}" type="pres">
      <dgm:prSet presAssocID="{8F48C188-41FF-4BAC-8D18-4D8472F6E458}" presName="spacing" presStyleCnt="0"/>
      <dgm:spPr/>
    </dgm:pt>
    <dgm:pt modelId="{84038C1B-23EE-4BDA-8026-E012E309FEF8}" type="pres">
      <dgm:prSet presAssocID="{3DBB7BFB-7850-4C38-AB58-41D0D8E97EBB}" presName="composite" presStyleCnt="0"/>
      <dgm:spPr/>
    </dgm:pt>
    <dgm:pt modelId="{8CC549A6-740E-4CE5-8425-ED0CDFAF3729}" type="pres">
      <dgm:prSet presAssocID="{3DBB7BFB-7850-4C38-AB58-41D0D8E97EBB}"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dgm:spPr>
    </dgm:pt>
    <dgm:pt modelId="{645B40C6-4C39-4ED6-9BA4-AEE96407BA64}" type="pres">
      <dgm:prSet presAssocID="{3DBB7BFB-7850-4C38-AB58-41D0D8E97EBB}" presName="txShp" presStyleLbl="node1" presStyleIdx="3" presStyleCnt="4">
        <dgm:presLayoutVars>
          <dgm:bulletEnabled val="1"/>
        </dgm:presLayoutVars>
      </dgm:prSet>
      <dgm:spPr/>
      <dgm:t>
        <a:bodyPr/>
        <a:lstStyle/>
        <a:p>
          <a:endParaRPr lang="zh-CN" altLang="en-US"/>
        </a:p>
      </dgm:t>
    </dgm:pt>
  </dgm:ptLst>
  <dgm:cxnLst>
    <dgm:cxn modelId="{7D958FA2-F74E-40B5-9ACB-BDD48D031777}" srcId="{DE591FF6-E2C5-4903-A9F2-1207833A994B}" destId="{39679CC7-8BE0-4B21-A26C-566693734E74}" srcOrd="2" destOrd="0" parTransId="{980430BF-7DB9-42E9-92BB-C3F610E1E157}" sibTransId="{8F48C188-41FF-4BAC-8D18-4D8472F6E458}"/>
    <dgm:cxn modelId="{F0E5C8A7-3E62-41B7-83F2-62A2D23BFBC7}" type="presOf" srcId="{39679CC7-8BE0-4B21-A26C-566693734E74}" destId="{92739647-B660-47B9-B6FF-539CD97519AA}" srcOrd="0" destOrd="0" presId="urn:microsoft.com/office/officeart/2005/8/layout/vList3#1"/>
    <dgm:cxn modelId="{CBAAE2AE-A1B1-4F5D-9510-A88CBDA60A3B}" type="presOf" srcId="{3DBB7BFB-7850-4C38-AB58-41D0D8E97EBB}" destId="{645B40C6-4C39-4ED6-9BA4-AEE96407BA64}" srcOrd="0" destOrd="0" presId="urn:microsoft.com/office/officeart/2005/8/layout/vList3#1"/>
    <dgm:cxn modelId="{1FDB6E0A-A1C3-455A-AE92-0FEA7CBD58CC}" type="presOf" srcId="{E75DB8F7-0422-415A-BF99-3F26D4F74FDD}" destId="{130ECCF3-039C-4773-B794-B5A0805F1D90}" srcOrd="0" destOrd="0" presId="urn:microsoft.com/office/officeart/2005/8/layout/vList3#1"/>
    <dgm:cxn modelId="{21719594-0150-42A6-82DE-5604DC5E6358}" srcId="{DE591FF6-E2C5-4903-A9F2-1207833A994B}" destId="{AD8F196A-4031-4922-A1C4-42302A29F162}" srcOrd="0" destOrd="0" parTransId="{2F7C9D70-EA93-403C-9AAA-CCD354A570E7}" sibTransId="{AFFF5351-6417-488F-AF33-E274DFA8962F}"/>
    <dgm:cxn modelId="{A299CA9E-9140-46B5-AE56-99AA07481E85}" type="presOf" srcId="{DE591FF6-E2C5-4903-A9F2-1207833A994B}" destId="{032E2D2F-28C2-4956-B116-6678EE29673C}" srcOrd="0" destOrd="0" presId="urn:microsoft.com/office/officeart/2005/8/layout/vList3#1"/>
    <dgm:cxn modelId="{1896B71F-5858-481E-A7FD-E4267A32D86A}" srcId="{DE591FF6-E2C5-4903-A9F2-1207833A994B}" destId="{E75DB8F7-0422-415A-BF99-3F26D4F74FDD}" srcOrd="1" destOrd="0" parTransId="{98874F3F-02AB-4873-9423-7850353DFAFD}" sibTransId="{41A52D02-639F-4849-9C50-7C60CC83B9E9}"/>
    <dgm:cxn modelId="{267CB7CB-29B2-4BDA-906C-63AE9A8094BE}" srcId="{DE591FF6-E2C5-4903-A9F2-1207833A994B}" destId="{3DBB7BFB-7850-4C38-AB58-41D0D8E97EBB}" srcOrd="3" destOrd="0" parTransId="{D15B839E-1465-488E-BBD1-6853174E2D0E}" sibTransId="{A0C5D529-40F9-4645-8AF6-C22C84BAC4FA}"/>
    <dgm:cxn modelId="{A5F4D5B5-105F-49DB-8A34-FA3022763427}" type="presOf" srcId="{AD8F196A-4031-4922-A1C4-42302A29F162}" destId="{969DEB1A-FB46-44E1-8895-394F9E2F1095}" srcOrd="0" destOrd="0" presId="urn:microsoft.com/office/officeart/2005/8/layout/vList3#1"/>
    <dgm:cxn modelId="{1B33F05E-E7FC-4DFC-8A5F-8C7B7A6B68E7}" type="presParOf" srcId="{032E2D2F-28C2-4956-B116-6678EE29673C}" destId="{CB23C18A-B03F-47B0-AB92-A1634BCD54FD}" srcOrd="0" destOrd="0" presId="urn:microsoft.com/office/officeart/2005/8/layout/vList3#1"/>
    <dgm:cxn modelId="{F2A7BBA3-08A7-4871-90CA-FBE52BA46E01}" type="presParOf" srcId="{CB23C18A-B03F-47B0-AB92-A1634BCD54FD}" destId="{3D17A84F-D8BB-4ABC-B2B0-D5918EDE008C}" srcOrd="0" destOrd="0" presId="urn:microsoft.com/office/officeart/2005/8/layout/vList3#1"/>
    <dgm:cxn modelId="{51C8D63F-4630-42F0-91C6-777BF15AB069}" type="presParOf" srcId="{CB23C18A-B03F-47B0-AB92-A1634BCD54FD}" destId="{969DEB1A-FB46-44E1-8895-394F9E2F1095}" srcOrd="1" destOrd="0" presId="urn:microsoft.com/office/officeart/2005/8/layout/vList3#1"/>
    <dgm:cxn modelId="{C0AE7F8A-6035-4F5F-841A-DB3E5415451E}" type="presParOf" srcId="{032E2D2F-28C2-4956-B116-6678EE29673C}" destId="{2F4AB55E-3C89-4562-82B4-42C2477EDD52}" srcOrd="1" destOrd="0" presId="urn:microsoft.com/office/officeart/2005/8/layout/vList3#1"/>
    <dgm:cxn modelId="{FD8FFCBC-EB7F-4F09-9C4D-C3DE51A2BAF1}" type="presParOf" srcId="{032E2D2F-28C2-4956-B116-6678EE29673C}" destId="{1F9C25CA-C3A1-4598-BCBA-DC8CABE3FC91}" srcOrd="2" destOrd="0" presId="urn:microsoft.com/office/officeart/2005/8/layout/vList3#1"/>
    <dgm:cxn modelId="{E58E8A56-85EA-472A-9F44-29740C0108DD}" type="presParOf" srcId="{1F9C25CA-C3A1-4598-BCBA-DC8CABE3FC91}" destId="{A9BEDDF8-89C6-4166-9093-BC8AF08FE7E6}" srcOrd="0" destOrd="0" presId="urn:microsoft.com/office/officeart/2005/8/layout/vList3#1"/>
    <dgm:cxn modelId="{6F069ADD-20F3-4796-8FBE-6B85EB22BD02}" type="presParOf" srcId="{1F9C25CA-C3A1-4598-BCBA-DC8CABE3FC91}" destId="{130ECCF3-039C-4773-B794-B5A0805F1D90}" srcOrd="1" destOrd="0" presId="urn:microsoft.com/office/officeart/2005/8/layout/vList3#1"/>
    <dgm:cxn modelId="{A30D0C8E-5613-4CFC-AD89-F1377C2AB7A4}" type="presParOf" srcId="{032E2D2F-28C2-4956-B116-6678EE29673C}" destId="{161498B1-B7CC-4999-A87D-FCEFE723E026}" srcOrd="3" destOrd="0" presId="urn:microsoft.com/office/officeart/2005/8/layout/vList3#1"/>
    <dgm:cxn modelId="{D9287DAC-C13F-4718-BFED-F813F8076FE4}" type="presParOf" srcId="{032E2D2F-28C2-4956-B116-6678EE29673C}" destId="{1488589F-2D95-451E-8155-F2554BC7A6C3}" srcOrd="4" destOrd="0" presId="urn:microsoft.com/office/officeart/2005/8/layout/vList3#1"/>
    <dgm:cxn modelId="{0C1601B1-13BE-4422-8566-8A86A78A2432}" type="presParOf" srcId="{1488589F-2D95-451E-8155-F2554BC7A6C3}" destId="{8DA317EA-18DA-499E-88ED-5D9D18C830FB}" srcOrd="0" destOrd="0" presId="urn:microsoft.com/office/officeart/2005/8/layout/vList3#1"/>
    <dgm:cxn modelId="{9AFB5B2F-FBD8-4FE3-B31D-92B69EC07C9E}" type="presParOf" srcId="{1488589F-2D95-451E-8155-F2554BC7A6C3}" destId="{92739647-B660-47B9-B6FF-539CD97519AA}" srcOrd="1" destOrd="0" presId="urn:microsoft.com/office/officeart/2005/8/layout/vList3#1"/>
    <dgm:cxn modelId="{FD3EAADA-9E16-4459-B209-6A418A0FBBF3}" type="presParOf" srcId="{032E2D2F-28C2-4956-B116-6678EE29673C}" destId="{3CD157E4-DF71-4F61-9FBC-C5A31EFCE995}" srcOrd="5" destOrd="0" presId="urn:microsoft.com/office/officeart/2005/8/layout/vList3#1"/>
    <dgm:cxn modelId="{CCFAC243-5660-4B20-B4FE-EB1ECA8E1D16}" type="presParOf" srcId="{032E2D2F-28C2-4956-B116-6678EE29673C}" destId="{84038C1B-23EE-4BDA-8026-E012E309FEF8}" srcOrd="6" destOrd="0" presId="urn:microsoft.com/office/officeart/2005/8/layout/vList3#1"/>
    <dgm:cxn modelId="{F543E7B9-DAAE-4D4C-A257-E3147998E1EA}" type="presParOf" srcId="{84038C1B-23EE-4BDA-8026-E012E309FEF8}" destId="{8CC549A6-740E-4CE5-8425-ED0CDFAF3729}" srcOrd="0" destOrd="0" presId="urn:microsoft.com/office/officeart/2005/8/layout/vList3#1"/>
    <dgm:cxn modelId="{4CFDC6A9-5E68-42A5-8B0C-D1AC3688603C}" type="presParOf" srcId="{84038C1B-23EE-4BDA-8026-E012E309FEF8}" destId="{645B40C6-4C39-4ED6-9BA4-AEE96407BA64}" srcOrd="1" destOrd="0" presId="urn:microsoft.com/office/officeart/2005/8/layout/vList3#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9DEB1A-FB46-44E1-8895-394F9E2F1095}">
      <dsp:nvSpPr>
        <dsp:cNvPr id="0" name=""/>
        <dsp:cNvSpPr/>
      </dsp:nvSpPr>
      <dsp:spPr>
        <a:xfrm rot="10800000">
          <a:off x="1478156" y="600"/>
          <a:ext cx="5063701" cy="810853"/>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7564" tIns="137160" rIns="256032" bIns="137160" numCol="1" spcCol="1270" anchor="ctr" anchorCtr="0">
          <a:noAutofit/>
        </a:bodyPr>
        <a:lstStyle/>
        <a:p>
          <a:pPr lvl="0" algn="ctr" defTabSz="1600200">
            <a:lnSpc>
              <a:spcPct val="90000"/>
            </a:lnSpc>
            <a:spcBef>
              <a:spcPct val="0"/>
            </a:spcBef>
            <a:spcAft>
              <a:spcPct val="35000"/>
            </a:spcAft>
          </a:pPr>
          <a:r>
            <a:rPr lang="zh-CN" altLang="en-US" sz="3600" kern="1200" dirty="0" smtClean="0">
              <a:solidFill>
                <a:srgbClr val="FF0000"/>
              </a:solidFill>
            </a:rPr>
            <a:t>背景知识</a:t>
          </a:r>
          <a:endParaRPr lang="zh-CN" sz="3600" kern="1200" dirty="0">
            <a:solidFill>
              <a:srgbClr val="FF0000"/>
            </a:solidFill>
          </a:endParaRPr>
        </a:p>
      </dsp:txBody>
      <dsp:txXfrm rot="10800000">
        <a:off x="1478156" y="600"/>
        <a:ext cx="5063701" cy="810853"/>
      </dsp:txXfrm>
    </dsp:sp>
    <dsp:sp modelId="{3D17A84F-D8BB-4ABC-B2B0-D5918EDE008C}">
      <dsp:nvSpPr>
        <dsp:cNvPr id="0" name=""/>
        <dsp:cNvSpPr/>
      </dsp:nvSpPr>
      <dsp:spPr>
        <a:xfrm>
          <a:off x="1072730" y="600"/>
          <a:ext cx="810853" cy="810853"/>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30ECCF3-039C-4773-B794-B5A0805F1D90}">
      <dsp:nvSpPr>
        <dsp:cNvPr id="0" name=""/>
        <dsp:cNvSpPr/>
      </dsp:nvSpPr>
      <dsp:spPr>
        <a:xfrm rot="10800000">
          <a:off x="1478156" y="1053499"/>
          <a:ext cx="5063701" cy="810853"/>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7564" tIns="137160" rIns="256032" bIns="137160" numCol="1" spcCol="1270" anchor="ctr" anchorCtr="0">
          <a:noAutofit/>
        </a:bodyPr>
        <a:lstStyle/>
        <a:p>
          <a:pPr lvl="0" algn="ctr" defTabSz="1600200">
            <a:lnSpc>
              <a:spcPct val="90000"/>
            </a:lnSpc>
            <a:spcBef>
              <a:spcPct val="0"/>
            </a:spcBef>
            <a:spcAft>
              <a:spcPct val="35000"/>
            </a:spcAft>
          </a:pPr>
          <a:r>
            <a:rPr lang="zh-CN" altLang="en-US" sz="3600" kern="1200" dirty="0" smtClean="0"/>
            <a:t>算法原理</a:t>
          </a:r>
          <a:endParaRPr lang="zh-CN" sz="3600" kern="1200" dirty="0"/>
        </a:p>
      </dsp:txBody>
      <dsp:txXfrm rot="10800000">
        <a:off x="1478156" y="1053499"/>
        <a:ext cx="5063701" cy="810853"/>
      </dsp:txXfrm>
    </dsp:sp>
    <dsp:sp modelId="{A9BEDDF8-89C6-4166-9093-BC8AF08FE7E6}">
      <dsp:nvSpPr>
        <dsp:cNvPr id="0" name=""/>
        <dsp:cNvSpPr/>
      </dsp:nvSpPr>
      <dsp:spPr>
        <a:xfrm>
          <a:off x="1072730" y="1053499"/>
          <a:ext cx="810853" cy="810853"/>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2739647-B660-47B9-B6FF-539CD97519AA}">
      <dsp:nvSpPr>
        <dsp:cNvPr id="0" name=""/>
        <dsp:cNvSpPr/>
      </dsp:nvSpPr>
      <dsp:spPr>
        <a:xfrm rot="10800000">
          <a:off x="1478156" y="2106398"/>
          <a:ext cx="5063701" cy="810853"/>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7564" tIns="137160" rIns="256032" bIns="137160" numCol="1" spcCol="1270" anchor="ctr" anchorCtr="0">
          <a:noAutofit/>
        </a:bodyPr>
        <a:lstStyle/>
        <a:p>
          <a:pPr lvl="0" algn="ctr" defTabSz="1600200">
            <a:lnSpc>
              <a:spcPct val="90000"/>
            </a:lnSpc>
            <a:spcBef>
              <a:spcPct val="0"/>
            </a:spcBef>
            <a:spcAft>
              <a:spcPct val="35000"/>
            </a:spcAft>
          </a:pPr>
          <a:r>
            <a:rPr lang="zh-CN" altLang="en-US" sz="3600" kern="1200" dirty="0" smtClean="0"/>
            <a:t>细节讲解</a:t>
          </a:r>
          <a:endParaRPr lang="zh-CN" altLang="en-US" sz="3600" kern="1200" dirty="0"/>
        </a:p>
      </dsp:txBody>
      <dsp:txXfrm rot="10800000">
        <a:off x="1478156" y="2106398"/>
        <a:ext cx="5063701" cy="810853"/>
      </dsp:txXfrm>
    </dsp:sp>
    <dsp:sp modelId="{8DA317EA-18DA-499E-88ED-5D9D18C830FB}">
      <dsp:nvSpPr>
        <dsp:cNvPr id="0" name=""/>
        <dsp:cNvSpPr/>
      </dsp:nvSpPr>
      <dsp:spPr>
        <a:xfrm>
          <a:off x="1072730" y="2106398"/>
          <a:ext cx="810853" cy="810853"/>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5B40C6-4C39-4ED6-9BA4-AEE96407BA64}">
      <dsp:nvSpPr>
        <dsp:cNvPr id="0" name=""/>
        <dsp:cNvSpPr/>
      </dsp:nvSpPr>
      <dsp:spPr>
        <a:xfrm rot="10800000">
          <a:off x="1478156" y="3159297"/>
          <a:ext cx="5063701" cy="810853"/>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7564" tIns="137160" rIns="256032" bIns="137160" numCol="1" spcCol="1270" anchor="ctr" anchorCtr="0">
          <a:noAutofit/>
        </a:bodyPr>
        <a:lstStyle/>
        <a:p>
          <a:pPr lvl="0" algn="ctr" defTabSz="1600200">
            <a:lnSpc>
              <a:spcPct val="90000"/>
            </a:lnSpc>
            <a:spcBef>
              <a:spcPct val="0"/>
            </a:spcBef>
            <a:spcAft>
              <a:spcPct val="35000"/>
            </a:spcAft>
          </a:pPr>
          <a:r>
            <a:rPr lang="zh-CN" altLang="en-US" sz="3600" kern="1200" dirty="0" smtClean="0"/>
            <a:t>实测数据</a:t>
          </a:r>
          <a:endParaRPr lang="zh-CN" altLang="en-US" sz="3600" kern="1200" dirty="0"/>
        </a:p>
      </dsp:txBody>
      <dsp:txXfrm rot="10800000">
        <a:off x="1478156" y="3159297"/>
        <a:ext cx="5063701" cy="810853"/>
      </dsp:txXfrm>
    </dsp:sp>
    <dsp:sp modelId="{8CC549A6-740E-4CE5-8425-ED0CDFAF3729}">
      <dsp:nvSpPr>
        <dsp:cNvPr id="0" name=""/>
        <dsp:cNvSpPr/>
      </dsp:nvSpPr>
      <dsp:spPr>
        <a:xfrm>
          <a:off x="1072730" y="3159297"/>
          <a:ext cx="810853" cy="810853"/>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9DEB1A-FB46-44E1-8895-394F9E2F1095}">
      <dsp:nvSpPr>
        <dsp:cNvPr id="0" name=""/>
        <dsp:cNvSpPr/>
      </dsp:nvSpPr>
      <dsp:spPr>
        <a:xfrm rot="10800000">
          <a:off x="1478156" y="600"/>
          <a:ext cx="5063701" cy="810853"/>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7564" tIns="137160" rIns="256032" bIns="137160" numCol="1" spcCol="1270" anchor="ctr" anchorCtr="0">
          <a:noAutofit/>
        </a:bodyPr>
        <a:lstStyle/>
        <a:p>
          <a:pPr lvl="0" algn="ctr" defTabSz="1600200">
            <a:lnSpc>
              <a:spcPct val="90000"/>
            </a:lnSpc>
            <a:spcBef>
              <a:spcPct val="0"/>
            </a:spcBef>
            <a:spcAft>
              <a:spcPct val="35000"/>
            </a:spcAft>
          </a:pPr>
          <a:r>
            <a:rPr lang="zh-CN" altLang="en-US" sz="3600" b="0" kern="1200" dirty="0" smtClean="0">
              <a:solidFill>
                <a:schemeClr val="tx1"/>
              </a:solidFill>
            </a:rPr>
            <a:t>背景知识</a:t>
          </a:r>
          <a:endParaRPr lang="zh-CN" sz="3600" b="0" kern="1200" dirty="0">
            <a:solidFill>
              <a:schemeClr val="tx1"/>
            </a:solidFill>
          </a:endParaRPr>
        </a:p>
      </dsp:txBody>
      <dsp:txXfrm rot="10800000">
        <a:off x="1478156" y="600"/>
        <a:ext cx="5063701" cy="810853"/>
      </dsp:txXfrm>
    </dsp:sp>
    <dsp:sp modelId="{3D17A84F-D8BB-4ABC-B2B0-D5918EDE008C}">
      <dsp:nvSpPr>
        <dsp:cNvPr id="0" name=""/>
        <dsp:cNvSpPr/>
      </dsp:nvSpPr>
      <dsp:spPr>
        <a:xfrm>
          <a:off x="1072730" y="600"/>
          <a:ext cx="810853" cy="810853"/>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30ECCF3-039C-4773-B794-B5A0805F1D90}">
      <dsp:nvSpPr>
        <dsp:cNvPr id="0" name=""/>
        <dsp:cNvSpPr/>
      </dsp:nvSpPr>
      <dsp:spPr>
        <a:xfrm rot="10800000">
          <a:off x="1478156" y="1053499"/>
          <a:ext cx="5063701" cy="810853"/>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7564" tIns="137160" rIns="256032" bIns="137160" numCol="1" spcCol="1270" anchor="ctr" anchorCtr="0">
          <a:noAutofit/>
        </a:bodyPr>
        <a:lstStyle/>
        <a:p>
          <a:pPr lvl="0" algn="ctr" defTabSz="1600200">
            <a:lnSpc>
              <a:spcPct val="90000"/>
            </a:lnSpc>
            <a:spcBef>
              <a:spcPct val="0"/>
            </a:spcBef>
            <a:spcAft>
              <a:spcPct val="35000"/>
            </a:spcAft>
          </a:pPr>
          <a:r>
            <a:rPr lang="zh-CN" altLang="en-US" sz="3600" kern="1200" dirty="0" smtClean="0">
              <a:solidFill>
                <a:srgbClr val="FF0000"/>
              </a:solidFill>
            </a:rPr>
            <a:t>算法原理</a:t>
          </a:r>
          <a:endParaRPr lang="zh-CN" sz="3600" kern="1200" dirty="0">
            <a:solidFill>
              <a:srgbClr val="FF0000"/>
            </a:solidFill>
          </a:endParaRPr>
        </a:p>
      </dsp:txBody>
      <dsp:txXfrm rot="10800000">
        <a:off x="1478156" y="1053499"/>
        <a:ext cx="5063701" cy="810853"/>
      </dsp:txXfrm>
    </dsp:sp>
    <dsp:sp modelId="{A9BEDDF8-89C6-4166-9093-BC8AF08FE7E6}">
      <dsp:nvSpPr>
        <dsp:cNvPr id="0" name=""/>
        <dsp:cNvSpPr/>
      </dsp:nvSpPr>
      <dsp:spPr>
        <a:xfrm>
          <a:off x="1072730" y="1053499"/>
          <a:ext cx="810853" cy="810853"/>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2739647-B660-47B9-B6FF-539CD97519AA}">
      <dsp:nvSpPr>
        <dsp:cNvPr id="0" name=""/>
        <dsp:cNvSpPr/>
      </dsp:nvSpPr>
      <dsp:spPr>
        <a:xfrm rot="10800000">
          <a:off x="1478156" y="2106398"/>
          <a:ext cx="5063701" cy="810853"/>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7564" tIns="137160" rIns="256032" bIns="137160" numCol="1" spcCol="1270" anchor="ctr" anchorCtr="0">
          <a:noAutofit/>
        </a:bodyPr>
        <a:lstStyle/>
        <a:p>
          <a:pPr lvl="0" algn="ctr" defTabSz="1600200">
            <a:lnSpc>
              <a:spcPct val="90000"/>
            </a:lnSpc>
            <a:spcBef>
              <a:spcPct val="0"/>
            </a:spcBef>
            <a:spcAft>
              <a:spcPct val="35000"/>
            </a:spcAft>
          </a:pPr>
          <a:r>
            <a:rPr lang="zh-CN" altLang="en-US" sz="3600" kern="1200" dirty="0" smtClean="0"/>
            <a:t>细节讲解</a:t>
          </a:r>
          <a:endParaRPr lang="zh-CN" altLang="en-US" sz="3600" kern="1200" dirty="0"/>
        </a:p>
      </dsp:txBody>
      <dsp:txXfrm rot="10800000">
        <a:off x="1478156" y="2106398"/>
        <a:ext cx="5063701" cy="810853"/>
      </dsp:txXfrm>
    </dsp:sp>
    <dsp:sp modelId="{8DA317EA-18DA-499E-88ED-5D9D18C830FB}">
      <dsp:nvSpPr>
        <dsp:cNvPr id="0" name=""/>
        <dsp:cNvSpPr/>
      </dsp:nvSpPr>
      <dsp:spPr>
        <a:xfrm>
          <a:off x="1072730" y="2106398"/>
          <a:ext cx="810853" cy="810853"/>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5B40C6-4C39-4ED6-9BA4-AEE96407BA64}">
      <dsp:nvSpPr>
        <dsp:cNvPr id="0" name=""/>
        <dsp:cNvSpPr/>
      </dsp:nvSpPr>
      <dsp:spPr>
        <a:xfrm rot="10800000">
          <a:off x="1478156" y="3159297"/>
          <a:ext cx="5063701" cy="810853"/>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7564" tIns="137160" rIns="256032" bIns="137160" numCol="1" spcCol="1270" anchor="ctr" anchorCtr="0">
          <a:noAutofit/>
        </a:bodyPr>
        <a:lstStyle/>
        <a:p>
          <a:pPr lvl="0" algn="ctr" defTabSz="1600200">
            <a:lnSpc>
              <a:spcPct val="90000"/>
            </a:lnSpc>
            <a:spcBef>
              <a:spcPct val="0"/>
            </a:spcBef>
            <a:spcAft>
              <a:spcPct val="35000"/>
            </a:spcAft>
          </a:pPr>
          <a:r>
            <a:rPr lang="zh-CN" altLang="en-US" sz="3600" kern="1200" dirty="0" smtClean="0"/>
            <a:t>实测数据</a:t>
          </a:r>
          <a:endParaRPr lang="zh-CN" altLang="en-US" sz="3600" kern="1200" dirty="0"/>
        </a:p>
      </dsp:txBody>
      <dsp:txXfrm rot="10800000">
        <a:off x="1478156" y="3159297"/>
        <a:ext cx="5063701" cy="810853"/>
      </dsp:txXfrm>
    </dsp:sp>
    <dsp:sp modelId="{8CC549A6-740E-4CE5-8425-ED0CDFAF3729}">
      <dsp:nvSpPr>
        <dsp:cNvPr id="0" name=""/>
        <dsp:cNvSpPr/>
      </dsp:nvSpPr>
      <dsp:spPr>
        <a:xfrm>
          <a:off x="1072730" y="3159297"/>
          <a:ext cx="810853" cy="810853"/>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9DEB1A-FB46-44E1-8895-394F9E2F1095}">
      <dsp:nvSpPr>
        <dsp:cNvPr id="0" name=""/>
        <dsp:cNvSpPr/>
      </dsp:nvSpPr>
      <dsp:spPr>
        <a:xfrm rot="10800000">
          <a:off x="1478156" y="600"/>
          <a:ext cx="5063701" cy="810853"/>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7564" tIns="137160" rIns="256032" bIns="137160" numCol="1" spcCol="1270" anchor="ctr" anchorCtr="0">
          <a:noAutofit/>
        </a:bodyPr>
        <a:lstStyle/>
        <a:p>
          <a:pPr lvl="0" algn="ctr" defTabSz="1600200">
            <a:lnSpc>
              <a:spcPct val="90000"/>
            </a:lnSpc>
            <a:spcBef>
              <a:spcPct val="0"/>
            </a:spcBef>
            <a:spcAft>
              <a:spcPct val="35000"/>
            </a:spcAft>
          </a:pPr>
          <a:r>
            <a:rPr lang="zh-CN" altLang="en-US" sz="3600" b="0" kern="1200" dirty="0" smtClean="0">
              <a:solidFill>
                <a:schemeClr val="tx1"/>
              </a:solidFill>
            </a:rPr>
            <a:t>背景知识</a:t>
          </a:r>
          <a:endParaRPr lang="zh-CN" sz="3600" b="0" kern="1200" dirty="0">
            <a:solidFill>
              <a:schemeClr val="tx1"/>
            </a:solidFill>
          </a:endParaRPr>
        </a:p>
      </dsp:txBody>
      <dsp:txXfrm rot="10800000">
        <a:off x="1478156" y="600"/>
        <a:ext cx="5063701" cy="810853"/>
      </dsp:txXfrm>
    </dsp:sp>
    <dsp:sp modelId="{3D17A84F-D8BB-4ABC-B2B0-D5918EDE008C}">
      <dsp:nvSpPr>
        <dsp:cNvPr id="0" name=""/>
        <dsp:cNvSpPr/>
      </dsp:nvSpPr>
      <dsp:spPr>
        <a:xfrm>
          <a:off x="1072730" y="600"/>
          <a:ext cx="810853" cy="810853"/>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30ECCF3-039C-4773-B794-B5A0805F1D90}">
      <dsp:nvSpPr>
        <dsp:cNvPr id="0" name=""/>
        <dsp:cNvSpPr/>
      </dsp:nvSpPr>
      <dsp:spPr>
        <a:xfrm rot="10800000">
          <a:off x="1478156" y="1053499"/>
          <a:ext cx="5063701" cy="810853"/>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7564" tIns="137160" rIns="256032" bIns="137160" numCol="1" spcCol="1270" anchor="ctr" anchorCtr="0">
          <a:noAutofit/>
        </a:bodyPr>
        <a:lstStyle/>
        <a:p>
          <a:pPr lvl="0" algn="ctr" defTabSz="1600200">
            <a:lnSpc>
              <a:spcPct val="90000"/>
            </a:lnSpc>
            <a:spcBef>
              <a:spcPct val="0"/>
            </a:spcBef>
            <a:spcAft>
              <a:spcPct val="35000"/>
            </a:spcAft>
          </a:pPr>
          <a:r>
            <a:rPr lang="zh-CN" altLang="en-US" sz="3600" kern="1200" dirty="0" smtClean="0">
              <a:solidFill>
                <a:schemeClr val="tx1"/>
              </a:solidFill>
            </a:rPr>
            <a:t>算法原理</a:t>
          </a:r>
          <a:endParaRPr lang="zh-CN" sz="3600" kern="1200" dirty="0">
            <a:solidFill>
              <a:schemeClr val="tx1"/>
            </a:solidFill>
          </a:endParaRPr>
        </a:p>
      </dsp:txBody>
      <dsp:txXfrm rot="10800000">
        <a:off x="1478156" y="1053499"/>
        <a:ext cx="5063701" cy="810853"/>
      </dsp:txXfrm>
    </dsp:sp>
    <dsp:sp modelId="{A9BEDDF8-89C6-4166-9093-BC8AF08FE7E6}">
      <dsp:nvSpPr>
        <dsp:cNvPr id="0" name=""/>
        <dsp:cNvSpPr/>
      </dsp:nvSpPr>
      <dsp:spPr>
        <a:xfrm>
          <a:off x="1072730" y="1053499"/>
          <a:ext cx="810853" cy="810853"/>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2739647-B660-47B9-B6FF-539CD97519AA}">
      <dsp:nvSpPr>
        <dsp:cNvPr id="0" name=""/>
        <dsp:cNvSpPr/>
      </dsp:nvSpPr>
      <dsp:spPr>
        <a:xfrm rot="10800000">
          <a:off x="1478156" y="2106398"/>
          <a:ext cx="5063701" cy="810853"/>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7564" tIns="137160" rIns="256032" bIns="137160" numCol="1" spcCol="1270" anchor="ctr" anchorCtr="0">
          <a:noAutofit/>
        </a:bodyPr>
        <a:lstStyle/>
        <a:p>
          <a:pPr lvl="0" algn="ctr" defTabSz="1600200">
            <a:lnSpc>
              <a:spcPct val="90000"/>
            </a:lnSpc>
            <a:spcBef>
              <a:spcPct val="0"/>
            </a:spcBef>
            <a:spcAft>
              <a:spcPct val="35000"/>
            </a:spcAft>
          </a:pPr>
          <a:r>
            <a:rPr lang="zh-CN" altLang="en-US" sz="3600" kern="1200" dirty="0" smtClean="0">
              <a:solidFill>
                <a:srgbClr val="FF0000"/>
              </a:solidFill>
            </a:rPr>
            <a:t>细节讲解</a:t>
          </a:r>
          <a:endParaRPr lang="zh-CN" altLang="en-US" sz="3600" kern="1200" dirty="0">
            <a:solidFill>
              <a:srgbClr val="FF0000"/>
            </a:solidFill>
          </a:endParaRPr>
        </a:p>
      </dsp:txBody>
      <dsp:txXfrm rot="10800000">
        <a:off x="1478156" y="2106398"/>
        <a:ext cx="5063701" cy="810853"/>
      </dsp:txXfrm>
    </dsp:sp>
    <dsp:sp modelId="{8DA317EA-18DA-499E-88ED-5D9D18C830FB}">
      <dsp:nvSpPr>
        <dsp:cNvPr id="0" name=""/>
        <dsp:cNvSpPr/>
      </dsp:nvSpPr>
      <dsp:spPr>
        <a:xfrm>
          <a:off x="1072730" y="2106398"/>
          <a:ext cx="810853" cy="810853"/>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5B40C6-4C39-4ED6-9BA4-AEE96407BA64}">
      <dsp:nvSpPr>
        <dsp:cNvPr id="0" name=""/>
        <dsp:cNvSpPr/>
      </dsp:nvSpPr>
      <dsp:spPr>
        <a:xfrm rot="10800000">
          <a:off x="1478156" y="3159297"/>
          <a:ext cx="5063701" cy="810853"/>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7564" tIns="137160" rIns="256032" bIns="137160" numCol="1" spcCol="1270" anchor="ctr" anchorCtr="0">
          <a:noAutofit/>
        </a:bodyPr>
        <a:lstStyle/>
        <a:p>
          <a:pPr lvl="0" algn="ctr" defTabSz="1600200">
            <a:lnSpc>
              <a:spcPct val="90000"/>
            </a:lnSpc>
            <a:spcBef>
              <a:spcPct val="0"/>
            </a:spcBef>
            <a:spcAft>
              <a:spcPct val="35000"/>
            </a:spcAft>
          </a:pPr>
          <a:r>
            <a:rPr lang="zh-CN" altLang="en-US" sz="3600" kern="1200" dirty="0" smtClean="0"/>
            <a:t>实测数据</a:t>
          </a:r>
          <a:endParaRPr lang="zh-CN" altLang="en-US" sz="3600" kern="1200" dirty="0"/>
        </a:p>
      </dsp:txBody>
      <dsp:txXfrm rot="10800000">
        <a:off x="1478156" y="3159297"/>
        <a:ext cx="5063701" cy="810853"/>
      </dsp:txXfrm>
    </dsp:sp>
    <dsp:sp modelId="{8CC549A6-740E-4CE5-8425-ED0CDFAF3729}">
      <dsp:nvSpPr>
        <dsp:cNvPr id="0" name=""/>
        <dsp:cNvSpPr/>
      </dsp:nvSpPr>
      <dsp:spPr>
        <a:xfrm>
          <a:off x="1072730" y="3159297"/>
          <a:ext cx="810853" cy="810853"/>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822FB7-721F-487A-A34A-BA3CCA6D95ED}" type="datetimeFigureOut">
              <a:rPr lang="zh-CN" altLang="en-US" smtClean="0"/>
              <a:pPr/>
              <a:t>2011-3-23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EB7CBD-9736-42BC-9E62-0C09FC606A57}" type="slidenum">
              <a:rPr lang="zh-CN" altLang="en-US" smtClean="0"/>
              <a:pPr/>
              <a:t>‹#›</a:t>
            </a:fld>
            <a:endParaRPr lang="zh-CN" altLang="en-US"/>
          </a:p>
        </p:txBody>
      </p:sp>
    </p:spTree>
    <p:extLst>
      <p:ext uri="{BB962C8B-B14F-4D97-AF65-F5344CB8AC3E}">
        <p14:creationId xmlns:p14="http://schemas.microsoft.com/office/powerpoint/2010/main" xmlns="" val="29829115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DB091-9727-42B2-856F-ADF573979113}" type="datetimeFigureOut">
              <a:rPr lang="zh-CN" altLang="en-US" smtClean="0"/>
              <a:pPr/>
              <a:t>2011-3-23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36890-7F2A-414B-9FF1-9322CAE4F67A}" type="slidenum">
              <a:rPr lang="zh-CN" altLang="en-US" smtClean="0"/>
              <a:pPr/>
              <a:t>‹#›</a:t>
            </a:fld>
            <a:endParaRPr lang="zh-CN" altLang="en-US"/>
          </a:p>
        </p:txBody>
      </p:sp>
    </p:spTree>
    <p:extLst>
      <p:ext uri="{BB962C8B-B14F-4D97-AF65-F5344CB8AC3E}">
        <p14:creationId xmlns:p14="http://schemas.microsoft.com/office/powerpoint/2010/main" xmlns="" val="9239050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36890-7F2A-414B-9FF1-9322CAE4F67A}" type="slidenum">
              <a:rPr lang="zh-CN" altLang="en-US" smtClean="0"/>
              <a:pPr/>
              <a:t>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r>
              <a:rPr lang="en-US" altLang="zh-CN" dirty="0" smtClean="0"/>
              <a:t>1.</a:t>
            </a:r>
            <a:r>
              <a:rPr lang="zh-CN" altLang="en-US" dirty="0" smtClean="0"/>
              <a:t>用户程序中的</a:t>
            </a:r>
            <a:r>
              <a:rPr lang="en-US" altLang="zh-CN" dirty="0" smtClean="0"/>
              <a:t>MapReduce</a:t>
            </a:r>
            <a:r>
              <a:rPr lang="zh-CN" altLang="en-US" dirty="0" smtClean="0"/>
              <a:t>库首先将输入文件分割成</a:t>
            </a:r>
            <a:r>
              <a:rPr lang="en-US" altLang="zh-CN" dirty="0" smtClean="0"/>
              <a:t>M</a:t>
            </a:r>
            <a:r>
              <a:rPr lang="zh-CN" altLang="en-US" dirty="0" smtClean="0"/>
              <a:t>份（一般情况下，每份有</a:t>
            </a:r>
            <a:r>
              <a:rPr lang="en-US" altLang="zh-CN" dirty="0" smtClean="0"/>
              <a:t>16MB</a:t>
            </a:r>
            <a:r>
              <a:rPr lang="zh-CN" altLang="en-US" dirty="0" smtClean="0"/>
              <a:t>到</a:t>
            </a:r>
            <a:r>
              <a:rPr lang="en-US" altLang="zh-CN" dirty="0" smtClean="0"/>
              <a:t>64MB</a:t>
            </a:r>
            <a:r>
              <a:rPr lang="zh-CN" altLang="en-US" dirty="0" smtClean="0"/>
              <a:t>大小）。然后在集群中的电脑上启动程序的多个副本。</a:t>
            </a:r>
          </a:p>
          <a:p>
            <a:r>
              <a:rPr lang="en-US" altLang="zh-CN" dirty="0" smtClean="0"/>
              <a:t>2.</a:t>
            </a:r>
            <a:r>
              <a:rPr lang="zh-CN" altLang="en-US" dirty="0" smtClean="0"/>
              <a:t>一个程序的副本比较特殊 </a:t>
            </a:r>
            <a:r>
              <a:rPr lang="en-US" altLang="zh-CN" dirty="0" smtClean="0"/>
              <a:t>-- --master</a:t>
            </a:r>
            <a:r>
              <a:rPr lang="zh-CN" altLang="en-US" dirty="0" smtClean="0"/>
              <a:t>。其余的</a:t>
            </a:r>
            <a:r>
              <a:rPr lang="en-US" altLang="zh-CN" dirty="0" smtClean="0"/>
              <a:t>worker</a:t>
            </a:r>
            <a:r>
              <a:rPr lang="zh-CN" altLang="en-US" dirty="0" smtClean="0"/>
              <a:t>由</a:t>
            </a:r>
            <a:r>
              <a:rPr lang="en-US" altLang="zh-CN" dirty="0" smtClean="0"/>
              <a:t>master</a:t>
            </a:r>
            <a:r>
              <a:rPr lang="zh-CN" altLang="en-US" dirty="0" smtClean="0"/>
              <a:t>分配。一共有</a:t>
            </a:r>
            <a:r>
              <a:rPr lang="en-US" altLang="zh-CN" dirty="0" smtClean="0"/>
              <a:t>M</a:t>
            </a:r>
            <a:r>
              <a:rPr lang="zh-CN" altLang="en-US" dirty="0" smtClean="0"/>
              <a:t>个</a:t>
            </a:r>
            <a:r>
              <a:rPr lang="en-US" altLang="zh-CN" dirty="0" smtClean="0"/>
              <a:t>map</a:t>
            </a:r>
            <a:r>
              <a:rPr lang="zh-CN" altLang="en-US" dirty="0" smtClean="0"/>
              <a:t>任务和</a:t>
            </a:r>
            <a:r>
              <a:rPr lang="en-US" altLang="zh-CN" dirty="0" smtClean="0"/>
              <a:t>R</a:t>
            </a:r>
            <a:r>
              <a:rPr lang="zh-CN" altLang="en-US" dirty="0" smtClean="0"/>
              <a:t>个</a:t>
            </a:r>
            <a:r>
              <a:rPr lang="en-US" altLang="zh-CN" dirty="0" smtClean="0"/>
              <a:t>reduce</a:t>
            </a:r>
            <a:r>
              <a:rPr lang="zh-CN" altLang="en-US" dirty="0" smtClean="0"/>
              <a:t>任务需要分配。</a:t>
            </a:r>
            <a:r>
              <a:rPr lang="en-US" altLang="zh-CN" dirty="0" smtClean="0"/>
              <a:t>master</a:t>
            </a:r>
            <a:r>
              <a:rPr lang="zh-CN" altLang="en-US" dirty="0" smtClean="0"/>
              <a:t>挑选出空闲的</a:t>
            </a:r>
            <a:r>
              <a:rPr lang="en-US" altLang="zh-CN" dirty="0" smtClean="0"/>
              <a:t>worker</a:t>
            </a:r>
            <a:r>
              <a:rPr lang="zh-CN" altLang="en-US" dirty="0" smtClean="0"/>
              <a:t>，并非配给它们</a:t>
            </a:r>
            <a:r>
              <a:rPr lang="en-US" altLang="zh-CN" dirty="0" smtClean="0"/>
              <a:t>map</a:t>
            </a:r>
            <a:r>
              <a:rPr lang="zh-CN" altLang="en-US" dirty="0" smtClean="0"/>
              <a:t>任务或者</a:t>
            </a:r>
            <a:r>
              <a:rPr lang="en-US" altLang="zh-CN" dirty="0" smtClean="0"/>
              <a:t>reduce</a:t>
            </a:r>
            <a:r>
              <a:rPr lang="zh-CN" altLang="en-US" dirty="0" smtClean="0"/>
              <a:t>任务。</a:t>
            </a:r>
          </a:p>
          <a:p>
            <a:r>
              <a:rPr lang="en-US" altLang="zh-CN" dirty="0" smtClean="0"/>
              <a:t>3.</a:t>
            </a:r>
            <a:r>
              <a:rPr lang="zh-CN" altLang="en-US" dirty="0" smtClean="0"/>
              <a:t>分配了</a:t>
            </a:r>
            <a:r>
              <a:rPr lang="en-US" altLang="zh-CN" dirty="0" smtClean="0"/>
              <a:t>map</a:t>
            </a:r>
            <a:r>
              <a:rPr lang="zh-CN" altLang="en-US" dirty="0" smtClean="0"/>
              <a:t>任务的</a:t>
            </a:r>
            <a:r>
              <a:rPr lang="en-US" altLang="zh-CN" dirty="0" smtClean="0"/>
              <a:t>worker</a:t>
            </a:r>
            <a:r>
              <a:rPr lang="zh-CN" altLang="en-US" dirty="0" smtClean="0"/>
              <a:t>读取相应的输入数据块。它从输入数据中解析出</a:t>
            </a:r>
            <a:r>
              <a:rPr lang="en-US" altLang="zh-CN" dirty="0" smtClean="0"/>
              <a:t>key-value</a:t>
            </a:r>
            <a:r>
              <a:rPr lang="zh-CN" altLang="en-US" dirty="0" smtClean="0"/>
              <a:t>元组并将每个元组传送到用户定义的</a:t>
            </a:r>
            <a:r>
              <a:rPr lang="en-US" altLang="zh-CN" dirty="0" smtClean="0"/>
              <a:t>map</a:t>
            </a:r>
            <a:r>
              <a:rPr lang="zh-CN" altLang="en-US" dirty="0" smtClean="0"/>
              <a:t>函数中。由</a:t>
            </a:r>
            <a:r>
              <a:rPr lang="en-US" altLang="zh-CN" dirty="0" smtClean="0"/>
              <a:t>map</a:t>
            </a:r>
            <a:r>
              <a:rPr lang="zh-CN" altLang="en-US" dirty="0" smtClean="0"/>
              <a:t>函数得到的中间元组缓存在内存中。</a:t>
            </a:r>
          </a:p>
          <a:p>
            <a:r>
              <a:rPr lang="en-US" altLang="zh-CN" dirty="0" smtClean="0"/>
              <a:t>4.</a:t>
            </a:r>
            <a:r>
              <a:rPr lang="zh-CN" altLang="en-US" dirty="0" smtClean="0"/>
              <a:t>系统周期性地将缓存的元组写入到本地磁盘中，由分组函数将其分成</a:t>
            </a:r>
            <a:r>
              <a:rPr lang="en-US" altLang="zh-CN" dirty="0" smtClean="0"/>
              <a:t>R</a:t>
            </a:r>
            <a:r>
              <a:rPr lang="zh-CN" altLang="en-US" dirty="0" smtClean="0"/>
              <a:t>组。这些缓存元组在本地磁盘中的位置被传送到</a:t>
            </a:r>
            <a:r>
              <a:rPr lang="en-US" altLang="zh-CN" dirty="0" smtClean="0"/>
              <a:t>master</a:t>
            </a:r>
            <a:r>
              <a:rPr lang="zh-CN" altLang="en-US" dirty="0" smtClean="0"/>
              <a:t>中，</a:t>
            </a:r>
            <a:r>
              <a:rPr lang="en-US" altLang="zh-CN" dirty="0" smtClean="0"/>
              <a:t>master</a:t>
            </a:r>
            <a:r>
              <a:rPr lang="zh-CN" altLang="en-US" dirty="0" smtClean="0"/>
              <a:t>负责将这些位置传到相应的</a:t>
            </a:r>
            <a:r>
              <a:rPr lang="en-US" altLang="zh-CN" dirty="0" smtClean="0"/>
              <a:t>reduce worker</a:t>
            </a:r>
            <a:r>
              <a:rPr lang="zh-CN" altLang="en-US" dirty="0" smtClean="0"/>
              <a:t>中。</a:t>
            </a:r>
            <a:endParaRPr lang="en-US" altLang="zh-CN" dirty="0" smtClean="0"/>
          </a:p>
          <a:p>
            <a:r>
              <a:rPr lang="en-US" altLang="zh-CN" dirty="0" smtClean="0"/>
              <a:t>5.</a:t>
            </a:r>
            <a:r>
              <a:rPr lang="zh-CN" altLang="en-US" dirty="0" smtClean="0"/>
              <a:t>当</a:t>
            </a:r>
            <a:r>
              <a:rPr lang="en-US" altLang="zh-CN" dirty="0" smtClean="0"/>
              <a:t>reduce worker</a:t>
            </a:r>
            <a:r>
              <a:rPr lang="zh-CN" altLang="en-US" dirty="0" smtClean="0"/>
              <a:t>被</a:t>
            </a:r>
            <a:r>
              <a:rPr lang="en-US" altLang="zh-CN" dirty="0" smtClean="0"/>
              <a:t>master</a:t>
            </a:r>
            <a:r>
              <a:rPr lang="zh-CN" altLang="en-US" dirty="0" smtClean="0"/>
              <a:t>告知这些位置之后，它通过远程过程调用去读取存储在</a:t>
            </a:r>
            <a:r>
              <a:rPr lang="en-US" altLang="zh-CN" dirty="0" smtClean="0"/>
              <a:t>map worker</a:t>
            </a:r>
            <a:r>
              <a:rPr lang="zh-CN" altLang="en-US" dirty="0" smtClean="0"/>
              <a:t>本地磁盘上的这些缓存数据。当一个</a:t>
            </a:r>
            <a:r>
              <a:rPr lang="en-US" altLang="zh-CN" dirty="0" smtClean="0"/>
              <a:t>reduce worker</a:t>
            </a:r>
            <a:r>
              <a:rPr lang="zh-CN" altLang="en-US" dirty="0" smtClean="0"/>
              <a:t>已经读取完所有的中间元组之后，它整理这些元组，使得所有具有相同</a:t>
            </a:r>
            <a:r>
              <a:rPr lang="en-US" altLang="zh-CN" dirty="0" smtClean="0"/>
              <a:t>key</a:t>
            </a:r>
            <a:r>
              <a:rPr lang="zh-CN" altLang="en-US" dirty="0" smtClean="0"/>
              <a:t>值的元组能够被分到一起。分组是必须的因为一般来说，许多不同</a:t>
            </a:r>
            <a:r>
              <a:rPr lang="en-US" altLang="zh-CN" dirty="0" smtClean="0"/>
              <a:t>key</a:t>
            </a:r>
            <a:r>
              <a:rPr lang="zh-CN" altLang="en-US" dirty="0" smtClean="0"/>
              <a:t>值的元组被分配到相同的</a:t>
            </a:r>
            <a:r>
              <a:rPr lang="en-US" altLang="zh-CN" dirty="0" smtClean="0"/>
              <a:t>reduce</a:t>
            </a:r>
            <a:r>
              <a:rPr lang="zh-CN" altLang="en-US" dirty="0" smtClean="0"/>
              <a:t>任务中。如果中间元组的数目太大以至于不可以存储到内存之中，则启用额外的整理过程。</a:t>
            </a:r>
          </a:p>
          <a:p>
            <a:pPr defTabSz="914310">
              <a:defRPr/>
            </a:pPr>
            <a:r>
              <a:rPr lang="en-US" altLang="zh-CN" dirty="0"/>
              <a:t>6.reduce worker</a:t>
            </a:r>
            <a:r>
              <a:rPr lang="zh-CN" altLang="en-US" dirty="0"/>
              <a:t>迭代器遍历所有排序后而具有相同</a:t>
            </a:r>
            <a:r>
              <a:rPr lang="en-US" altLang="zh-CN" dirty="0"/>
              <a:t>key</a:t>
            </a:r>
            <a:r>
              <a:rPr lang="zh-CN" altLang="en-US" dirty="0"/>
              <a:t>值的元组，将</a:t>
            </a:r>
            <a:r>
              <a:rPr lang="en-US" altLang="zh-CN" dirty="0"/>
              <a:t>key</a:t>
            </a:r>
            <a:r>
              <a:rPr lang="zh-CN" altLang="en-US" dirty="0"/>
              <a:t>值以及相应的一组中间值传送到</a:t>
            </a:r>
            <a:r>
              <a:rPr lang="en-US" altLang="zh-CN" dirty="0"/>
              <a:t>reduce</a:t>
            </a:r>
            <a:r>
              <a:rPr lang="zh-CN" altLang="en-US" dirty="0"/>
              <a:t>函数中去。系统将</a:t>
            </a:r>
            <a:r>
              <a:rPr lang="en-US" altLang="zh-CN" dirty="0"/>
              <a:t>reduce</a:t>
            </a:r>
            <a:r>
              <a:rPr lang="zh-CN" altLang="en-US" dirty="0"/>
              <a:t>函数的输出写入到最终的输出文件中去。</a:t>
            </a:r>
          </a:p>
          <a:p>
            <a:pPr defTabSz="914310">
              <a:defRPr/>
            </a:pPr>
            <a:r>
              <a:rPr lang="en-US" altLang="zh-CN" dirty="0"/>
              <a:t>7.</a:t>
            </a:r>
            <a:r>
              <a:rPr lang="zh-CN" altLang="en-US" dirty="0"/>
              <a:t>当所有的</a:t>
            </a:r>
            <a:r>
              <a:rPr lang="en-US" altLang="zh-CN" dirty="0"/>
              <a:t>map</a:t>
            </a:r>
            <a:r>
              <a:rPr lang="zh-CN" altLang="en-US" dirty="0"/>
              <a:t>和</a:t>
            </a:r>
            <a:r>
              <a:rPr lang="en-US" altLang="zh-CN" dirty="0"/>
              <a:t>reduce</a:t>
            </a:r>
            <a:r>
              <a:rPr lang="zh-CN" altLang="en-US" dirty="0"/>
              <a:t>任务都结束之后，系统通知用户程序。</a:t>
            </a:r>
            <a:r>
              <a:rPr lang="en-US" altLang="zh-CN" dirty="0"/>
              <a:t>MapReduce</a:t>
            </a:r>
            <a:r>
              <a:rPr lang="zh-CN" altLang="en-US" dirty="0"/>
              <a:t>过程结束。</a:t>
            </a:r>
          </a:p>
          <a:p>
            <a:r>
              <a:rPr lang="zh-CN" altLang="en-US" dirty="0"/>
              <a:t>当以上过程成功之后，</a:t>
            </a:r>
            <a:r>
              <a:rPr lang="en-US" altLang="zh-CN" dirty="0" err="1"/>
              <a:t>mapreduce</a:t>
            </a:r>
            <a:r>
              <a:rPr lang="zh-CN" altLang="en-US" dirty="0"/>
              <a:t>操作的结果被写在</a:t>
            </a:r>
            <a:r>
              <a:rPr lang="en-US" altLang="zh-CN" dirty="0"/>
              <a:t>R</a:t>
            </a:r>
            <a:r>
              <a:rPr lang="zh-CN" altLang="en-US" dirty="0"/>
              <a:t>个输出文件中。一般来说，用户不需要将这些文件组装在一起，它们经常作为输入数据传送到另外一个</a:t>
            </a:r>
            <a:r>
              <a:rPr lang="en-US" altLang="zh-CN" dirty="0" err="1"/>
              <a:t>mapreduce</a:t>
            </a:r>
            <a:r>
              <a:rPr lang="zh-CN" altLang="en-US" dirty="0"/>
              <a:t>过程中去，或者被其他能够处理多个文件的分布式应用调用。</a:t>
            </a:r>
            <a:endParaRPr lang="zh-CN" altLang="en-US" dirty="0" smtClean="0"/>
          </a:p>
        </p:txBody>
      </p:sp>
      <p:sp>
        <p:nvSpPr>
          <p:cNvPr id="4" name="灯片编号占位符 3"/>
          <p:cNvSpPr>
            <a:spLocks noGrp="1"/>
          </p:cNvSpPr>
          <p:nvPr>
            <p:ph type="sldNum" sz="quarter" idx="10"/>
          </p:nvPr>
        </p:nvSpPr>
        <p:spPr/>
        <p:txBody>
          <a:bodyPr/>
          <a:lstStyle/>
          <a:p>
            <a:fld id="{1212625B-EE90-4F57-9AF1-C75D61527AA9}" type="slidenum">
              <a:rPr lang="zh-CN" altLang="en-US" smtClean="0"/>
              <a:pPr/>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212625B-EE90-4F57-9AF1-C75D61527AA9}" type="slidenum">
              <a:rPr lang="zh-CN" altLang="en-US" smtClean="0"/>
              <a:pPr/>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C4B4262-AC56-4DBE-BC70-8735DDAC9AAD}" type="slidenum">
              <a:rPr lang="zh-CN" altLang="en-US" smtClean="0"/>
              <a:pPr/>
              <a:t>37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212625B-EE90-4F57-9AF1-C75D61527AA9}" type="slidenum">
              <a:rPr lang="zh-CN" altLang="en-US" smtClean="0"/>
              <a:pPr/>
              <a:t>46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212625B-EE90-4F57-9AF1-C75D61527AA9}" type="slidenum">
              <a:rPr lang="zh-CN" altLang="en-US" smtClean="0"/>
              <a:pPr/>
              <a:t>47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图二显示了计算随时间的变化过程。</a:t>
            </a:r>
            <a:r>
              <a:rPr lang="en-US" altLang="zh-CN" sz="1200" kern="1200" dirty="0" smtClean="0">
                <a:solidFill>
                  <a:schemeClr val="tx1"/>
                </a:solidFill>
                <a:latin typeface="+mn-lt"/>
                <a:ea typeface="+mn-ea"/>
                <a:cs typeface="+mn-cs"/>
              </a:rPr>
              <a:t>Y</a:t>
            </a:r>
            <a:r>
              <a:rPr lang="zh-CN" altLang="en-US" sz="1200" kern="1200" dirty="0" smtClean="0">
                <a:solidFill>
                  <a:schemeClr val="tx1"/>
                </a:solidFill>
                <a:latin typeface="+mn-lt"/>
                <a:ea typeface="+mn-ea"/>
                <a:cs typeface="+mn-cs"/>
              </a:rPr>
              <a:t>轴表示扫描的输入数据速率。此速率随着</a:t>
            </a:r>
            <a:r>
              <a:rPr lang="en-US" altLang="zh-CN" sz="1200" kern="1200" dirty="0" smtClean="0">
                <a:solidFill>
                  <a:schemeClr val="tx1"/>
                </a:solidFill>
                <a:latin typeface="+mn-lt"/>
                <a:ea typeface="+mn-ea"/>
                <a:cs typeface="+mn-cs"/>
              </a:rPr>
              <a:t>MapReduce</a:t>
            </a:r>
            <a:r>
              <a:rPr lang="zh-CN" altLang="en-US" sz="1200" kern="1200" dirty="0" smtClean="0">
                <a:solidFill>
                  <a:schemeClr val="tx1"/>
                </a:solidFill>
                <a:latin typeface="+mn-lt"/>
                <a:ea typeface="+mn-ea"/>
                <a:cs typeface="+mn-cs"/>
              </a:rPr>
              <a:t>分配任务的机器数目的增加而逐渐增加，最高达到了</a:t>
            </a:r>
            <a:r>
              <a:rPr lang="en-US" altLang="zh-CN" sz="1200" kern="1200" dirty="0" smtClean="0">
                <a:solidFill>
                  <a:schemeClr val="tx1"/>
                </a:solidFill>
                <a:latin typeface="+mn-lt"/>
                <a:ea typeface="+mn-ea"/>
                <a:cs typeface="+mn-cs"/>
              </a:rPr>
              <a:t>30GB/S</a:t>
            </a:r>
            <a:r>
              <a:rPr lang="zh-CN" altLang="en-US" sz="1200" kern="1200" dirty="0" smtClean="0">
                <a:solidFill>
                  <a:schemeClr val="tx1"/>
                </a:solidFill>
                <a:latin typeface="+mn-lt"/>
                <a:ea typeface="+mn-ea"/>
                <a:cs typeface="+mn-cs"/>
              </a:rPr>
              <a:t>，此时共有</a:t>
            </a:r>
            <a:r>
              <a:rPr lang="en-US" altLang="zh-CN" sz="1200" kern="1200" dirty="0" smtClean="0">
                <a:solidFill>
                  <a:schemeClr val="tx1"/>
                </a:solidFill>
                <a:latin typeface="+mn-lt"/>
                <a:ea typeface="+mn-ea"/>
                <a:cs typeface="+mn-cs"/>
              </a:rPr>
              <a:t>1764</a:t>
            </a:r>
            <a:r>
              <a:rPr lang="zh-CN" altLang="en-US" sz="1200" kern="1200" dirty="0" smtClean="0">
                <a:solidFill>
                  <a:schemeClr val="tx1"/>
                </a:solidFill>
                <a:latin typeface="+mn-lt"/>
                <a:ea typeface="+mn-ea"/>
                <a:cs typeface="+mn-cs"/>
              </a:rPr>
              <a:t>个</a:t>
            </a:r>
            <a:r>
              <a:rPr lang="en-US" altLang="zh-CN" sz="1200" kern="1200" dirty="0" smtClean="0">
                <a:solidFill>
                  <a:schemeClr val="tx1"/>
                </a:solidFill>
                <a:latin typeface="+mn-lt"/>
                <a:ea typeface="+mn-ea"/>
                <a:cs typeface="+mn-cs"/>
              </a:rPr>
              <a:t>worker</a:t>
            </a:r>
            <a:r>
              <a:rPr lang="zh-CN" altLang="en-US" sz="1200" kern="1200" dirty="0" smtClean="0">
                <a:solidFill>
                  <a:schemeClr val="tx1"/>
                </a:solidFill>
                <a:latin typeface="+mn-lt"/>
                <a:ea typeface="+mn-ea"/>
                <a:cs typeface="+mn-cs"/>
              </a:rPr>
              <a:t>被分配了任务。随着</a:t>
            </a:r>
            <a:r>
              <a:rPr lang="en-US" altLang="zh-CN" sz="1200" kern="1200" dirty="0" smtClean="0">
                <a:solidFill>
                  <a:schemeClr val="tx1"/>
                </a:solidFill>
                <a:latin typeface="+mn-lt"/>
                <a:ea typeface="+mn-ea"/>
                <a:cs typeface="+mn-cs"/>
              </a:rPr>
              <a:t>map</a:t>
            </a:r>
            <a:r>
              <a:rPr lang="zh-CN" altLang="en-US" sz="1200" kern="1200" dirty="0" smtClean="0">
                <a:solidFill>
                  <a:schemeClr val="tx1"/>
                </a:solidFill>
                <a:latin typeface="+mn-lt"/>
                <a:ea typeface="+mn-ea"/>
                <a:cs typeface="+mn-cs"/>
              </a:rPr>
              <a:t>任务结束，速率逐渐降低并归零，这个过程用了</a:t>
            </a:r>
            <a:r>
              <a:rPr lang="en-US" altLang="zh-CN" sz="1200" kern="1200" dirty="0" smtClean="0">
                <a:solidFill>
                  <a:schemeClr val="tx1"/>
                </a:solidFill>
                <a:latin typeface="+mn-lt"/>
                <a:ea typeface="+mn-ea"/>
                <a:cs typeface="+mn-cs"/>
              </a:rPr>
              <a:t>80</a:t>
            </a:r>
            <a:r>
              <a:rPr lang="zh-CN" altLang="en-US" sz="1200" kern="1200" dirty="0" smtClean="0">
                <a:solidFill>
                  <a:schemeClr val="tx1"/>
                </a:solidFill>
                <a:latin typeface="+mn-lt"/>
                <a:ea typeface="+mn-ea"/>
                <a:cs typeface="+mn-cs"/>
              </a:rPr>
              <a:t>秒。整个计算时间大约为</a:t>
            </a:r>
            <a:r>
              <a:rPr lang="en-US" altLang="zh-CN" sz="1200" kern="1200" dirty="0" smtClean="0">
                <a:solidFill>
                  <a:schemeClr val="tx1"/>
                </a:solidFill>
                <a:latin typeface="+mn-lt"/>
                <a:ea typeface="+mn-ea"/>
                <a:cs typeface="+mn-cs"/>
              </a:rPr>
              <a:t>150</a:t>
            </a:r>
            <a:r>
              <a:rPr lang="zh-CN" altLang="en-US" sz="1200" kern="1200" dirty="0" smtClean="0">
                <a:solidFill>
                  <a:schemeClr val="tx1"/>
                </a:solidFill>
                <a:latin typeface="+mn-lt"/>
                <a:ea typeface="+mn-ea"/>
                <a:cs typeface="+mn-cs"/>
              </a:rPr>
              <a:t>秒，包括了一分钟的启动时间。开头的时间包括程序的传播时间，和</a:t>
            </a:r>
            <a:r>
              <a:rPr lang="en-US" altLang="zh-CN" sz="1200" kern="1200" dirty="0" smtClean="0">
                <a:solidFill>
                  <a:schemeClr val="tx1"/>
                </a:solidFill>
                <a:latin typeface="+mn-lt"/>
                <a:ea typeface="+mn-ea"/>
                <a:cs typeface="+mn-cs"/>
              </a:rPr>
              <a:t>GFS</a:t>
            </a:r>
            <a:r>
              <a:rPr lang="zh-CN" altLang="en-US" sz="1200" kern="1200" dirty="0" smtClean="0">
                <a:solidFill>
                  <a:schemeClr val="tx1"/>
                </a:solidFill>
                <a:latin typeface="+mn-lt"/>
                <a:ea typeface="+mn-ea"/>
                <a:cs typeface="+mn-cs"/>
              </a:rPr>
              <a:t>交互打开</a:t>
            </a:r>
            <a:r>
              <a:rPr lang="en-US" altLang="zh-CN" sz="1200" kern="1200" dirty="0" smtClean="0">
                <a:solidFill>
                  <a:schemeClr val="tx1"/>
                </a:solidFill>
                <a:latin typeface="+mn-lt"/>
                <a:ea typeface="+mn-ea"/>
                <a:cs typeface="+mn-cs"/>
              </a:rPr>
              <a:t>1000</a:t>
            </a:r>
            <a:r>
              <a:rPr lang="zh-CN" altLang="en-US" sz="1200" kern="1200" dirty="0" smtClean="0">
                <a:solidFill>
                  <a:schemeClr val="tx1"/>
                </a:solidFill>
                <a:latin typeface="+mn-lt"/>
                <a:ea typeface="+mn-ea"/>
                <a:cs typeface="+mn-cs"/>
              </a:rPr>
              <a:t>个输入文件的时间以及获得本地优化信息的时间。</a:t>
            </a:r>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212625B-EE90-4F57-9AF1-C75D61527AA9}" type="slidenum">
              <a:rPr lang="zh-CN" altLang="en-US" smtClean="0"/>
              <a:pPr/>
              <a:t>48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212625B-EE90-4F57-9AF1-C75D61527AA9}" type="slidenum">
              <a:rPr lang="zh-CN" altLang="en-US" smtClean="0"/>
              <a:pPr/>
              <a:t>49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图三显示了排序程序的一般执行过程。左上角的图显示了输入数据的读入速率。此速度最高能达到</a:t>
            </a:r>
            <a:r>
              <a:rPr lang="en-US" altLang="zh-CN" sz="1200" kern="1200" dirty="0" smtClean="0">
                <a:solidFill>
                  <a:schemeClr val="tx1"/>
                </a:solidFill>
                <a:latin typeface="+mn-lt"/>
                <a:ea typeface="+mn-ea"/>
                <a:cs typeface="+mn-cs"/>
              </a:rPr>
              <a:t>13GB/S</a:t>
            </a:r>
            <a:r>
              <a:rPr lang="zh-CN" altLang="en-US" sz="1200" kern="1200" dirty="0" smtClean="0">
                <a:solidFill>
                  <a:schemeClr val="tx1"/>
                </a:solidFill>
                <a:latin typeface="+mn-lt"/>
                <a:ea typeface="+mn-ea"/>
                <a:cs typeface="+mn-cs"/>
              </a:rPr>
              <a:t>，而在</a:t>
            </a:r>
            <a:r>
              <a:rPr lang="en-US" altLang="zh-CN" sz="1200" kern="1200" dirty="0" smtClean="0">
                <a:solidFill>
                  <a:schemeClr val="tx1"/>
                </a:solidFill>
                <a:latin typeface="+mn-lt"/>
                <a:ea typeface="+mn-ea"/>
                <a:cs typeface="+mn-cs"/>
              </a:rPr>
              <a:t>200</a:t>
            </a:r>
            <a:r>
              <a:rPr lang="zh-CN" altLang="en-US" sz="1200" kern="1200" dirty="0" smtClean="0">
                <a:solidFill>
                  <a:schemeClr val="tx1"/>
                </a:solidFill>
                <a:latin typeface="+mn-lt"/>
                <a:ea typeface="+mn-ea"/>
                <a:cs typeface="+mn-cs"/>
              </a:rPr>
              <a:t>秒后，随着所有的</a:t>
            </a:r>
            <a:r>
              <a:rPr lang="en-US" altLang="zh-CN" sz="1200" kern="1200" dirty="0" smtClean="0">
                <a:solidFill>
                  <a:schemeClr val="tx1"/>
                </a:solidFill>
                <a:latin typeface="+mn-lt"/>
                <a:ea typeface="+mn-ea"/>
                <a:cs typeface="+mn-cs"/>
              </a:rPr>
              <a:t>map</a:t>
            </a:r>
            <a:r>
              <a:rPr lang="zh-CN" altLang="en-US" sz="1200" kern="1200" dirty="0" smtClean="0">
                <a:solidFill>
                  <a:schemeClr val="tx1"/>
                </a:solidFill>
                <a:latin typeface="+mn-lt"/>
                <a:ea typeface="+mn-ea"/>
                <a:cs typeface="+mn-cs"/>
              </a:rPr>
              <a:t>任务完毕，此速度很快归零了。请注意这里的输入速率小于</a:t>
            </a:r>
            <a:r>
              <a:rPr lang="en-US" altLang="zh-CN" sz="1200" kern="1200" dirty="0" err="1" smtClean="0">
                <a:solidFill>
                  <a:schemeClr val="tx1"/>
                </a:solidFill>
                <a:latin typeface="+mn-lt"/>
                <a:ea typeface="+mn-ea"/>
                <a:cs typeface="+mn-cs"/>
              </a:rPr>
              <a:t>grep</a:t>
            </a:r>
            <a:r>
              <a:rPr lang="zh-CN" altLang="en-US" sz="1200" kern="1200" dirty="0" smtClean="0">
                <a:solidFill>
                  <a:schemeClr val="tx1"/>
                </a:solidFill>
                <a:latin typeface="+mn-lt"/>
                <a:ea typeface="+mn-ea"/>
                <a:cs typeface="+mn-cs"/>
              </a:rPr>
              <a:t>程序。这是因为</a:t>
            </a:r>
            <a:r>
              <a:rPr lang="en-US" altLang="zh-CN" sz="1200" kern="1200" dirty="0" smtClean="0">
                <a:solidFill>
                  <a:schemeClr val="tx1"/>
                </a:solidFill>
                <a:latin typeface="+mn-lt"/>
                <a:ea typeface="+mn-ea"/>
                <a:cs typeface="+mn-cs"/>
              </a:rPr>
              <a:t>sort</a:t>
            </a:r>
            <a:r>
              <a:rPr lang="zh-CN" altLang="en-US" sz="1200" kern="1200" dirty="0" smtClean="0">
                <a:solidFill>
                  <a:schemeClr val="tx1"/>
                </a:solidFill>
                <a:latin typeface="+mn-lt"/>
                <a:ea typeface="+mn-ea"/>
                <a:cs typeface="+mn-cs"/>
              </a:rPr>
              <a:t>程序的</a:t>
            </a:r>
            <a:r>
              <a:rPr lang="en-US" altLang="zh-CN" sz="1200" kern="1200" dirty="0" smtClean="0">
                <a:solidFill>
                  <a:schemeClr val="tx1"/>
                </a:solidFill>
                <a:latin typeface="+mn-lt"/>
                <a:ea typeface="+mn-ea"/>
                <a:cs typeface="+mn-cs"/>
              </a:rPr>
              <a:t>map</a:t>
            </a:r>
            <a:r>
              <a:rPr lang="zh-CN" altLang="en-US" sz="1200" kern="1200" dirty="0" smtClean="0">
                <a:solidFill>
                  <a:schemeClr val="tx1"/>
                </a:solidFill>
                <a:latin typeface="+mn-lt"/>
                <a:ea typeface="+mn-ea"/>
                <a:cs typeface="+mn-cs"/>
              </a:rPr>
              <a:t>任务大部分的时间和带宽都用来将中间数据写入到本地磁盘中。而</a:t>
            </a:r>
            <a:r>
              <a:rPr lang="en-US" altLang="zh-CN" sz="1200" kern="1200" dirty="0" err="1" smtClean="0">
                <a:solidFill>
                  <a:schemeClr val="tx1"/>
                </a:solidFill>
                <a:latin typeface="+mn-lt"/>
                <a:ea typeface="+mn-ea"/>
                <a:cs typeface="+mn-cs"/>
              </a:rPr>
              <a:t>grep</a:t>
            </a:r>
            <a:r>
              <a:rPr lang="zh-CN" altLang="en-US" sz="1200" kern="1200" dirty="0" smtClean="0">
                <a:solidFill>
                  <a:schemeClr val="tx1"/>
                </a:solidFill>
                <a:latin typeface="+mn-lt"/>
                <a:ea typeface="+mn-ea"/>
                <a:cs typeface="+mn-cs"/>
              </a:rPr>
              <a:t>程序的输出则小到可以忽略了。</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左中图显示了数据通过网络从</a:t>
            </a:r>
            <a:r>
              <a:rPr lang="en-US" altLang="zh-CN" sz="1200" kern="1200" dirty="0" smtClean="0">
                <a:solidFill>
                  <a:schemeClr val="tx1"/>
                </a:solidFill>
                <a:latin typeface="+mn-lt"/>
                <a:ea typeface="+mn-ea"/>
                <a:cs typeface="+mn-cs"/>
              </a:rPr>
              <a:t>map</a:t>
            </a:r>
            <a:r>
              <a:rPr lang="zh-CN" altLang="en-US" sz="1200" kern="1200" dirty="0" smtClean="0">
                <a:solidFill>
                  <a:schemeClr val="tx1"/>
                </a:solidFill>
                <a:latin typeface="+mn-lt"/>
                <a:ea typeface="+mn-ea"/>
                <a:cs typeface="+mn-cs"/>
              </a:rPr>
              <a:t>任务传送到</a:t>
            </a:r>
            <a:r>
              <a:rPr lang="en-US" altLang="zh-CN" sz="1200" kern="1200" dirty="0" smtClean="0">
                <a:solidFill>
                  <a:schemeClr val="tx1"/>
                </a:solidFill>
                <a:latin typeface="+mn-lt"/>
                <a:ea typeface="+mn-ea"/>
                <a:cs typeface="+mn-cs"/>
              </a:rPr>
              <a:t>reduce</a:t>
            </a:r>
            <a:r>
              <a:rPr lang="zh-CN" altLang="en-US" sz="1200" kern="1200" dirty="0" smtClean="0">
                <a:solidFill>
                  <a:schemeClr val="tx1"/>
                </a:solidFill>
                <a:latin typeface="+mn-lt"/>
                <a:ea typeface="+mn-ea"/>
                <a:cs typeface="+mn-cs"/>
              </a:rPr>
              <a:t>任务的过程。这个过程从第一个</a:t>
            </a:r>
            <a:r>
              <a:rPr lang="en-US" altLang="zh-CN" sz="1200" kern="1200" dirty="0" smtClean="0">
                <a:solidFill>
                  <a:schemeClr val="tx1"/>
                </a:solidFill>
                <a:latin typeface="+mn-lt"/>
                <a:ea typeface="+mn-ea"/>
                <a:cs typeface="+mn-cs"/>
              </a:rPr>
              <a:t>map</a:t>
            </a:r>
            <a:r>
              <a:rPr lang="zh-CN" altLang="en-US" sz="1200" kern="1200" dirty="0" smtClean="0">
                <a:solidFill>
                  <a:schemeClr val="tx1"/>
                </a:solidFill>
                <a:latin typeface="+mn-lt"/>
                <a:ea typeface="+mn-ea"/>
                <a:cs typeface="+mn-cs"/>
              </a:rPr>
              <a:t>任务结束就开始了。第一个凸起发生在大约有</a:t>
            </a:r>
            <a:r>
              <a:rPr lang="en-US" altLang="zh-CN" sz="1200" kern="1200" dirty="0" smtClean="0">
                <a:solidFill>
                  <a:schemeClr val="tx1"/>
                </a:solidFill>
                <a:latin typeface="+mn-lt"/>
                <a:ea typeface="+mn-ea"/>
                <a:cs typeface="+mn-cs"/>
              </a:rPr>
              <a:t>1700</a:t>
            </a:r>
            <a:r>
              <a:rPr lang="zh-CN" altLang="en-US" sz="1200" kern="1200" dirty="0" smtClean="0">
                <a:solidFill>
                  <a:schemeClr val="tx1"/>
                </a:solidFill>
                <a:latin typeface="+mn-lt"/>
                <a:ea typeface="+mn-ea"/>
                <a:cs typeface="+mn-cs"/>
              </a:rPr>
              <a:t>个</a:t>
            </a:r>
            <a:r>
              <a:rPr lang="en-US" altLang="zh-CN" sz="1200" kern="1200" dirty="0" smtClean="0">
                <a:solidFill>
                  <a:schemeClr val="tx1"/>
                </a:solidFill>
                <a:latin typeface="+mn-lt"/>
                <a:ea typeface="+mn-ea"/>
                <a:cs typeface="+mn-cs"/>
              </a:rPr>
              <a:t>reduce</a:t>
            </a:r>
            <a:r>
              <a:rPr lang="zh-CN" altLang="en-US" sz="1200" kern="1200" dirty="0" smtClean="0">
                <a:solidFill>
                  <a:schemeClr val="tx1"/>
                </a:solidFill>
                <a:latin typeface="+mn-lt"/>
                <a:ea typeface="+mn-ea"/>
                <a:cs typeface="+mn-cs"/>
              </a:rPr>
              <a:t>任务的时候（整个</a:t>
            </a:r>
            <a:r>
              <a:rPr lang="en-US" altLang="zh-CN" sz="1200" kern="1200" dirty="0" smtClean="0">
                <a:solidFill>
                  <a:schemeClr val="tx1"/>
                </a:solidFill>
                <a:latin typeface="+mn-lt"/>
                <a:ea typeface="+mn-ea"/>
                <a:cs typeface="+mn-cs"/>
              </a:rPr>
              <a:t>MapReduce</a:t>
            </a:r>
            <a:r>
              <a:rPr lang="zh-CN" altLang="en-US" sz="1200" kern="1200" dirty="0" smtClean="0">
                <a:solidFill>
                  <a:schemeClr val="tx1"/>
                </a:solidFill>
                <a:latin typeface="+mn-lt"/>
                <a:ea typeface="+mn-ea"/>
                <a:cs typeface="+mn-cs"/>
              </a:rPr>
              <a:t>任务在</a:t>
            </a:r>
            <a:r>
              <a:rPr lang="en-US" altLang="zh-CN" sz="1200" kern="1200" dirty="0" smtClean="0">
                <a:solidFill>
                  <a:schemeClr val="tx1"/>
                </a:solidFill>
                <a:latin typeface="+mn-lt"/>
                <a:ea typeface="+mn-ea"/>
                <a:cs typeface="+mn-cs"/>
              </a:rPr>
              <a:t>1700</a:t>
            </a:r>
            <a:r>
              <a:rPr lang="zh-CN" altLang="en-US" sz="1200" kern="1200" dirty="0" smtClean="0">
                <a:solidFill>
                  <a:schemeClr val="tx1"/>
                </a:solidFill>
                <a:latin typeface="+mn-lt"/>
                <a:ea typeface="+mn-ea"/>
                <a:cs typeface="+mn-cs"/>
              </a:rPr>
              <a:t>台机器上运行，每个机器每次最多执行一次任务）。大约</a:t>
            </a:r>
            <a:r>
              <a:rPr lang="en-US" altLang="zh-CN" sz="1200" kern="1200" dirty="0" smtClean="0">
                <a:solidFill>
                  <a:schemeClr val="tx1"/>
                </a:solidFill>
                <a:latin typeface="+mn-lt"/>
                <a:ea typeface="+mn-ea"/>
                <a:cs typeface="+mn-cs"/>
              </a:rPr>
              <a:t>300</a:t>
            </a:r>
            <a:r>
              <a:rPr lang="zh-CN" altLang="en-US" sz="1200" kern="1200" dirty="0" smtClean="0">
                <a:solidFill>
                  <a:schemeClr val="tx1"/>
                </a:solidFill>
                <a:latin typeface="+mn-lt"/>
                <a:ea typeface="+mn-ea"/>
                <a:cs typeface="+mn-cs"/>
              </a:rPr>
              <a:t>秒的计算之后，这些第一次支配的</a:t>
            </a:r>
            <a:r>
              <a:rPr lang="en-US" altLang="zh-CN" sz="1200" kern="1200" dirty="0" smtClean="0">
                <a:solidFill>
                  <a:schemeClr val="tx1"/>
                </a:solidFill>
                <a:latin typeface="+mn-lt"/>
                <a:ea typeface="+mn-ea"/>
                <a:cs typeface="+mn-cs"/>
              </a:rPr>
              <a:t>reduce</a:t>
            </a:r>
            <a:r>
              <a:rPr lang="zh-CN" altLang="en-US" sz="1200" kern="1200" dirty="0" smtClean="0">
                <a:solidFill>
                  <a:schemeClr val="tx1"/>
                </a:solidFill>
                <a:latin typeface="+mn-lt"/>
                <a:ea typeface="+mn-ea"/>
                <a:cs typeface="+mn-cs"/>
              </a:rPr>
              <a:t>任务结束，我们开始支配其他</a:t>
            </a:r>
            <a:r>
              <a:rPr lang="en-US" altLang="zh-CN" sz="1200" kern="1200" dirty="0" smtClean="0">
                <a:solidFill>
                  <a:schemeClr val="tx1"/>
                </a:solidFill>
                <a:latin typeface="+mn-lt"/>
                <a:ea typeface="+mn-ea"/>
                <a:cs typeface="+mn-cs"/>
              </a:rPr>
              <a:t>reduce</a:t>
            </a:r>
            <a:r>
              <a:rPr lang="zh-CN" altLang="en-US" sz="1200" kern="1200" dirty="0" smtClean="0">
                <a:solidFill>
                  <a:schemeClr val="tx1"/>
                </a:solidFill>
                <a:latin typeface="+mn-lt"/>
                <a:ea typeface="+mn-ea"/>
                <a:cs typeface="+mn-cs"/>
              </a:rPr>
              <a:t>任务。大约</a:t>
            </a:r>
            <a:r>
              <a:rPr lang="en-US" altLang="zh-CN" sz="1200" kern="1200" dirty="0" smtClean="0">
                <a:solidFill>
                  <a:schemeClr val="tx1"/>
                </a:solidFill>
                <a:latin typeface="+mn-lt"/>
                <a:ea typeface="+mn-ea"/>
                <a:cs typeface="+mn-cs"/>
              </a:rPr>
              <a:t>600</a:t>
            </a:r>
            <a:r>
              <a:rPr lang="zh-CN" altLang="en-US" sz="1200" kern="1200" dirty="0" smtClean="0">
                <a:solidFill>
                  <a:schemeClr val="tx1"/>
                </a:solidFill>
                <a:latin typeface="+mn-lt"/>
                <a:ea typeface="+mn-ea"/>
                <a:cs typeface="+mn-cs"/>
              </a:rPr>
              <a:t>秒后全部结束。</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坐下角的图显示的是排序后的数据写入到最终输出文件的过程。在第一次排序期结束和写入其开始之间有一个延时，原因在于机器忙于对中间数据进行排序。写入过程持续在</a:t>
            </a:r>
            <a:r>
              <a:rPr lang="en-US" altLang="zh-CN" sz="1200" kern="1200" dirty="0" smtClean="0">
                <a:solidFill>
                  <a:schemeClr val="tx1"/>
                </a:solidFill>
                <a:latin typeface="+mn-lt"/>
                <a:ea typeface="+mn-ea"/>
                <a:cs typeface="+mn-cs"/>
              </a:rPr>
              <a:t>2~4GB/S</a:t>
            </a:r>
            <a:r>
              <a:rPr lang="zh-CN" altLang="en-US" sz="1200" kern="1200" dirty="0" smtClean="0">
                <a:solidFill>
                  <a:schemeClr val="tx1"/>
                </a:solidFill>
                <a:latin typeface="+mn-lt"/>
                <a:ea typeface="+mn-ea"/>
                <a:cs typeface="+mn-cs"/>
              </a:rPr>
              <a:t>的速率。</a:t>
            </a:r>
            <a:r>
              <a:rPr lang="en-US" altLang="zh-CN" sz="1200" kern="1200" dirty="0" smtClean="0">
                <a:solidFill>
                  <a:schemeClr val="tx1"/>
                </a:solidFill>
                <a:latin typeface="+mn-lt"/>
                <a:ea typeface="+mn-ea"/>
                <a:cs typeface="+mn-cs"/>
              </a:rPr>
              <a:t>850</a:t>
            </a:r>
            <a:r>
              <a:rPr lang="zh-CN" altLang="en-US" sz="1200" kern="1200" dirty="0" smtClean="0">
                <a:solidFill>
                  <a:schemeClr val="tx1"/>
                </a:solidFill>
                <a:latin typeface="+mn-lt"/>
                <a:ea typeface="+mn-ea"/>
                <a:cs typeface="+mn-cs"/>
              </a:rPr>
              <a:t>秒之后写入过程结束。若包括前边的启动时间，总时间为</a:t>
            </a:r>
            <a:r>
              <a:rPr lang="en-US" altLang="zh-CN" sz="1200" kern="1200" dirty="0" smtClean="0">
                <a:solidFill>
                  <a:schemeClr val="tx1"/>
                </a:solidFill>
                <a:latin typeface="+mn-lt"/>
                <a:ea typeface="+mn-ea"/>
                <a:cs typeface="+mn-cs"/>
              </a:rPr>
              <a:t>891</a:t>
            </a:r>
            <a:r>
              <a:rPr lang="zh-CN" altLang="en-US" sz="1200" kern="1200" dirty="0" smtClean="0">
                <a:solidFill>
                  <a:schemeClr val="tx1"/>
                </a:solidFill>
                <a:latin typeface="+mn-lt"/>
                <a:ea typeface="+mn-ea"/>
                <a:cs typeface="+mn-cs"/>
              </a:rPr>
              <a:t>秒。这应该和</a:t>
            </a:r>
            <a:r>
              <a:rPr lang="en-US" altLang="zh-CN" sz="1200" kern="1200" dirty="0" err="1" smtClean="0">
                <a:solidFill>
                  <a:schemeClr val="tx1"/>
                </a:solidFill>
                <a:latin typeface="+mn-lt"/>
                <a:ea typeface="+mn-ea"/>
                <a:cs typeface="+mn-cs"/>
              </a:rPr>
              <a:t>TeraSort</a:t>
            </a:r>
            <a:r>
              <a:rPr lang="en-US" altLang="zh-CN" sz="1200" kern="1200" dirty="0" smtClean="0">
                <a:solidFill>
                  <a:schemeClr val="tx1"/>
                </a:solidFill>
                <a:latin typeface="+mn-lt"/>
                <a:ea typeface="+mn-ea"/>
                <a:cs typeface="+mn-cs"/>
              </a:rPr>
              <a:t> benchmark</a:t>
            </a:r>
            <a:r>
              <a:rPr lang="zh-CN" altLang="en-US" sz="1200" kern="1200" dirty="0" smtClean="0">
                <a:solidFill>
                  <a:schemeClr val="tx1"/>
                </a:solidFill>
                <a:latin typeface="+mn-lt"/>
                <a:ea typeface="+mn-ea"/>
                <a:cs typeface="+mn-cs"/>
              </a:rPr>
              <a:t>方法的最高纪录</a:t>
            </a:r>
            <a:r>
              <a:rPr lang="en-US" altLang="zh-CN" sz="1200" kern="1200" dirty="0" smtClean="0">
                <a:solidFill>
                  <a:schemeClr val="tx1"/>
                </a:solidFill>
                <a:latin typeface="+mn-lt"/>
                <a:ea typeface="+mn-ea"/>
                <a:cs typeface="+mn-cs"/>
              </a:rPr>
              <a:t>1057</a:t>
            </a:r>
            <a:r>
              <a:rPr lang="zh-CN" altLang="en-US" sz="1200" kern="1200" dirty="0" smtClean="0">
                <a:solidFill>
                  <a:schemeClr val="tx1"/>
                </a:solidFill>
                <a:latin typeface="+mn-lt"/>
                <a:ea typeface="+mn-ea"/>
                <a:cs typeface="+mn-cs"/>
              </a:rPr>
              <a:t>秒差不多了。</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需要注意：输入速率比排序速率和输出速率都快，这是因为我们的本地优化</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大多数数据来自本地磁盘，这样就避开了网络带宽限制。而排序速率比输出速率快是因为输出过程需要将排序后数据写入到两个副本中去（可靠性和可用性）。这是因为需要考虑底层文件系统的机制要求。如果底层文件系统用类似容错编码</a:t>
            </a:r>
            <a:r>
              <a:rPr lang="en-US" altLang="zh-CN" sz="1200" kern="1200" dirty="0" smtClean="0">
                <a:solidFill>
                  <a:schemeClr val="tx1"/>
                </a:solidFill>
                <a:latin typeface="+mn-lt"/>
                <a:ea typeface="+mn-ea"/>
                <a:cs typeface="+mn-cs"/>
              </a:rPr>
              <a:t>(erasure coding)</a:t>
            </a:r>
            <a:r>
              <a:rPr lang="zh-CN" altLang="en-US" sz="1200" kern="1200" dirty="0" smtClean="0">
                <a:solidFill>
                  <a:schemeClr val="tx1"/>
                </a:solidFill>
                <a:latin typeface="+mn-lt"/>
                <a:ea typeface="+mn-ea"/>
                <a:cs typeface="+mn-cs"/>
              </a:rPr>
              <a:t>的方式，而不采用复制写的方式，在写盘阶段可以降低网络带宽的要求。</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在图三</a:t>
            </a:r>
            <a:r>
              <a:rPr lang="en-US" altLang="zh-CN" sz="1200" kern="1200" dirty="0" smtClean="0">
                <a:solidFill>
                  <a:schemeClr val="tx1"/>
                </a:solidFill>
                <a:latin typeface="+mn-lt"/>
                <a:ea typeface="+mn-ea"/>
                <a:cs typeface="+mn-cs"/>
              </a:rPr>
              <a:t>(b)</a:t>
            </a:r>
            <a:r>
              <a:rPr lang="zh-CN" altLang="en-US" sz="1200" kern="1200" dirty="0" smtClean="0">
                <a:solidFill>
                  <a:schemeClr val="tx1"/>
                </a:solidFill>
                <a:latin typeface="+mn-lt"/>
                <a:ea typeface="+mn-ea"/>
                <a:cs typeface="+mn-cs"/>
              </a:rPr>
              <a:t>中，是没有</a:t>
            </a:r>
            <a:r>
              <a:rPr lang="en-US" altLang="zh-CN" sz="1200" kern="1200" dirty="0" smtClean="0">
                <a:solidFill>
                  <a:schemeClr val="tx1"/>
                </a:solidFill>
                <a:latin typeface="+mn-lt"/>
                <a:ea typeface="+mn-ea"/>
                <a:cs typeface="+mn-cs"/>
              </a:rPr>
              <a:t>backup</a:t>
            </a:r>
            <a:r>
              <a:rPr lang="zh-CN" altLang="en-US" sz="1200" kern="1200" dirty="0" smtClean="0">
                <a:solidFill>
                  <a:schemeClr val="tx1"/>
                </a:solidFill>
                <a:latin typeface="+mn-lt"/>
                <a:ea typeface="+mn-ea"/>
                <a:cs typeface="+mn-cs"/>
              </a:rPr>
              <a:t>的情况。执行情况和正常情况很相似，除了一点，任何写入工作之后都伴有很长的拖尾。在</a:t>
            </a:r>
            <a:r>
              <a:rPr lang="en-US" altLang="zh-CN" sz="1200" kern="1200" dirty="0" smtClean="0">
                <a:solidFill>
                  <a:schemeClr val="tx1"/>
                </a:solidFill>
                <a:latin typeface="+mn-lt"/>
                <a:ea typeface="+mn-ea"/>
                <a:cs typeface="+mn-cs"/>
              </a:rPr>
              <a:t>960</a:t>
            </a:r>
            <a:r>
              <a:rPr lang="zh-CN" altLang="en-US" sz="1200" kern="1200" dirty="0" smtClean="0">
                <a:solidFill>
                  <a:schemeClr val="tx1"/>
                </a:solidFill>
                <a:latin typeface="+mn-lt"/>
                <a:ea typeface="+mn-ea"/>
                <a:cs typeface="+mn-cs"/>
              </a:rPr>
              <a:t>秒之后，除了</a:t>
            </a:r>
            <a:r>
              <a:rPr lang="en-US" altLang="zh-CN" sz="1200" kern="1200" dirty="0" smtClean="0">
                <a:solidFill>
                  <a:schemeClr val="tx1"/>
                </a:solidFill>
                <a:latin typeface="+mn-lt"/>
                <a:ea typeface="+mn-ea"/>
                <a:cs typeface="+mn-cs"/>
              </a:rPr>
              <a:t>5</a:t>
            </a:r>
            <a:r>
              <a:rPr lang="zh-CN" altLang="en-US" sz="1200" kern="1200" dirty="0" smtClean="0">
                <a:solidFill>
                  <a:schemeClr val="tx1"/>
                </a:solidFill>
                <a:latin typeface="+mn-lt"/>
                <a:ea typeface="+mn-ea"/>
                <a:cs typeface="+mn-cs"/>
              </a:rPr>
              <a:t>个</a:t>
            </a:r>
            <a:r>
              <a:rPr lang="en-US" altLang="zh-CN" sz="1200" kern="1200" dirty="0" smtClean="0">
                <a:solidFill>
                  <a:schemeClr val="tx1"/>
                </a:solidFill>
                <a:latin typeface="+mn-lt"/>
                <a:ea typeface="+mn-ea"/>
                <a:cs typeface="+mn-cs"/>
              </a:rPr>
              <a:t>reduce</a:t>
            </a:r>
            <a:r>
              <a:rPr lang="zh-CN" altLang="en-US" sz="1200" kern="1200" dirty="0" smtClean="0">
                <a:solidFill>
                  <a:schemeClr val="tx1"/>
                </a:solidFill>
                <a:latin typeface="+mn-lt"/>
                <a:ea typeface="+mn-ea"/>
                <a:cs typeface="+mn-cs"/>
              </a:rPr>
              <a:t>工作之外，其余的都完成了。但是这些</a:t>
            </a:r>
            <a:r>
              <a:rPr lang="en-US" altLang="zh-CN" sz="1200" kern="1200" dirty="0" smtClean="0">
                <a:solidFill>
                  <a:schemeClr val="tx1"/>
                </a:solidFill>
                <a:latin typeface="+mn-lt"/>
                <a:ea typeface="+mn-ea"/>
                <a:cs typeface="+mn-cs"/>
              </a:rPr>
              <a:t>straggler</a:t>
            </a:r>
            <a:r>
              <a:rPr lang="zh-CN" altLang="en-US" sz="1200" kern="1200" dirty="0" smtClean="0">
                <a:solidFill>
                  <a:schemeClr val="tx1"/>
                </a:solidFill>
                <a:latin typeface="+mn-lt"/>
                <a:ea typeface="+mn-ea"/>
                <a:cs typeface="+mn-cs"/>
              </a:rPr>
              <a:t>在</a:t>
            </a:r>
            <a:r>
              <a:rPr lang="en-US" altLang="zh-CN" sz="1200" kern="1200" dirty="0" smtClean="0">
                <a:solidFill>
                  <a:schemeClr val="tx1"/>
                </a:solidFill>
                <a:latin typeface="+mn-lt"/>
                <a:ea typeface="+mn-ea"/>
                <a:cs typeface="+mn-cs"/>
              </a:rPr>
              <a:t>300</a:t>
            </a:r>
            <a:r>
              <a:rPr lang="zh-CN" altLang="en-US" sz="1200" kern="1200" dirty="0" smtClean="0">
                <a:solidFill>
                  <a:schemeClr val="tx1"/>
                </a:solidFill>
                <a:latin typeface="+mn-lt"/>
                <a:ea typeface="+mn-ea"/>
                <a:cs typeface="+mn-cs"/>
              </a:rPr>
              <a:t>秒之后才全部完成。整个运行时间为</a:t>
            </a:r>
            <a:r>
              <a:rPr lang="en-US" altLang="zh-CN" sz="1200" kern="1200" dirty="0" smtClean="0">
                <a:solidFill>
                  <a:schemeClr val="tx1"/>
                </a:solidFill>
                <a:latin typeface="+mn-lt"/>
                <a:ea typeface="+mn-ea"/>
                <a:cs typeface="+mn-cs"/>
              </a:rPr>
              <a:t>1283</a:t>
            </a:r>
            <a:r>
              <a:rPr lang="zh-CN" altLang="en-US" sz="1200" kern="1200" dirty="0" smtClean="0">
                <a:solidFill>
                  <a:schemeClr val="tx1"/>
                </a:solidFill>
                <a:latin typeface="+mn-lt"/>
                <a:ea typeface="+mn-ea"/>
                <a:cs typeface="+mn-cs"/>
              </a:rPr>
              <a:t>秒，增加了</a:t>
            </a:r>
            <a:r>
              <a:rPr lang="en-US" altLang="zh-CN" sz="1200" kern="1200" dirty="0" smtClean="0">
                <a:solidFill>
                  <a:schemeClr val="tx1"/>
                </a:solidFill>
                <a:latin typeface="+mn-lt"/>
                <a:ea typeface="+mn-ea"/>
                <a:cs typeface="+mn-cs"/>
              </a:rPr>
              <a:t>44%</a:t>
            </a:r>
            <a:r>
              <a:rPr lang="zh-CN" altLang="en-US" sz="1200" kern="1200" dirty="0" smtClean="0">
                <a:solidFill>
                  <a:schemeClr val="tx1"/>
                </a:solidFill>
                <a:latin typeface="+mn-lt"/>
                <a:ea typeface="+mn-ea"/>
                <a:cs typeface="+mn-cs"/>
              </a:rPr>
              <a:t>的额外时间。</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pPr algn="l"/>
            <a:r>
              <a:rPr lang="zh-CN" altLang="en-US" sz="1200" kern="1200" dirty="0" smtClean="0">
                <a:solidFill>
                  <a:schemeClr val="tx1"/>
                </a:solidFill>
                <a:latin typeface="+mn-lt"/>
                <a:ea typeface="+mn-ea"/>
                <a:cs typeface="+mn-cs"/>
              </a:rPr>
              <a:t>在图三</a:t>
            </a:r>
            <a:r>
              <a:rPr lang="en-US" altLang="zh-CN" sz="1200" kern="1200" dirty="0" smtClean="0">
                <a:solidFill>
                  <a:schemeClr val="tx1"/>
                </a:solidFill>
                <a:latin typeface="+mn-lt"/>
                <a:ea typeface="+mn-ea"/>
                <a:cs typeface="+mn-cs"/>
              </a:rPr>
              <a:t>(c)</a:t>
            </a:r>
            <a:r>
              <a:rPr lang="zh-CN" altLang="en-US" sz="1200" kern="1200" dirty="0" smtClean="0">
                <a:solidFill>
                  <a:schemeClr val="tx1"/>
                </a:solidFill>
                <a:latin typeface="+mn-lt"/>
                <a:ea typeface="+mn-ea"/>
                <a:cs typeface="+mn-cs"/>
              </a:rPr>
              <a:t>中，是我们特意关闭</a:t>
            </a:r>
            <a:r>
              <a:rPr lang="en-US" altLang="zh-CN" sz="1200" kern="1200" dirty="0" smtClean="0">
                <a:solidFill>
                  <a:schemeClr val="tx1"/>
                </a:solidFill>
                <a:latin typeface="+mn-lt"/>
                <a:ea typeface="+mn-ea"/>
                <a:cs typeface="+mn-cs"/>
              </a:rPr>
              <a:t>1746</a:t>
            </a:r>
            <a:r>
              <a:rPr lang="zh-CN" altLang="en-US" sz="1200" kern="1200" dirty="0" smtClean="0">
                <a:solidFill>
                  <a:schemeClr val="tx1"/>
                </a:solidFill>
                <a:latin typeface="+mn-lt"/>
                <a:ea typeface="+mn-ea"/>
                <a:cs typeface="+mn-cs"/>
              </a:rPr>
              <a:t>个</a:t>
            </a:r>
            <a:r>
              <a:rPr lang="en-US" altLang="zh-CN" sz="1200" kern="1200" dirty="0" smtClean="0">
                <a:solidFill>
                  <a:schemeClr val="tx1"/>
                </a:solidFill>
                <a:latin typeface="+mn-lt"/>
                <a:ea typeface="+mn-ea"/>
                <a:cs typeface="+mn-cs"/>
              </a:rPr>
              <a:t>worker</a:t>
            </a:r>
            <a:r>
              <a:rPr lang="zh-CN" altLang="en-US" sz="1200" kern="1200" dirty="0" smtClean="0">
                <a:solidFill>
                  <a:schemeClr val="tx1"/>
                </a:solidFill>
                <a:latin typeface="+mn-lt"/>
                <a:ea typeface="+mn-ea"/>
                <a:cs typeface="+mn-cs"/>
              </a:rPr>
              <a:t>处理中的</a:t>
            </a:r>
            <a:r>
              <a:rPr lang="en-US" altLang="zh-CN" sz="1200" kern="1200" dirty="0" smtClean="0">
                <a:solidFill>
                  <a:schemeClr val="tx1"/>
                </a:solidFill>
                <a:latin typeface="+mn-lt"/>
                <a:ea typeface="+mn-ea"/>
                <a:cs typeface="+mn-cs"/>
              </a:rPr>
              <a:t>200</a:t>
            </a:r>
            <a:r>
              <a:rPr lang="zh-CN" altLang="en-US" sz="1200" kern="1200" dirty="0" smtClean="0">
                <a:solidFill>
                  <a:schemeClr val="tx1"/>
                </a:solidFill>
                <a:latin typeface="+mn-lt"/>
                <a:ea typeface="+mn-ea"/>
                <a:cs typeface="+mn-cs"/>
              </a:rPr>
              <a:t>之后的情况。底层的群组调度器立即在这些机器上重启了新的</a:t>
            </a:r>
            <a:r>
              <a:rPr lang="en-US" altLang="zh-CN" sz="1200" kern="1200" dirty="0" smtClean="0">
                <a:solidFill>
                  <a:schemeClr val="tx1"/>
                </a:solidFill>
                <a:latin typeface="+mn-lt"/>
                <a:ea typeface="+mn-ea"/>
                <a:cs typeface="+mn-cs"/>
              </a:rPr>
              <a:t>worker</a:t>
            </a:r>
            <a:r>
              <a:rPr lang="zh-CN" altLang="en-US" sz="1200" kern="1200" dirty="0" smtClean="0">
                <a:solidFill>
                  <a:schemeClr val="tx1"/>
                </a:solidFill>
                <a:latin typeface="+mn-lt"/>
                <a:ea typeface="+mn-ea"/>
                <a:cs typeface="+mn-cs"/>
              </a:rPr>
              <a:t>处理（虽然这些处理被关闭了，但是机器仍旧可以操作）</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当一些已经完成的</a:t>
            </a:r>
            <a:r>
              <a:rPr lang="en-US" altLang="zh-CN" sz="1200" kern="1200" dirty="0" smtClean="0">
                <a:solidFill>
                  <a:schemeClr val="tx1"/>
                </a:solidFill>
                <a:latin typeface="+mn-lt"/>
                <a:ea typeface="+mn-ea"/>
                <a:cs typeface="+mn-cs"/>
              </a:rPr>
              <a:t>map</a:t>
            </a:r>
            <a:r>
              <a:rPr lang="zh-CN" altLang="en-US" sz="1200" kern="1200" dirty="0" smtClean="0">
                <a:solidFill>
                  <a:schemeClr val="tx1"/>
                </a:solidFill>
                <a:latin typeface="+mn-lt"/>
                <a:ea typeface="+mn-ea"/>
                <a:cs typeface="+mn-cs"/>
              </a:rPr>
              <a:t>工作丢失时，需要重新操作，所以会导致一个负数的输入速率。</a:t>
            </a:r>
            <a:r>
              <a:rPr lang="en-US" altLang="zh-CN" sz="1200" kern="1200" dirty="0" smtClean="0">
                <a:solidFill>
                  <a:schemeClr val="tx1"/>
                </a:solidFill>
                <a:latin typeface="+mn-lt"/>
                <a:ea typeface="+mn-ea"/>
                <a:cs typeface="+mn-cs"/>
              </a:rPr>
              <a:t>map</a:t>
            </a:r>
            <a:r>
              <a:rPr lang="zh-CN" altLang="en-US" sz="1200" kern="1200" dirty="0" smtClean="0">
                <a:solidFill>
                  <a:schemeClr val="tx1"/>
                </a:solidFill>
                <a:latin typeface="+mn-lt"/>
                <a:ea typeface="+mn-ea"/>
                <a:cs typeface="+mn-cs"/>
              </a:rPr>
              <a:t>工作重新执行得非常迅速。包括启动时间，整个计算在</a:t>
            </a:r>
            <a:r>
              <a:rPr lang="en-US" altLang="zh-CN" sz="1200" kern="1200" dirty="0" smtClean="0">
                <a:solidFill>
                  <a:schemeClr val="tx1"/>
                </a:solidFill>
                <a:latin typeface="+mn-lt"/>
                <a:ea typeface="+mn-ea"/>
                <a:cs typeface="+mn-cs"/>
              </a:rPr>
              <a:t>933</a:t>
            </a:r>
            <a:r>
              <a:rPr lang="zh-CN" altLang="en-US" sz="1200" kern="1200" dirty="0" smtClean="0">
                <a:solidFill>
                  <a:schemeClr val="tx1"/>
                </a:solidFill>
                <a:latin typeface="+mn-lt"/>
                <a:ea typeface="+mn-ea"/>
                <a:cs typeface="+mn-cs"/>
              </a:rPr>
              <a:t>秒之后完成（仅比正常时间长</a:t>
            </a:r>
            <a:r>
              <a:rPr lang="en-US" altLang="zh-CN" sz="1200" kern="1200" dirty="0" smtClean="0">
                <a:solidFill>
                  <a:schemeClr val="tx1"/>
                </a:solidFill>
                <a:latin typeface="+mn-lt"/>
                <a:ea typeface="+mn-ea"/>
                <a:cs typeface="+mn-cs"/>
              </a:rPr>
              <a:t>5%</a:t>
            </a:r>
            <a:r>
              <a:rPr lang="zh-CN" altLang="en-US" sz="1200" kern="1200" dirty="0" smtClean="0">
                <a:solidFill>
                  <a:schemeClr val="tx1"/>
                </a:solidFill>
                <a:latin typeface="+mn-lt"/>
                <a:ea typeface="+mn-ea"/>
                <a:cs typeface="+mn-cs"/>
              </a:rPr>
              <a:t>）。</a:t>
            </a:r>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212625B-EE90-4F57-9AF1-C75D61527AA9}" type="slidenum">
              <a:rPr lang="zh-CN" altLang="en-US" smtClean="0"/>
              <a:pPr/>
              <a:t>50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089" name="Rectangle 17"/>
          <p:cNvSpPr>
            <a:spLocks noChangeArrowheads="1"/>
          </p:cNvSpPr>
          <p:nvPr/>
        </p:nvSpPr>
        <p:spPr bwMode="gray">
          <a:xfrm>
            <a:off x="0" y="0"/>
            <a:ext cx="9144000" cy="609600"/>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zh-CN" altLang="en-US"/>
          </a:p>
        </p:txBody>
      </p:sp>
      <p:sp>
        <p:nvSpPr>
          <p:cNvPr id="3074" name="Rectangle 2"/>
          <p:cNvSpPr>
            <a:spLocks noGrp="1" noChangeArrowheads="1"/>
          </p:cNvSpPr>
          <p:nvPr>
            <p:ph type="ctrTitle"/>
          </p:nvPr>
        </p:nvSpPr>
        <p:spPr bwMode="gray">
          <a:xfrm>
            <a:off x="457200" y="4114800"/>
            <a:ext cx="8229600" cy="762000"/>
          </a:xfrm>
        </p:spPr>
        <p:txBody>
          <a:bodyPr/>
          <a:lstStyle>
            <a:lvl1pPr>
              <a:defRPr>
                <a:solidFill>
                  <a:schemeClr val="tx1"/>
                </a:solidFill>
              </a:defRPr>
            </a:lvl1pPr>
          </a:lstStyle>
          <a:p>
            <a:r>
              <a:rPr lang="zh-CN" altLang="en-US" dirty="0" smtClean="0"/>
              <a:t>单击此处编辑母版标题样式</a:t>
            </a:r>
            <a:endParaRPr lang="en-US" altLang="zh-CN" dirty="0"/>
          </a:p>
        </p:txBody>
      </p:sp>
      <p:sp>
        <p:nvSpPr>
          <p:cNvPr id="3075" name="Rectangle 3"/>
          <p:cNvSpPr>
            <a:spLocks noGrp="1" noChangeArrowheads="1"/>
          </p:cNvSpPr>
          <p:nvPr>
            <p:ph type="subTitle" idx="1"/>
          </p:nvPr>
        </p:nvSpPr>
        <p:spPr bwMode="gray">
          <a:xfrm>
            <a:off x="1524000" y="4948238"/>
            <a:ext cx="5943600" cy="609600"/>
          </a:xfrm>
        </p:spPr>
        <p:txBody>
          <a:bodyPr/>
          <a:lstStyle>
            <a:lvl1pPr marL="0" indent="0" algn="ctr">
              <a:buFont typeface="Wingdings" pitchFamily="2" charset="2"/>
              <a:buNone/>
              <a:defRPr sz="2000" b="0">
                <a:solidFill>
                  <a:schemeClr val="tx1"/>
                </a:solidFill>
              </a:defRPr>
            </a:lvl1pPr>
          </a:lstStyle>
          <a:p>
            <a:r>
              <a:rPr lang="zh-CN" altLang="en-US" smtClean="0"/>
              <a:t>单击此处编辑母版副标题样式</a:t>
            </a:r>
            <a:endParaRPr lang="en-US" altLang="zh-CN"/>
          </a:p>
        </p:txBody>
      </p:sp>
      <p:pic>
        <p:nvPicPr>
          <p:cNvPr id="3097" name="Picture 25" descr="C:\Users\Yevon\Desktop\cloud1.jpg"/>
          <p:cNvPicPr>
            <a:picLocks noChangeAspect="1" noChangeArrowheads="1"/>
          </p:cNvPicPr>
          <p:nvPr userDrawn="1"/>
        </p:nvPicPr>
        <p:blipFill>
          <a:blip r:embed="rId2" cstate="print"/>
          <a:srcRect/>
          <a:stretch>
            <a:fillRect/>
          </a:stretch>
        </p:blipFill>
        <p:spPr bwMode="auto">
          <a:xfrm>
            <a:off x="2195736" y="1124744"/>
            <a:ext cx="4248472" cy="2660664"/>
          </a:xfrm>
          <a:prstGeom prst="rect">
            <a:avLst/>
          </a:prstGeom>
          <a:noFill/>
        </p:spPr>
      </p:pic>
      <p:pic>
        <p:nvPicPr>
          <p:cNvPr id="1027" name="Picture 3"/>
          <p:cNvPicPr>
            <a:picLocks noChangeAspect="1" noChangeArrowheads="1"/>
          </p:cNvPicPr>
          <p:nvPr userDrawn="1"/>
        </p:nvPicPr>
        <p:blipFill>
          <a:blip r:embed="rId3" cstate="print"/>
          <a:srcRect/>
          <a:stretch>
            <a:fillRect/>
          </a:stretch>
        </p:blipFill>
        <p:spPr bwMode="auto">
          <a:xfrm>
            <a:off x="6156176" y="6237312"/>
            <a:ext cx="2952328" cy="504056"/>
          </a:xfrm>
          <a:prstGeom prst="rect">
            <a:avLst/>
          </a:prstGeom>
          <a:ln w="9525">
            <a:noFill/>
            <a:miter lim="800000"/>
            <a:headEnd/>
            <a:tailEnd/>
          </a:ln>
          <a:effectLst>
            <a:outerShdw blurRad="50800" dist="50800" dir="5400000" algn="ctr" rotWithShape="0">
              <a:srgbClr val="000000">
                <a:alpha val="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19088"/>
            <a:ext cx="2057400" cy="6005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19088"/>
            <a:ext cx="6019800" cy="6005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172200" cy="5635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371600"/>
            <a:ext cx="8229600" cy="4953000"/>
          </a:xfrm>
        </p:spPr>
        <p:txBody>
          <a:bodyPr/>
          <a:lstStyle/>
          <a:p>
            <a:r>
              <a:rPr lang="zh-CN" altLang="en-US" smtClean="0"/>
              <a:t>单击图标添加表格</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8356600" y="981075"/>
            <a:ext cx="787400" cy="5876925"/>
          </a:xfrm>
          <a:prstGeom prst="rect">
            <a:avLst/>
          </a:prstGeom>
          <a:solidFill>
            <a:schemeClr val="bg2"/>
          </a:solidFill>
          <a:ln w="9525">
            <a:noFill/>
            <a:miter lim="800000"/>
            <a:headEnd/>
            <a:tailEnd/>
          </a:ln>
          <a:effectLst/>
        </p:spPr>
        <p:txBody>
          <a:bodyPr wrap="none" anchor="ctr"/>
          <a:lstStyle/>
          <a:p>
            <a:endParaRPr lang="zh-CN" altLang="en-US"/>
          </a:p>
        </p:txBody>
      </p:sp>
      <p:sp>
        <p:nvSpPr>
          <p:cNvPr id="1045" name="Line 21"/>
          <p:cNvSpPr>
            <a:spLocks noChangeShapeType="1"/>
          </p:cNvSpPr>
          <p:nvPr/>
        </p:nvSpPr>
        <p:spPr bwMode="auto">
          <a:xfrm>
            <a:off x="425450" y="6381328"/>
            <a:ext cx="8353425" cy="0"/>
          </a:xfrm>
          <a:prstGeom prst="line">
            <a:avLst/>
          </a:prstGeom>
          <a:noFill/>
          <a:ln w="9525">
            <a:solidFill>
              <a:schemeClr val="tx1"/>
            </a:solidFill>
            <a:round/>
            <a:headEnd/>
            <a:tailEnd/>
          </a:ln>
          <a:effectLst/>
        </p:spPr>
        <p:txBody>
          <a:bodyPr/>
          <a:lstStyle/>
          <a:p>
            <a:endParaRPr lang="zh-CN" altLang="en-US"/>
          </a:p>
        </p:txBody>
      </p:sp>
      <p:sp>
        <p:nvSpPr>
          <p:cNvPr id="1040" name="Rectangle 16"/>
          <p:cNvSpPr>
            <a:spLocks noChangeArrowheads="1"/>
          </p:cNvSpPr>
          <p:nvPr/>
        </p:nvSpPr>
        <p:spPr bwMode="gray">
          <a:xfrm>
            <a:off x="0" y="0"/>
            <a:ext cx="9144000" cy="981075"/>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zh-CN" altLang="en-US"/>
          </a:p>
        </p:txBody>
      </p:sp>
      <p:sp>
        <p:nvSpPr>
          <p:cNvPr id="1027" name="Rectangle 3"/>
          <p:cNvSpPr>
            <a:spLocks noGrp="1" noChangeArrowheads="1"/>
          </p:cNvSpPr>
          <p:nvPr>
            <p:ph type="body" idx="1"/>
          </p:nvPr>
        </p:nvSpPr>
        <p:spPr bwMode="auto">
          <a:xfrm>
            <a:off x="457200" y="1371600"/>
            <a:ext cx="8229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zh-CN" dirty="0" smtClean="0"/>
          </a:p>
        </p:txBody>
      </p:sp>
      <p:sp>
        <p:nvSpPr>
          <p:cNvPr id="1026" name="Rectangle 2"/>
          <p:cNvSpPr>
            <a:spLocks noGrp="1" noChangeArrowheads="1"/>
          </p:cNvSpPr>
          <p:nvPr>
            <p:ph type="title"/>
          </p:nvPr>
        </p:nvSpPr>
        <p:spPr bwMode="white">
          <a:xfrm>
            <a:off x="457200" y="319088"/>
            <a:ext cx="61722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a:t>
            </a:r>
            <a:br>
              <a:rPr lang="en-US" altLang="zh-CN" smtClean="0"/>
            </a:br>
            <a:r>
              <a:rPr lang="en-US" altLang="zh-CN" smtClean="0"/>
              <a:t> style</a:t>
            </a:r>
          </a:p>
        </p:txBody>
      </p:sp>
      <p:sp>
        <p:nvSpPr>
          <p:cNvPr id="9" name="Rectangle 4"/>
          <p:cNvSpPr txBox="1">
            <a:spLocks noChangeArrowheads="1"/>
          </p:cNvSpPr>
          <p:nvPr userDrawn="1"/>
        </p:nvSpPr>
        <p:spPr bwMode="auto">
          <a:xfrm>
            <a:off x="8460432" y="6381328"/>
            <a:ext cx="648072"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16602CD-97BB-46C5-B131-9F9E2B252911}" type="slidenum">
              <a:rPr kumimoji="0" lang="zh-CN" altLang="en-US" sz="1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r>
              <a:rPr kumimoji="0" lang="zh-CN" altLang="en-US" sz="1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 </a:t>
            </a:r>
            <a:endParaRPr kumimoji="0" lang="en-US" altLang="zh-CN" sz="12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
        <p:nvSpPr>
          <p:cNvPr id="10" name="Rectangle 4"/>
          <p:cNvSpPr txBox="1">
            <a:spLocks noChangeArrowheads="1"/>
          </p:cNvSpPr>
          <p:nvPr userDrawn="1"/>
        </p:nvSpPr>
        <p:spPr bwMode="auto">
          <a:xfrm>
            <a:off x="251520" y="6381328"/>
            <a:ext cx="177356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虚拟化与云计算 </a:t>
            </a:r>
            <a:endParaRPr kumimoji="0" lang="en-US"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
        <p:nvSpPr>
          <p:cNvPr id="13" name="Rectangle 4"/>
          <p:cNvSpPr txBox="1">
            <a:spLocks noChangeArrowheads="1"/>
          </p:cNvSpPr>
          <p:nvPr userDrawn="1"/>
        </p:nvSpPr>
        <p:spPr bwMode="auto">
          <a:xfrm>
            <a:off x="3662536" y="6381328"/>
            <a:ext cx="2061592"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天津大学软件学院</a:t>
            </a:r>
            <a:endParaRPr kumimoji="0" lang="en-US"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baike.baidu.com/image/d048addef11bf44bccbf1a89"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techcn.com.cn/uploads/200907/1247608349C2lmsEoP.jp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4267200"/>
            <a:ext cx="8229600" cy="762000"/>
          </a:xfrm>
        </p:spPr>
        <p:txBody>
          <a:bodyPr/>
          <a:lstStyle/>
          <a:p>
            <a:pPr algn="ctr"/>
            <a:r>
              <a:rPr lang="en-US" altLang="zh-CN" sz="3600" dirty="0" smtClean="0">
                <a:ea typeface="宋体" pitchFamily="2" charset="-122"/>
              </a:rPr>
              <a:t>Google MapReduce</a:t>
            </a:r>
            <a:endParaRPr lang="en-US" altLang="zh-CN" sz="3600" dirty="0">
              <a:ea typeface="宋体" pitchFamily="2" charset="-122"/>
            </a:endParaRPr>
          </a:p>
        </p:txBody>
      </p:sp>
      <p:sp>
        <p:nvSpPr>
          <p:cNvPr id="2051" name="Rectangle 3"/>
          <p:cNvSpPr>
            <a:spLocks noGrp="1" noChangeArrowheads="1"/>
          </p:cNvSpPr>
          <p:nvPr>
            <p:ph type="subTitle" idx="1"/>
          </p:nvPr>
        </p:nvSpPr>
        <p:spPr>
          <a:xfrm>
            <a:off x="1752600" y="5267672"/>
            <a:ext cx="5943600" cy="609600"/>
          </a:xfrm>
        </p:spPr>
        <p:txBody>
          <a:bodyPr/>
          <a:lstStyle/>
          <a:p>
            <a:r>
              <a:rPr lang="zh-CN" altLang="en-US" dirty="0" smtClean="0">
                <a:ea typeface="宋体" pitchFamily="2" charset="-122"/>
              </a:rPr>
              <a:t>天津大学软件学院</a:t>
            </a:r>
            <a:endParaRPr lang="en-US" altLang="zh-CN" dirty="0">
              <a:ea typeface="宋体" pitchFamily="2" charset="-122"/>
            </a:endParaRPr>
          </a:p>
        </p:txBody>
      </p:sp>
      <p:sp>
        <p:nvSpPr>
          <p:cNvPr id="2052" name="Line 4"/>
          <p:cNvSpPr>
            <a:spLocks noChangeShapeType="1"/>
          </p:cNvSpPr>
          <p:nvPr/>
        </p:nvSpPr>
        <p:spPr bwMode="auto">
          <a:xfrm flipV="1">
            <a:off x="179388" y="4648200"/>
            <a:ext cx="1466850" cy="9525"/>
          </a:xfrm>
          <a:prstGeom prst="line">
            <a:avLst/>
          </a:prstGeom>
          <a:noFill/>
          <a:ln w="76200" cap="rnd">
            <a:solidFill>
              <a:schemeClr val="accent1"/>
            </a:solidFill>
            <a:prstDash val="sysDot"/>
            <a:round/>
            <a:headEnd/>
            <a:tailEnd/>
          </a:ln>
          <a:effectLst/>
        </p:spPr>
        <p:txBody>
          <a:bodyPr/>
          <a:lstStyle/>
          <a:p>
            <a:endParaRPr lang="zh-CN" altLang="en-US"/>
          </a:p>
        </p:txBody>
      </p:sp>
      <p:sp>
        <p:nvSpPr>
          <p:cNvPr id="2053" name="Line 5"/>
          <p:cNvSpPr>
            <a:spLocks noChangeShapeType="1"/>
          </p:cNvSpPr>
          <p:nvPr/>
        </p:nvSpPr>
        <p:spPr bwMode="auto">
          <a:xfrm>
            <a:off x="7596188" y="4648200"/>
            <a:ext cx="1349375" cy="1588"/>
          </a:xfrm>
          <a:prstGeom prst="line">
            <a:avLst/>
          </a:prstGeom>
          <a:noFill/>
          <a:ln w="76200" cap="rnd">
            <a:solidFill>
              <a:schemeClr val="tx1"/>
            </a:solidFill>
            <a:prstDash val="sysDot"/>
            <a:round/>
            <a:headEnd/>
            <a:tailEnd/>
          </a:ln>
          <a:effectLst/>
        </p:spPr>
        <p:txBody>
          <a:bodyPr/>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函数式编程示例</a:t>
            </a:r>
            <a:endParaRPr lang="zh-CN" altLang="en-US"/>
          </a:p>
        </p:txBody>
      </p:sp>
      <p:sp>
        <p:nvSpPr>
          <p:cNvPr id="4" name="Text Box 4"/>
          <p:cNvSpPr txBox="1">
            <a:spLocks noChangeArrowheads="1"/>
          </p:cNvSpPr>
          <p:nvPr/>
        </p:nvSpPr>
        <p:spPr bwMode="auto">
          <a:xfrm>
            <a:off x="571472" y="2285992"/>
            <a:ext cx="4586287" cy="16256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spAutoFit/>
          </a:bodyPr>
          <a:lstStyle/>
          <a:p>
            <a:pPr eaLnBrk="0" hangingPunct="0">
              <a:lnSpc>
                <a:spcPct val="140000"/>
              </a:lnSpc>
            </a:pPr>
            <a:r>
              <a:rPr lang="en-US" altLang="zh-CN">
                <a:latin typeface="Lucida Sans Typewriter" pitchFamily="49" charset="0"/>
                <a:ea typeface="宋体" charset="-122"/>
              </a:rPr>
              <a:t>total = 0;</a:t>
            </a:r>
          </a:p>
          <a:p>
            <a:pPr eaLnBrk="0" hangingPunct="0">
              <a:lnSpc>
                <a:spcPct val="140000"/>
              </a:lnSpc>
            </a:pPr>
            <a:r>
              <a:rPr lang="en-US" altLang="zh-CN">
                <a:latin typeface="Lucida Sans Typewriter" pitchFamily="49" charset="0"/>
                <a:ea typeface="宋体" charset="-122"/>
              </a:rPr>
              <a:t>for (i = 1; i </a:t>
            </a:r>
            <a:r>
              <a:rPr lang="en-US" altLang="zh-CN">
                <a:latin typeface="Lucida Sans Typewriter" pitchFamily="49" charset="0"/>
                <a:ea typeface="宋体" charset="-122"/>
                <a:sym typeface="Symbol" pitchFamily="18" charset="2"/>
              </a:rPr>
              <a:t></a:t>
            </a:r>
            <a:r>
              <a:rPr lang="en-US" altLang="zh-CN">
                <a:latin typeface="Lucida Sans Typewriter" pitchFamily="49" charset="0"/>
                <a:ea typeface="宋体" charset="-122"/>
              </a:rPr>
              <a:t> 10; ++i)</a:t>
            </a:r>
          </a:p>
          <a:p>
            <a:pPr eaLnBrk="0" hangingPunct="0">
              <a:lnSpc>
                <a:spcPct val="140000"/>
              </a:lnSpc>
            </a:pPr>
            <a:r>
              <a:rPr lang="en-US" altLang="zh-CN">
                <a:latin typeface="Lucida Sans Typewriter" pitchFamily="49" charset="0"/>
                <a:ea typeface="宋体" charset="-122"/>
              </a:rPr>
              <a:t>   total = total+i;</a:t>
            </a:r>
          </a:p>
        </p:txBody>
      </p:sp>
      <p:sp>
        <p:nvSpPr>
          <p:cNvPr id="5" name="矩形 4"/>
          <p:cNvSpPr/>
          <p:nvPr/>
        </p:nvSpPr>
        <p:spPr>
          <a:xfrm>
            <a:off x="4572000" y="4000504"/>
            <a:ext cx="1214446" cy="923330"/>
          </a:xfrm>
          <a:prstGeom prst="rect">
            <a:avLst/>
          </a:prstGeom>
          <a:noFill/>
        </p:spPr>
        <p:txBody>
          <a:bodyPr wrap="square" lIns="91440" tIns="45720" rIns="91440" bIns="45720">
            <a:spAutoFit/>
          </a:bodyPr>
          <a:lstStyle/>
          <a:p>
            <a:pPr algn="ctr"/>
            <a:r>
              <a:rPr lang="en-US" altLang="zh-CN" sz="54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VS</a:t>
            </a:r>
            <a:endParaRPr lang="zh-CN" alt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 Box 4"/>
          <p:cNvSpPr txBox="1">
            <a:spLocks noChangeArrowheads="1"/>
          </p:cNvSpPr>
          <p:nvPr/>
        </p:nvSpPr>
        <p:spPr bwMode="auto">
          <a:xfrm>
            <a:off x="5786446" y="5429264"/>
            <a:ext cx="2209800" cy="4572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eaLnBrk="0" hangingPunct="0"/>
            <a:r>
              <a:rPr lang="en-US" altLang="zh-CN">
                <a:latin typeface="Lucida Sans Typewriter" pitchFamily="49" charset="0"/>
                <a:ea typeface="宋体" charset="-122"/>
              </a:rPr>
              <a:t>sum [1..10]</a:t>
            </a:r>
          </a:p>
        </p:txBody>
      </p:sp>
      <p:sp>
        <p:nvSpPr>
          <p:cNvPr id="9" name="上凸带形 8"/>
          <p:cNvSpPr/>
          <p:nvPr/>
        </p:nvSpPr>
        <p:spPr>
          <a:xfrm>
            <a:off x="4429124" y="2000240"/>
            <a:ext cx="3929090" cy="642942"/>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mtClean="0"/>
              <a:t>Variable assignment</a:t>
            </a:r>
            <a:endParaRPr lang="zh-CN" altLang="en-US"/>
          </a:p>
        </p:txBody>
      </p:sp>
      <p:sp>
        <p:nvSpPr>
          <p:cNvPr id="10" name="上凸带形 9"/>
          <p:cNvSpPr/>
          <p:nvPr/>
        </p:nvSpPr>
        <p:spPr>
          <a:xfrm>
            <a:off x="2000232" y="5214950"/>
            <a:ext cx="3929090" cy="642942"/>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mtClean="0"/>
              <a:t>Function application</a:t>
            </a:r>
            <a:endParaRPr lang="zh-CN" altLang="en-US"/>
          </a:p>
        </p:txBody>
      </p:sp>
    </p:spTree>
    <p:extLst>
      <p:ext uri="{BB962C8B-B14F-4D97-AF65-F5344CB8AC3E}">
        <p14:creationId xmlns:p14="http://schemas.microsoft.com/office/powerpoint/2010/main" xmlns="" val="3254414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zh-CN" altLang="en-US"/>
              <a:t>函数式编程</a:t>
            </a:r>
          </a:p>
        </p:txBody>
      </p:sp>
      <p:sp>
        <p:nvSpPr>
          <p:cNvPr id="27651" name="Rectangle 3"/>
          <p:cNvSpPr>
            <a:spLocks noGrp="1" noChangeArrowheads="1"/>
          </p:cNvSpPr>
          <p:nvPr>
            <p:ph type="body" idx="1"/>
          </p:nvPr>
        </p:nvSpPr>
        <p:spPr>
          <a:xfrm>
            <a:off x="762000" y="1928813"/>
            <a:ext cx="3048000" cy="2490787"/>
          </a:xfrm>
        </p:spPr>
        <p:txBody>
          <a:bodyPr/>
          <a:lstStyle/>
          <a:p>
            <a:pPr>
              <a:lnSpc>
                <a:spcPct val="90000"/>
              </a:lnSpc>
              <a:buFont typeface="Wingdings" pitchFamily="2" charset="2"/>
              <a:buNone/>
            </a:pPr>
            <a:r>
              <a:rPr lang="en-US" altLang="zh-CN" sz="1800"/>
              <a:t># let double x =</a:t>
            </a:r>
          </a:p>
          <a:p>
            <a:pPr>
              <a:lnSpc>
                <a:spcPct val="90000"/>
              </a:lnSpc>
              <a:buFont typeface="Wingdings" pitchFamily="2" charset="2"/>
              <a:buNone/>
            </a:pPr>
            <a:r>
              <a:rPr lang="en-US" altLang="zh-CN" sz="1800"/>
              <a:t>    x * 2</a:t>
            </a:r>
          </a:p>
          <a:p>
            <a:pPr>
              <a:lnSpc>
                <a:spcPct val="90000"/>
              </a:lnSpc>
              <a:buFont typeface="Wingdings" pitchFamily="2" charset="2"/>
              <a:buNone/>
            </a:pPr>
            <a:r>
              <a:rPr lang="en-US" altLang="zh-CN" sz="1800"/>
              <a:t>  in</a:t>
            </a:r>
          </a:p>
          <a:p>
            <a:pPr>
              <a:lnSpc>
                <a:spcPct val="90000"/>
              </a:lnSpc>
              <a:buFont typeface="Wingdings" pitchFamily="2" charset="2"/>
              <a:buNone/>
            </a:pPr>
            <a:r>
              <a:rPr lang="en-US" altLang="zh-CN" sz="1800"/>
              <a:t>  List.map double [ 1; 2; 3 ];;</a:t>
            </a:r>
          </a:p>
          <a:p>
            <a:pPr>
              <a:lnSpc>
                <a:spcPct val="90000"/>
              </a:lnSpc>
              <a:buFont typeface="Wingdings" pitchFamily="2" charset="2"/>
              <a:buNone/>
            </a:pPr>
            <a:r>
              <a:rPr lang="en-US" altLang="zh-CN" sz="1800">
                <a:solidFill>
                  <a:srgbClr val="0000FF"/>
                </a:solidFill>
              </a:rPr>
              <a:t>- : int list = [2; 4; 6]</a:t>
            </a:r>
          </a:p>
        </p:txBody>
      </p:sp>
      <p:sp>
        <p:nvSpPr>
          <p:cNvPr id="27652" name="Text Box 4"/>
          <p:cNvSpPr txBox="1">
            <a:spLocks noChangeArrowheads="1"/>
          </p:cNvSpPr>
          <p:nvPr/>
        </p:nvSpPr>
        <p:spPr bwMode="auto">
          <a:xfrm>
            <a:off x="4876800" y="1828800"/>
            <a:ext cx="2311400" cy="3338513"/>
          </a:xfrm>
          <a:prstGeom prst="rect">
            <a:avLst/>
          </a:prstGeom>
          <a:noFill/>
          <a:ln w="9525" algn="ctr">
            <a:noFill/>
            <a:miter lim="800000"/>
            <a:headEnd/>
            <a:tailEnd/>
          </a:ln>
          <a:effectLst/>
        </p:spPr>
        <p:txBody>
          <a:bodyPr wrap="none" anchor="b">
            <a:spAutoFit/>
          </a:bodyPr>
          <a:lstStyle/>
          <a:p>
            <a:r>
              <a:rPr lang="en-US" altLang="zh-CN" sz="1800">
                <a:solidFill>
                  <a:schemeClr val="tx1"/>
                </a:solidFill>
              </a:rPr>
              <a:t>let multiply n list =</a:t>
            </a:r>
          </a:p>
          <a:p>
            <a:r>
              <a:rPr lang="en-US" altLang="zh-CN" sz="1800">
                <a:solidFill>
                  <a:schemeClr val="tx1"/>
                </a:solidFill>
              </a:rPr>
              <a:t>  let f x =</a:t>
            </a:r>
          </a:p>
          <a:p>
            <a:r>
              <a:rPr lang="en-US" altLang="zh-CN" sz="1800">
                <a:solidFill>
                  <a:schemeClr val="tx1"/>
                </a:solidFill>
              </a:rPr>
              <a:t>    n * x</a:t>
            </a:r>
          </a:p>
          <a:p>
            <a:r>
              <a:rPr lang="en-US" altLang="zh-CN" sz="1800">
                <a:solidFill>
                  <a:schemeClr val="tx1"/>
                </a:solidFill>
              </a:rPr>
              <a:t>  in</a:t>
            </a:r>
          </a:p>
          <a:p>
            <a:r>
              <a:rPr lang="en-US" altLang="zh-CN" sz="1800">
                <a:solidFill>
                  <a:schemeClr val="tx1"/>
                </a:solidFill>
              </a:rPr>
              <a:t>  List.map f list</a:t>
            </a:r>
          </a:p>
          <a:p>
            <a:r>
              <a:rPr lang="en-US" altLang="zh-CN" sz="1800">
                <a:solidFill>
                  <a:schemeClr val="tx1"/>
                </a:solidFill>
              </a:rPr>
              <a:t>  ;;</a:t>
            </a:r>
          </a:p>
          <a:p>
            <a:endParaRPr lang="en-US" altLang="zh-CN" sz="1800">
              <a:solidFill>
                <a:schemeClr val="tx1"/>
              </a:solidFill>
            </a:endParaRPr>
          </a:p>
          <a:p>
            <a:endParaRPr lang="en-US" altLang="zh-CN" sz="1800">
              <a:solidFill>
                <a:schemeClr val="tx1"/>
              </a:solidFill>
            </a:endParaRPr>
          </a:p>
          <a:p>
            <a:r>
              <a:rPr lang="en-US" altLang="zh-CN" sz="1800">
                <a:solidFill>
                  <a:schemeClr val="tx1"/>
                </a:solidFill>
              </a:rPr>
              <a:t># multiply 2 [1; 2; 3];;</a:t>
            </a:r>
          </a:p>
          <a:p>
            <a:r>
              <a:rPr lang="en-US" altLang="zh-CN" sz="1800">
                <a:solidFill>
                  <a:srgbClr val="0000FF"/>
                </a:solidFill>
              </a:rPr>
              <a:t>- : int list = [2; 4; 6]</a:t>
            </a:r>
          </a:p>
          <a:p>
            <a:r>
              <a:rPr lang="en-US" altLang="zh-CN" sz="1800">
                <a:solidFill>
                  <a:schemeClr val="tx1"/>
                </a:solidFill>
              </a:rPr>
              <a:t># multiply 5 [1; 2; 3];;</a:t>
            </a:r>
          </a:p>
          <a:p>
            <a:r>
              <a:rPr lang="en-US" altLang="zh-CN" sz="1800">
                <a:solidFill>
                  <a:srgbClr val="0000FF"/>
                </a:solidFill>
              </a:rPr>
              <a:t>- : int list = [5; 10; 15]</a:t>
            </a:r>
          </a:p>
          <a:p>
            <a:endParaRPr lang="en-US" altLang="zh-CN"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linds(horizontal)">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zh-CN"/>
              <a:t>map</a:t>
            </a:r>
          </a:p>
        </p:txBody>
      </p:sp>
      <p:sp>
        <p:nvSpPr>
          <p:cNvPr id="16387" name="Rectangle 3"/>
          <p:cNvSpPr>
            <a:spLocks noGrp="1" noChangeArrowheads="1"/>
          </p:cNvSpPr>
          <p:nvPr>
            <p:ph type="body" idx="1"/>
          </p:nvPr>
        </p:nvSpPr>
        <p:spPr/>
        <p:txBody>
          <a:bodyPr/>
          <a:lstStyle/>
          <a:p>
            <a:r>
              <a:rPr lang="zh-CN" altLang="en-US"/>
              <a:t>将数据源中的记录（文本中的行、数据库中条目等）作为</a:t>
            </a:r>
            <a:r>
              <a:rPr lang="en-US" altLang="zh-CN"/>
              <a:t>map</a:t>
            </a:r>
            <a:r>
              <a:rPr lang="zh-CN" altLang="en-US"/>
              <a:t>函数中的</a:t>
            </a:r>
            <a:r>
              <a:rPr lang="en-US" altLang="zh-CN"/>
              <a:t>key*value</a:t>
            </a:r>
            <a:r>
              <a:rPr lang="zh-CN" altLang="en-US"/>
              <a:t>对</a:t>
            </a:r>
          </a:p>
          <a:p>
            <a:pPr lvl="1"/>
            <a:r>
              <a:rPr lang="zh-CN" altLang="en-US"/>
              <a:t>例如，（</a:t>
            </a:r>
            <a:r>
              <a:rPr lang="en-US" altLang="zh-CN"/>
              <a:t>filename, line</a:t>
            </a:r>
            <a:r>
              <a:rPr lang="zh-CN" altLang="en-US"/>
              <a:t>）</a:t>
            </a:r>
          </a:p>
          <a:p>
            <a:r>
              <a:rPr lang="en-US" altLang="zh-CN"/>
              <a:t>map()</a:t>
            </a:r>
            <a:r>
              <a:rPr lang="zh-CN" altLang="en-US"/>
              <a:t>将生成一个或多个中间结果，以及与</a:t>
            </a:r>
            <a:r>
              <a:rPr lang="en-US" altLang="zh-CN"/>
              <a:t>input</a:t>
            </a:r>
            <a:r>
              <a:rPr lang="zh-CN" altLang="en-US"/>
              <a:t>相对应的一个</a:t>
            </a:r>
            <a:r>
              <a:rPr lang="en-US" altLang="zh-CN"/>
              <a:t>output key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zh-CN"/>
              <a:t>reduce</a:t>
            </a:r>
          </a:p>
        </p:txBody>
      </p:sp>
      <p:sp>
        <p:nvSpPr>
          <p:cNvPr id="17411" name="Rectangle 3"/>
          <p:cNvSpPr>
            <a:spLocks noGrp="1" noChangeArrowheads="1"/>
          </p:cNvSpPr>
          <p:nvPr>
            <p:ph type="body" idx="1"/>
          </p:nvPr>
        </p:nvSpPr>
        <p:spPr/>
        <p:txBody>
          <a:bodyPr/>
          <a:lstStyle/>
          <a:p>
            <a:r>
              <a:rPr lang="en-US" altLang="zh-CN"/>
              <a:t>map</a:t>
            </a:r>
            <a:r>
              <a:rPr lang="zh-CN" altLang="en-US"/>
              <a:t>操作结束后，所有与某指定</a:t>
            </a:r>
            <a:r>
              <a:rPr lang="en-US" altLang="zh-CN"/>
              <a:t>out key</a:t>
            </a:r>
            <a:r>
              <a:rPr lang="zh-CN" altLang="en-US"/>
              <a:t>相对应的中间结果组合为一个列表（</a:t>
            </a:r>
            <a:r>
              <a:rPr lang="en-US" altLang="zh-CN"/>
              <a:t>list</a:t>
            </a:r>
            <a:r>
              <a:rPr lang="zh-CN" altLang="en-US"/>
              <a:t>）。</a:t>
            </a:r>
          </a:p>
          <a:p>
            <a:r>
              <a:rPr lang="en-US" altLang="zh-CN"/>
              <a:t>reduce()</a:t>
            </a:r>
            <a:r>
              <a:rPr lang="zh-CN" altLang="en-US"/>
              <a:t>函数将这些中间结果组合为一个或多个对应于同一</a:t>
            </a:r>
            <a:r>
              <a:rPr lang="en-US" altLang="zh-CN"/>
              <a:t>output key </a:t>
            </a:r>
            <a:r>
              <a:rPr lang="zh-CN" altLang="en-US"/>
              <a:t>的 </a:t>
            </a:r>
            <a:r>
              <a:rPr lang="en-US" altLang="zh-CN"/>
              <a:t>final value</a:t>
            </a:r>
          </a:p>
          <a:p>
            <a:pPr lvl="1"/>
            <a:r>
              <a:rPr lang="zh-CN" altLang="en-US"/>
              <a:t>（实际上每一个</a:t>
            </a:r>
            <a:r>
              <a:rPr lang="en-US" altLang="zh-CN"/>
              <a:t>output key</a:t>
            </a:r>
            <a:r>
              <a:rPr lang="zh-CN" altLang="en-US"/>
              <a:t>通常只有一个</a:t>
            </a:r>
            <a:r>
              <a:rPr lang="en-US" altLang="zh-CN"/>
              <a:t>final value</a:t>
            </a:r>
            <a:r>
              <a:rPr lang="zh-CN" altLang="en-US"/>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zh-CN" altLang="en-US"/>
              <a:t>示例：</a:t>
            </a:r>
            <a:r>
              <a:rPr lang="en-US" altLang="zh-CN"/>
              <a:t>WordCount</a:t>
            </a:r>
          </a:p>
        </p:txBody>
      </p:sp>
      <p:sp>
        <p:nvSpPr>
          <p:cNvPr id="22531" name="Rectangle 3"/>
          <p:cNvSpPr>
            <a:spLocks noGrp="1" noChangeArrowheads="1"/>
          </p:cNvSpPr>
          <p:nvPr>
            <p:ph type="body" idx="1"/>
          </p:nvPr>
        </p:nvSpPr>
        <p:spPr/>
        <p:txBody>
          <a:bodyPr/>
          <a:lstStyle/>
          <a:p>
            <a:pPr>
              <a:lnSpc>
                <a:spcPct val="90000"/>
              </a:lnSpc>
            </a:pPr>
            <a:r>
              <a:rPr lang="zh-CN" altLang="en-US" sz="3300"/>
              <a:t>源数据</a:t>
            </a:r>
          </a:p>
          <a:p>
            <a:pPr lvl="1">
              <a:lnSpc>
                <a:spcPct val="90000"/>
              </a:lnSpc>
            </a:pPr>
            <a:r>
              <a:rPr lang="en-US" altLang="zh-CN" sz="3200"/>
              <a:t>Page 1: </a:t>
            </a:r>
          </a:p>
          <a:p>
            <a:pPr lvl="2">
              <a:lnSpc>
                <a:spcPct val="90000"/>
              </a:lnSpc>
            </a:pPr>
            <a:r>
              <a:rPr lang="en-US" altLang="zh-CN" sz="2900">
                <a:solidFill>
                  <a:srgbClr val="0000FF"/>
                </a:solidFill>
              </a:rPr>
              <a:t>the weather is good</a:t>
            </a:r>
          </a:p>
          <a:p>
            <a:pPr lvl="1">
              <a:lnSpc>
                <a:spcPct val="90000"/>
              </a:lnSpc>
            </a:pPr>
            <a:r>
              <a:rPr lang="en-US" altLang="zh-CN" sz="3200"/>
              <a:t>Page 2: </a:t>
            </a:r>
          </a:p>
          <a:p>
            <a:pPr lvl="2">
              <a:lnSpc>
                <a:spcPct val="90000"/>
              </a:lnSpc>
            </a:pPr>
            <a:r>
              <a:rPr lang="en-US" altLang="zh-CN" sz="2900">
                <a:solidFill>
                  <a:srgbClr val="0000FF"/>
                </a:solidFill>
              </a:rPr>
              <a:t>today is good</a:t>
            </a:r>
          </a:p>
          <a:p>
            <a:pPr lvl="1">
              <a:lnSpc>
                <a:spcPct val="90000"/>
              </a:lnSpc>
            </a:pPr>
            <a:r>
              <a:rPr lang="en-US" altLang="zh-CN" sz="3200"/>
              <a:t>Page 3: </a:t>
            </a:r>
          </a:p>
          <a:p>
            <a:pPr lvl="2">
              <a:lnSpc>
                <a:spcPct val="90000"/>
              </a:lnSpc>
            </a:pPr>
            <a:r>
              <a:rPr lang="en-US" altLang="zh-CN" sz="2900">
                <a:solidFill>
                  <a:srgbClr val="0000FF"/>
                </a:solidFill>
              </a:rPr>
              <a:t>good weather is good</a:t>
            </a:r>
            <a:endParaRPr lang="en-US" altLang="zh-CN">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zh-CN"/>
              <a:t>map </a:t>
            </a:r>
            <a:r>
              <a:rPr lang="zh-CN" altLang="en-US"/>
              <a:t>输出</a:t>
            </a:r>
          </a:p>
        </p:txBody>
      </p:sp>
      <p:sp>
        <p:nvSpPr>
          <p:cNvPr id="23555" name="Rectangle 3"/>
          <p:cNvSpPr>
            <a:spLocks noGrp="1" noChangeArrowheads="1"/>
          </p:cNvSpPr>
          <p:nvPr>
            <p:ph type="body" idx="1"/>
          </p:nvPr>
        </p:nvSpPr>
        <p:spPr/>
        <p:txBody>
          <a:bodyPr/>
          <a:lstStyle/>
          <a:p>
            <a:r>
              <a:rPr lang="en-US" altLang="zh-CN" sz="3000"/>
              <a:t>Worker 1: </a:t>
            </a:r>
          </a:p>
          <a:p>
            <a:pPr lvl="1"/>
            <a:r>
              <a:rPr lang="en-US" altLang="zh-CN" sz="3100"/>
              <a:t>(</a:t>
            </a:r>
            <a:r>
              <a:rPr lang="en-US" altLang="zh-CN" sz="3100">
                <a:solidFill>
                  <a:srgbClr val="0000FF"/>
                </a:solidFill>
              </a:rPr>
              <a:t>the</a:t>
            </a:r>
            <a:r>
              <a:rPr lang="en-US" altLang="zh-CN" sz="3100"/>
              <a:t> 1), (</a:t>
            </a:r>
            <a:r>
              <a:rPr lang="en-US" altLang="zh-CN" sz="3100">
                <a:solidFill>
                  <a:srgbClr val="0000FF"/>
                </a:solidFill>
              </a:rPr>
              <a:t>weather</a:t>
            </a:r>
            <a:r>
              <a:rPr lang="en-US" altLang="zh-CN" sz="3100"/>
              <a:t> 1), (</a:t>
            </a:r>
            <a:r>
              <a:rPr lang="en-US" altLang="zh-CN" sz="3100">
                <a:solidFill>
                  <a:srgbClr val="0000FF"/>
                </a:solidFill>
              </a:rPr>
              <a:t>is</a:t>
            </a:r>
            <a:r>
              <a:rPr lang="en-US" altLang="zh-CN" sz="3100"/>
              <a:t> 1), (</a:t>
            </a:r>
            <a:r>
              <a:rPr lang="en-US" altLang="zh-CN" sz="3100">
                <a:solidFill>
                  <a:srgbClr val="0000FF"/>
                </a:solidFill>
              </a:rPr>
              <a:t>good</a:t>
            </a:r>
            <a:r>
              <a:rPr lang="en-US" altLang="zh-CN" sz="3100"/>
              <a:t> 1).</a:t>
            </a:r>
          </a:p>
          <a:p>
            <a:r>
              <a:rPr lang="en-US" altLang="zh-CN" sz="3000"/>
              <a:t>Worker 2: </a:t>
            </a:r>
          </a:p>
          <a:p>
            <a:pPr lvl="1"/>
            <a:r>
              <a:rPr lang="en-US" altLang="zh-CN" sz="3100"/>
              <a:t>(</a:t>
            </a:r>
            <a:r>
              <a:rPr lang="en-US" altLang="zh-CN" sz="3100">
                <a:solidFill>
                  <a:srgbClr val="0000FF"/>
                </a:solidFill>
              </a:rPr>
              <a:t>today</a:t>
            </a:r>
            <a:r>
              <a:rPr lang="en-US" altLang="zh-CN" sz="3100"/>
              <a:t> 1), (</a:t>
            </a:r>
            <a:r>
              <a:rPr lang="en-US" altLang="zh-CN" sz="3100">
                <a:solidFill>
                  <a:srgbClr val="0000FF"/>
                </a:solidFill>
              </a:rPr>
              <a:t>is</a:t>
            </a:r>
            <a:r>
              <a:rPr lang="en-US" altLang="zh-CN" sz="3100"/>
              <a:t> 1), (</a:t>
            </a:r>
            <a:r>
              <a:rPr lang="en-US" altLang="zh-CN" sz="3100">
                <a:solidFill>
                  <a:srgbClr val="0000FF"/>
                </a:solidFill>
              </a:rPr>
              <a:t>good</a:t>
            </a:r>
            <a:r>
              <a:rPr lang="en-US" altLang="zh-CN" sz="3100"/>
              <a:t> 1).</a:t>
            </a:r>
          </a:p>
          <a:p>
            <a:r>
              <a:rPr lang="en-US" altLang="zh-CN" sz="3000"/>
              <a:t>Worker 3: </a:t>
            </a:r>
          </a:p>
          <a:p>
            <a:pPr lvl="1"/>
            <a:r>
              <a:rPr lang="en-US" altLang="zh-CN" sz="3100"/>
              <a:t>(</a:t>
            </a:r>
            <a:r>
              <a:rPr lang="en-US" altLang="zh-CN" sz="3100">
                <a:solidFill>
                  <a:srgbClr val="0000FF"/>
                </a:solidFill>
              </a:rPr>
              <a:t>good</a:t>
            </a:r>
            <a:r>
              <a:rPr lang="en-US" altLang="zh-CN" sz="3100"/>
              <a:t> 1), (</a:t>
            </a:r>
            <a:r>
              <a:rPr lang="en-US" altLang="zh-CN" sz="3100">
                <a:solidFill>
                  <a:srgbClr val="0000FF"/>
                </a:solidFill>
              </a:rPr>
              <a:t>weather</a:t>
            </a:r>
            <a:r>
              <a:rPr lang="en-US" altLang="zh-CN" sz="3100"/>
              <a:t> 1), (</a:t>
            </a:r>
            <a:r>
              <a:rPr lang="en-US" altLang="zh-CN" sz="3100">
                <a:solidFill>
                  <a:srgbClr val="0000FF"/>
                </a:solidFill>
              </a:rPr>
              <a:t>is</a:t>
            </a:r>
            <a:r>
              <a:rPr lang="en-US" altLang="zh-CN" sz="3100"/>
              <a:t> 1), (</a:t>
            </a:r>
            <a:r>
              <a:rPr lang="en-US" altLang="zh-CN" sz="3100">
                <a:solidFill>
                  <a:srgbClr val="0000FF"/>
                </a:solidFill>
              </a:rPr>
              <a:t>good</a:t>
            </a:r>
            <a:r>
              <a:rPr lang="en-US" altLang="zh-CN" sz="3100"/>
              <a:t> 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CN"/>
              <a:t>reduce </a:t>
            </a:r>
            <a:r>
              <a:rPr lang="zh-CN" altLang="en-US"/>
              <a:t>的输入</a:t>
            </a:r>
          </a:p>
        </p:txBody>
      </p:sp>
      <p:sp>
        <p:nvSpPr>
          <p:cNvPr id="24579" name="Rectangle 3"/>
          <p:cNvSpPr>
            <a:spLocks noGrp="1" noChangeArrowheads="1"/>
          </p:cNvSpPr>
          <p:nvPr>
            <p:ph type="body" idx="1"/>
          </p:nvPr>
        </p:nvSpPr>
        <p:spPr/>
        <p:txBody>
          <a:bodyPr/>
          <a:lstStyle/>
          <a:p>
            <a:pPr>
              <a:lnSpc>
                <a:spcPct val="90000"/>
              </a:lnSpc>
            </a:pPr>
            <a:r>
              <a:rPr lang="en-US" altLang="zh-CN" sz="1800"/>
              <a:t>Worker 1:</a:t>
            </a:r>
          </a:p>
          <a:p>
            <a:pPr lvl="1">
              <a:lnSpc>
                <a:spcPct val="90000"/>
              </a:lnSpc>
            </a:pPr>
            <a:r>
              <a:rPr lang="en-US" altLang="zh-CN" sz="1800"/>
              <a:t>(</a:t>
            </a:r>
            <a:r>
              <a:rPr lang="en-US" altLang="zh-CN" sz="1800">
                <a:solidFill>
                  <a:srgbClr val="0000FF"/>
                </a:solidFill>
              </a:rPr>
              <a:t>the</a:t>
            </a:r>
            <a:r>
              <a:rPr lang="en-US" altLang="zh-CN" sz="1800"/>
              <a:t> 1)</a:t>
            </a:r>
          </a:p>
          <a:p>
            <a:pPr>
              <a:lnSpc>
                <a:spcPct val="90000"/>
              </a:lnSpc>
            </a:pPr>
            <a:r>
              <a:rPr lang="en-US" altLang="zh-CN" sz="1800"/>
              <a:t>Worker 2:</a:t>
            </a:r>
          </a:p>
          <a:p>
            <a:pPr lvl="1">
              <a:lnSpc>
                <a:spcPct val="90000"/>
              </a:lnSpc>
            </a:pPr>
            <a:r>
              <a:rPr lang="en-US" altLang="zh-CN" sz="1800"/>
              <a:t>(</a:t>
            </a:r>
            <a:r>
              <a:rPr lang="en-US" altLang="zh-CN" sz="1800">
                <a:solidFill>
                  <a:srgbClr val="0000FF"/>
                </a:solidFill>
              </a:rPr>
              <a:t>is</a:t>
            </a:r>
            <a:r>
              <a:rPr lang="en-US" altLang="zh-CN" sz="1800"/>
              <a:t> 1), (</a:t>
            </a:r>
            <a:r>
              <a:rPr lang="en-US" altLang="zh-CN" sz="1800">
                <a:solidFill>
                  <a:srgbClr val="0000FF"/>
                </a:solidFill>
              </a:rPr>
              <a:t>is</a:t>
            </a:r>
            <a:r>
              <a:rPr lang="en-US" altLang="zh-CN" sz="1800"/>
              <a:t> 1), (</a:t>
            </a:r>
            <a:r>
              <a:rPr lang="en-US" altLang="zh-CN" sz="1800">
                <a:solidFill>
                  <a:srgbClr val="0000FF"/>
                </a:solidFill>
              </a:rPr>
              <a:t>is</a:t>
            </a:r>
            <a:r>
              <a:rPr lang="en-US" altLang="zh-CN" sz="1800"/>
              <a:t> 1)</a:t>
            </a:r>
          </a:p>
          <a:p>
            <a:pPr>
              <a:lnSpc>
                <a:spcPct val="90000"/>
              </a:lnSpc>
            </a:pPr>
            <a:r>
              <a:rPr lang="en-US" altLang="zh-CN" sz="1800"/>
              <a:t>Worker 3:</a:t>
            </a:r>
          </a:p>
          <a:p>
            <a:pPr lvl="1">
              <a:lnSpc>
                <a:spcPct val="90000"/>
              </a:lnSpc>
            </a:pPr>
            <a:r>
              <a:rPr lang="en-US" altLang="zh-CN" sz="1800"/>
              <a:t>(</a:t>
            </a:r>
            <a:r>
              <a:rPr lang="en-US" altLang="zh-CN" sz="1800">
                <a:solidFill>
                  <a:srgbClr val="0000FF"/>
                </a:solidFill>
              </a:rPr>
              <a:t>weather</a:t>
            </a:r>
            <a:r>
              <a:rPr lang="en-US" altLang="zh-CN" sz="1800"/>
              <a:t> 1), (</a:t>
            </a:r>
            <a:r>
              <a:rPr lang="en-US" altLang="zh-CN" sz="1800">
                <a:solidFill>
                  <a:srgbClr val="0000FF"/>
                </a:solidFill>
              </a:rPr>
              <a:t>weather</a:t>
            </a:r>
            <a:r>
              <a:rPr lang="en-US" altLang="zh-CN" sz="1800"/>
              <a:t> 1)</a:t>
            </a:r>
          </a:p>
          <a:p>
            <a:pPr>
              <a:lnSpc>
                <a:spcPct val="90000"/>
              </a:lnSpc>
            </a:pPr>
            <a:r>
              <a:rPr lang="en-US" altLang="zh-CN" sz="1800"/>
              <a:t>Worker 4:</a:t>
            </a:r>
          </a:p>
          <a:p>
            <a:pPr lvl="1">
              <a:lnSpc>
                <a:spcPct val="90000"/>
              </a:lnSpc>
            </a:pPr>
            <a:r>
              <a:rPr lang="en-US" altLang="zh-CN" sz="1800"/>
              <a:t>(</a:t>
            </a:r>
            <a:r>
              <a:rPr lang="en-US" altLang="zh-CN" sz="1800">
                <a:solidFill>
                  <a:srgbClr val="0000FF"/>
                </a:solidFill>
              </a:rPr>
              <a:t>today</a:t>
            </a:r>
            <a:r>
              <a:rPr lang="en-US" altLang="zh-CN" sz="1800"/>
              <a:t> 1)</a:t>
            </a:r>
          </a:p>
          <a:p>
            <a:pPr>
              <a:lnSpc>
                <a:spcPct val="90000"/>
              </a:lnSpc>
            </a:pPr>
            <a:r>
              <a:rPr lang="en-US" altLang="zh-CN" sz="1800"/>
              <a:t>Worker 5:</a:t>
            </a:r>
          </a:p>
          <a:p>
            <a:pPr lvl="1">
              <a:lnSpc>
                <a:spcPct val="90000"/>
              </a:lnSpc>
            </a:pPr>
            <a:r>
              <a:rPr lang="en-US" altLang="zh-CN" sz="1800"/>
              <a:t>(</a:t>
            </a:r>
            <a:r>
              <a:rPr lang="en-US" altLang="zh-CN" sz="1800">
                <a:solidFill>
                  <a:srgbClr val="0000FF"/>
                </a:solidFill>
              </a:rPr>
              <a:t>good</a:t>
            </a:r>
            <a:r>
              <a:rPr lang="en-US" altLang="zh-CN" sz="1800"/>
              <a:t> 1), (</a:t>
            </a:r>
            <a:r>
              <a:rPr lang="en-US" altLang="zh-CN" sz="1800">
                <a:solidFill>
                  <a:srgbClr val="0000FF"/>
                </a:solidFill>
              </a:rPr>
              <a:t>good</a:t>
            </a:r>
            <a:r>
              <a:rPr lang="en-US" altLang="zh-CN" sz="1800"/>
              <a:t> 1), (</a:t>
            </a:r>
            <a:r>
              <a:rPr lang="en-US" altLang="zh-CN" sz="1800">
                <a:solidFill>
                  <a:srgbClr val="0000FF"/>
                </a:solidFill>
              </a:rPr>
              <a:t>good</a:t>
            </a:r>
            <a:r>
              <a:rPr lang="en-US" altLang="zh-CN" sz="1800"/>
              <a:t> 1), (</a:t>
            </a:r>
            <a:r>
              <a:rPr lang="en-US" altLang="zh-CN" sz="1800">
                <a:solidFill>
                  <a:srgbClr val="0000FF"/>
                </a:solidFill>
              </a:rPr>
              <a:t>good</a:t>
            </a:r>
            <a:r>
              <a:rPr lang="en-US" altLang="zh-CN" sz="1800"/>
              <a:t> 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CN"/>
              <a:t>reduce</a:t>
            </a:r>
            <a:r>
              <a:rPr lang="zh-CN" altLang="en-US"/>
              <a:t>输出</a:t>
            </a:r>
          </a:p>
        </p:txBody>
      </p:sp>
      <p:sp>
        <p:nvSpPr>
          <p:cNvPr id="25603" name="Rectangle 3"/>
          <p:cNvSpPr>
            <a:spLocks noGrp="1" noChangeArrowheads="1"/>
          </p:cNvSpPr>
          <p:nvPr>
            <p:ph type="body" idx="1"/>
          </p:nvPr>
        </p:nvSpPr>
        <p:spPr/>
        <p:txBody>
          <a:bodyPr/>
          <a:lstStyle/>
          <a:p>
            <a:pPr>
              <a:lnSpc>
                <a:spcPct val="90000"/>
              </a:lnSpc>
            </a:pPr>
            <a:r>
              <a:rPr lang="en-US" altLang="zh-CN" sz="2000"/>
              <a:t>Worker 1:</a:t>
            </a:r>
          </a:p>
          <a:p>
            <a:pPr lvl="1">
              <a:lnSpc>
                <a:spcPct val="90000"/>
              </a:lnSpc>
            </a:pPr>
            <a:r>
              <a:rPr lang="en-US" altLang="zh-CN" sz="2000"/>
              <a:t>(</a:t>
            </a:r>
            <a:r>
              <a:rPr lang="en-US" altLang="zh-CN" sz="2000">
                <a:solidFill>
                  <a:srgbClr val="0000FF"/>
                </a:solidFill>
              </a:rPr>
              <a:t>the</a:t>
            </a:r>
            <a:r>
              <a:rPr lang="en-US" altLang="zh-CN" sz="2000"/>
              <a:t> 1)</a:t>
            </a:r>
          </a:p>
          <a:p>
            <a:pPr>
              <a:lnSpc>
                <a:spcPct val="90000"/>
              </a:lnSpc>
            </a:pPr>
            <a:r>
              <a:rPr lang="en-US" altLang="zh-CN" sz="2000"/>
              <a:t>Worker 2:</a:t>
            </a:r>
          </a:p>
          <a:p>
            <a:pPr lvl="1">
              <a:lnSpc>
                <a:spcPct val="90000"/>
              </a:lnSpc>
            </a:pPr>
            <a:r>
              <a:rPr lang="en-US" altLang="zh-CN" sz="2000"/>
              <a:t>(</a:t>
            </a:r>
            <a:r>
              <a:rPr lang="en-US" altLang="zh-CN" sz="2000">
                <a:solidFill>
                  <a:srgbClr val="0000FF"/>
                </a:solidFill>
              </a:rPr>
              <a:t>is</a:t>
            </a:r>
            <a:r>
              <a:rPr lang="en-US" altLang="zh-CN" sz="2000"/>
              <a:t> 3)</a:t>
            </a:r>
          </a:p>
          <a:p>
            <a:pPr>
              <a:lnSpc>
                <a:spcPct val="90000"/>
              </a:lnSpc>
            </a:pPr>
            <a:r>
              <a:rPr lang="en-US" altLang="zh-CN" sz="2000"/>
              <a:t>Worker 3:</a:t>
            </a:r>
          </a:p>
          <a:p>
            <a:pPr lvl="1">
              <a:lnSpc>
                <a:spcPct val="90000"/>
              </a:lnSpc>
            </a:pPr>
            <a:r>
              <a:rPr lang="en-US" altLang="zh-CN" sz="2000"/>
              <a:t>(</a:t>
            </a:r>
            <a:r>
              <a:rPr lang="en-US" altLang="zh-CN" sz="2000">
                <a:solidFill>
                  <a:srgbClr val="0000FF"/>
                </a:solidFill>
              </a:rPr>
              <a:t>weather</a:t>
            </a:r>
            <a:r>
              <a:rPr lang="en-US" altLang="zh-CN" sz="2000"/>
              <a:t> 2)</a:t>
            </a:r>
          </a:p>
          <a:p>
            <a:pPr>
              <a:lnSpc>
                <a:spcPct val="90000"/>
              </a:lnSpc>
            </a:pPr>
            <a:r>
              <a:rPr lang="en-US" altLang="zh-CN" sz="2000"/>
              <a:t>Worker 4:</a:t>
            </a:r>
          </a:p>
          <a:p>
            <a:pPr lvl="1">
              <a:lnSpc>
                <a:spcPct val="90000"/>
              </a:lnSpc>
            </a:pPr>
            <a:r>
              <a:rPr lang="en-US" altLang="zh-CN" sz="2000"/>
              <a:t>(</a:t>
            </a:r>
            <a:r>
              <a:rPr lang="en-US" altLang="zh-CN" sz="2000">
                <a:solidFill>
                  <a:srgbClr val="0000FF"/>
                </a:solidFill>
              </a:rPr>
              <a:t>today</a:t>
            </a:r>
            <a:r>
              <a:rPr lang="en-US" altLang="zh-CN" sz="2000"/>
              <a:t> 1)</a:t>
            </a:r>
          </a:p>
          <a:p>
            <a:pPr>
              <a:lnSpc>
                <a:spcPct val="90000"/>
              </a:lnSpc>
            </a:pPr>
            <a:r>
              <a:rPr lang="en-US" altLang="zh-CN" sz="2000"/>
              <a:t>Worker 5:</a:t>
            </a:r>
          </a:p>
          <a:p>
            <a:pPr lvl="1">
              <a:lnSpc>
                <a:spcPct val="90000"/>
              </a:lnSpc>
            </a:pPr>
            <a:r>
              <a:rPr lang="en-US" altLang="zh-CN" sz="2000"/>
              <a:t>(</a:t>
            </a:r>
            <a:r>
              <a:rPr lang="en-US" altLang="zh-CN" sz="2000">
                <a:solidFill>
                  <a:srgbClr val="0000FF"/>
                </a:solidFill>
              </a:rPr>
              <a:t>good</a:t>
            </a:r>
            <a:r>
              <a:rPr lang="en-US" altLang="zh-CN" sz="2000"/>
              <a:t> 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内容占位符 2"/>
          <p:cNvSpPr>
            <a:spLocks/>
          </p:cNvSpPr>
          <p:nvPr/>
        </p:nvSpPr>
        <p:spPr bwMode="auto">
          <a:xfrm>
            <a:off x="609600" y="1600200"/>
            <a:ext cx="8229600" cy="4389438"/>
          </a:xfrm>
          <a:prstGeom prst="rect">
            <a:avLst/>
          </a:prstGeom>
          <a:noFill/>
          <a:ln w="9525">
            <a:noFill/>
            <a:miter lim="800000"/>
            <a:headEnd/>
            <a:tailEnd/>
          </a:ln>
        </p:spPr>
        <p:txBody>
          <a:bodyPr/>
          <a:lstStyle/>
          <a:p>
            <a:pPr marL="174625" indent="-174625">
              <a:lnSpc>
                <a:spcPct val="80000"/>
              </a:lnSpc>
              <a:spcBef>
                <a:spcPct val="50000"/>
              </a:spcBef>
              <a:spcAft>
                <a:spcPct val="15000"/>
              </a:spcAft>
              <a:buFont typeface="Wingdings" pitchFamily="2" charset="2"/>
              <a:buNone/>
            </a:pPr>
            <a:r>
              <a:rPr lang="en-US" altLang="zh-CN" sz="1700" b="1" dirty="0">
                <a:solidFill>
                  <a:srgbClr val="000000"/>
                </a:solidFill>
                <a:latin typeface="Courier New" pitchFamily="49" charset="0"/>
              </a:rPr>
              <a:t>map(String </a:t>
            </a:r>
            <a:r>
              <a:rPr lang="en-US" altLang="zh-CN" sz="1700" b="1" dirty="0" err="1">
                <a:solidFill>
                  <a:srgbClr val="000000"/>
                </a:solidFill>
                <a:latin typeface="Courier New" pitchFamily="49" charset="0"/>
              </a:rPr>
              <a:t>input_key</a:t>
            </a:r>
            <a:r>
              <a:rPr lang="en-US" altLang="zh-CN" sz="1700" b="1" dirty="0">
                <a:solidFill>
                  <a:srgbClr val="000000"/>
                </a:solidFill>
                <a:latin typeface="Courier New" pitchFamily="49" charset="0"/>
              </a:rPr>
              <a:t>, String </a:t>
            </a:r>
            <a:r>
              <a:rPr lang="en-US" altLang="zh-CN" sz="1700" b="1" dirty="0" err="1">
                <a:solidFill>
                  <a:srgbClr val="000000"/>
                </a:solidFill>
                <a:latin typeface="Courier New" pitchFamily="49" charset="0"/>
              </a:rPr>
              <a:t>input_value</a:t>
            </a:r>
            <a:r>
              <a:rPr lang="en-US" altLang="zh-CN" sz="1700" b="1" dirty="0">
                <a:solidFill>
                  <a:srgbClr val="000000"/>
                </a:solidFill>
                <a:latin typeface="Courier New" pitchFamily="49" charset="0"/>
              </a:rPr>
              <a:t>):</a:t>
            </a:r>
          </a:p>
          <a:p>
            <a:pPr marL="174625" indent="-174625">
              <a:lnSpc>
                <a:spcPct val="80000"/>
              </a:lnSpc>
              <a:spcBef>
                <a:spcPct val="50000"/>
              </a:spcBef>
              <a:spcAft>
                <a:spcPct val="15000"/>
              </a:spcAft>
              <a:buFont typeface="Wingdings" pitchFamily="2" charset="2"/>
              <a:buNone/>
            </a:pPr>
            <a:r>
              <a:rPr lang="en-US" altLang="zh-CN" sz="1700" b="1" dirty="0">
                <a:solidFill>
                  <a:srgbClr val="000000"/>
                </a:solidFill>
                <a:latin typeface="Courier New" pitchFamily="49" charset="0"/>
              </a:rPr>
              <a:t>  // </a:t>
            </a:r>
            <a:r>
              <a:rPr lang="en-US" altLang="zh-CN" sz="1700" b="1" dirty="0" err="1">
                <a:solidFill>
                  <a:srgbClr val="000000"/>
                </a:solidFill>
                <a:latin typeface="Courier New" pitchFamily="49" charset="0"/>
              </a:rPr>
              <a:t>input_key</a:t>
            </a:r>
            <a:r>
              <a:rPr lang="en-US" altLang="zh-CN" sz="1700" b="1" dirty="0">
                <a:solidFill>
                  <a:srgbClr val="000000"/>
                </a:solidFill>
                <a:latin typeface="Courier New" pitchFamily="49" charset="0"/>
              </a:rPr>
              <a:t>: document name </a:t>
            </a:r>
          </a:p>
          <a:p>
            <a:pPr marL="174625" indent="-174625">
              <a:lnSpc>
                <a:spcPct val="80000"/>
              </a:lnSpc>
              <a:spcBef>
                <a:spcPct val="50000"/>
              </a:spcBef>
              <a:spcAft>
                <a:spcPct val="15000"/>
              </a:spcAft>
              <a:buFont typeface="Wingdings" pitchFamily="2" charset="2"/>
              <a:buNone/>
            </a:pPr>
            <a:r>
              <a:rPr lang="en-US" altLang="zh-CN" sz="1700" b="1" dirty="0">
                <a:solidFill>
                  <a:srgbClr val="000000"/>
                </a:solidFill>
                <a:latin typeface="Courier New" pitchFamily="49" charset="0"/>
              </a:rPr>
              <a:t>  // </a:t>
            </a:r>
            <a:r>
              <a:rPr lang="en-US" altLang="zh-CN" sz="1700" b="1" dirty="0" err="1">
                <a:solidFill>
                  <a:srgbClr val="000000"/>
                </a:solidFill>
                <a:latin typeface="Courier New" pitchFamily="49" charset="0"/>
              </a:rPr>
              <a:t>input_value</a:t>
            </a:r>
            <a:r>
              <a:rPr lang="en-US" altLang="zh-CN" sz="1700" b="1" dirty="0">
                <a:solidFill>
                  <a:srgbClr val="000000"/>
                </a:solidFill>
                <a:latin typeface="Courier New" pitchFamily="49" charset="0"/>
              </a:rPr>
              <a:t>: document contents </a:t>
            </a:r>
          </a:p>
          <a:p>
            <a:pPr marL="174625" indent="-174625">
              <a:lnSpc>
                <a:spcPct val="80000"/>
              </a:lnSpc>
              <a:spcBef>
                <a:spcPct val="50000"/>
              </a:spcBef>
              <a:spcAft>
                <a:spcPct val="15000"/>
              </a:spcAft>
              <a:buFont typeface="Wingdings" pitchFamily="2" charset="2"/>
              <a:buNone/>
            </a:pPr>
            <a:r>
              <a:rPr lang="en-US" altLang="zh-CN" sz="1700" b="1" dirty="0">
                <a:solidFill>
                  <a:srgbClr val="000000"/>
                </a:solidFill>
                <a:latin typeface="Courier New" pitchFamily="49" charset="0"/>
              </a:rPr>
              <a:t>  </a:t>
            </a:r>
            <a:r>
              <a:rPr lang="en-US" altLang="zh-CN" sz="1700" b="1" dirty="0">
                <a:solidFill>
                  <a:srgbClr val="0000FF"/>
                </a:solidFill>
                <a:latin typeface="Courier New" pitchFamily="49" charset="0"/>
              </a:rPr>
              <a:t>for each</a:t>
            </a:r>
            <a:r>
              <a:rPr lang="en-US" altLang="zh-CN" sz="1700" b="1" dirty="0">
                <a:solidFill>
                  <a:srgbClr val="000000"/>
                </a:solidFill>
                <a:latin typeface="Courier New" pitchFamily="49" charset="0"/>
              </a:rPr>
              <a:t> word w </a:t>
            </a:r>
            <a:r>
              <a:rPr lang="en-US" altLang="zh-CN" sz="1700" b="1" dirty="0">
                <a:solidFill>
                  <a:srgbClr val="0000FF"/>
                </a:solidFill>
                <a:latin typeface="Courier New" pitchFamily="49" charset="0"/>
              </a:rPr>
              <a:t>in</a:t>
            </a:r>
            <a:r>
              <a:rPr lang="en-US" altLang="zh-CN" sz="1700" b="1" dirty="0">
                <a:solidFill>
                  <a:srgbClr val="000000"/>
                </a:solidFill>
                <a:latin typeface="Courier New" pitchFamily="49" charset="0"/>
              </a:rPr>
              <a:t> </a:t>
            </a:r>
            <a:r>
              <a:rPr lang="en-US" altLang="zh-CN" sz="1700" b="1" dirty="0" err="1">
                <a:solidFill>
                  <a:srgbClr val="000000"/>
                </a:solidFill>
                <a:latin typeface="Courier New" pitchFamily="49" charset="0"/>
              </a:rPr>
              <a:t>input_value</a:t>
            </a:r>
            <a:r>
              <a:rPr lang="en-US" altLang="zh-CN" sz="1700" b="1" dirty="0">
                <a:solidFill>
                  <a:srgbClr val="000000"/>
                </a:solidFill>
                <a:latin typeface="Courier New" pitchFamily="49" charset="0"/>
              </a:rPr>
              <a:t>: </a:t>
            </a:r>
          </a:p>
          <a:p>
            <a:pPr marL="174625" indent="-174625">
              <a:lnSpc>
                <a:spcPct val="80000"/>
              </a:lnSpc>
              <a:spcBef>
                <a:spcPct val="50000"/>
              </a:spcBef>
              <a:spcAft>
                <a:spcPct val="15000"/>
              </a:spcAft>
              <a:buFont typeface="Wingdings" pitchFamily="2" charset="2"/>
              <a:buNone/>
            </a:pPr>
            <a:r>
              <a:rPr lang="en-US" altLang="zh-CN" sz="1700" b="1" dirty="0">
                <a:solidFill>
                  <a:srgbClr val="000000"/>
                </a:solidFill>
                <a:latin typeface="Courier New" pitchFamily="49" charset="0"/>
              </a:rPr>
              <a:t>    </a:t>
            </a:r>
            <a:r>
              <a:rPr lang="en-US" altLang="zh-CN" sz="1700" b="1" dirty="0" err="1">
                <a:solidFill>
                  <a:srgbClr val="0000FF"/>
                </a:solidFill>
                <a:latin typeface="Courier New" pitchFamily="49" charset="0"/>
              </a:rPr>
              <a:t>EmitIntermediate</a:t>
            </a:r>
            <a:r>
              <a:rPr lang="en-US" altLang="zh-CN" sz="1700" b="1" dirty="0">
                <a:solidFill>
                  <a:srgbClr val="000000"/>
                </a:solidFill>
                <a:latin typeface="Courier New" pitchFamily="49" charset="0"/>
              </a:rPr>
              <a:t>(w, "1"); </a:t>
            </a:r>
          </a:p>
          <a:p>
            <a:pPr marL="174625" indent="-174625">
              <a:lnSpc>
                <a:spcPct val="80000"/>
              </a:lnSpc>
              <a:spcBef>
                <a:spcPct val="50000"/>
              </a:spcBef>
              <a:spcAft>
                <a:spcPct val="15000"/>
              </a:spcAft>
              <a:buFont typeface="Wingdings" pitchFamily="2" charset="2"/>
              <a:buNone/>
            </a:pPr>
            <a:endParaRPr lang="en-US" altLang="zh-CN" sz="1700" b="1" dirty="0">
              <a:solidFill>
                <a:srgbClr val="000000"/>
              </a:solidFill>
              <a:latin typeface="Courier New" pitchFamily="49" charset="0"/>
            </a:endParaRPr>
          </a:p>
          <a:p>
            <a:pPr marL="174625" indent="-174625">
              <a:lnSpc>
                <a:spcPct val="80000"/>
              </a:lnSpc>
              <a:spcBef>
                <a:spcPct val="50000"/>
              </a:spcBef>
              <a:spcAft>
                <a:spcPct val="15000"/>
              </a:spcAft>
              <a:buFont typeface="Wingdings" pitchFamily="2" charset="2"/>
              <a:buNone/>
            </a:pPr>
            <a:r>
              <a:rPr lang="en-US" altLang="zh-CN" sz="1700" b="1" dirty="0">
                <a:solidFill>
                  <a:srgbClr val="000000"/>
                </a:solidFill>
                <a:latin typeface="Courier New" pitchFamily="49" charset="0"/>
              </a:rPr>
              <a:t>reduce(String </a:t>
            </a:r>
            <a:r>
              <a:rPr lang="en-US" altLang="zh-CN" sz="1700" b="1" dirty="0" err="1">
                <a:solidFill>
                  <a:srgbClr val="000000"/>
                </a:solidFill>
                <a:latin typeface="Courier New" pitchFamily="49" charset="0"/>
              </a:rPr>
              <a:t>output_key</a:t>
            </a:r>
            <a:r>
              <a:rPr lang="en-US" altLang="zh-CN" sz="1700" b="1" dirty="0">
                <a:solidFill>
                  <a:srgbClr val="000000"/>
                </a:solidFill>
                <a:latin typeface="Courier New" pitchFamily="49" charset="0"/>
              </a:rPr>
              <a:t>, </a:t>
            </a:r>
            <a:r>
              <a:rPr lang="en-US" altLang="zh-CN" sz="1700" b="1" dirty="0" err="1">
                <a:solidFill>
                  <a:srgbClr val="000000"/>
                </a:solidFill>
                <a:latin typeface="Courier New" pitchFamily="49" charset="0"/>
              </a:rPr>
              <a:t>Iterator</a:t>
            </a:r>
            <a:r>
              <a:rPr lang="en-US" altLang="zh-CN" sz="1700" b="1" dirty="0">
                <a:solidFill>
                  <a:srgbClr val="000000"/>
                </a:solidFill>
                <a:latin typeface="Courier New" pitchFamily="49" charset="0"/>
              </a:rPr>
              <a:t> </a:t>
            </a:r>
            <a:r>
              <a:rPr lang="en-US" altLang="zh-CN" sz="1700" b="1" dirty="0" err="1">
                <a:solidFill>
                  <a:srgbClr val="000000"/>
                </a:solidFill>
                <a:latin typeface="Courier New" pitchFamily="49" charset="0"/>
              </a:rPr>
              <a:t>intermediate_values</a:t>
            </a:r>
            <a:r>
              <a:rPr lang="en-US" altLang="zh-CN" sz="1700" b="1" dirty="0">
                <a:solidFill>
                  <a:srgbClr val="000000"/>
                </a:solidFill>
                <a:latin typeface="Courier New" pitchFamily="49" charset="0"/>
              </a:rPr>
              <a:t>): </a:t>
            </a:r>
          </a:p>
          <a:p>
            <a:pPr marL="174625" indent="-174625">
              <a:lnSpc>
                <a:spcPct val="80000"/>
              </a:lnSpc>
              <a:spcBef>
                <a:spcPct val="50000"/>
              </a:spcBef>
              <a:spcAft>
                <a:spcPct val="15000"/>
              </a:spcAft>
              <a:buFont typeface="Wingdings" pitchFamily="2" charset="2"/>
              <a:buNone/>
            </a:pPr>
            <a:r>
              <a:rPr lang="en-US" altLang="zh-CN" sz="1700" b="1" dirty="0">
                <a:solidFill>
                  <a:srgbClr val="000000"/>
                </a:solidFill>
                <a:latin typeface="Courier New" pitchFamily="49" charset="0"/>
              </a:rPr>
              <a:t>  // </a:t>
            </a:r>
            <a:r>
              <a:rPr lang="en-US" altLang="zh-CN" sz="1700" b="1" dirty="0" err="1">
                <a:solidFill>
                  <a:srgbClr val="000000"/>
                </a:solidFill>
                <a:latin typeface="Courier New" pitchFamily="49" charset="0"/>
              </a:rPr>
              <a:t>output_key</a:t>
            </a:r>
            <a:r>
              <a:rPr lang="en-US" altLang="zh-CN" sz="1700" b="1" dirty="0">
                <a:solidFill>
                  <a:srgbClr val="000000"/>
                </a:solidFill>
                <a:latin typeface="Courier New" pitchFamily="49" charset="0"/>
              </a:rPr>
              <a:t>: a word </a:t>
            </a:r>
          </a:p>
          <a:p>
            <a:pPr marL="174625" indent="-174625">
              <a:lnSpc>
                <a:spcPct val="80000"/>
              </a:lnSpc>
              <a:spcBef>
                <a:spcPct val="50000"/>
              </a:spcBef>
              <a:spcAft>
                <a:spcPct val="15000"/>
              </a:spcAft>
              <a:buFont typeface="Wingdings" pitchFamily="2" charset="2"/>
              <a:buNone/>
            </a:pPr>
            <a:r>
              <a:rPr lang="en-US" altLang="zh-CN" sz="1700" b="1" dirty="0">
                <a:solidFill>
                  <a:srgbClr val="000000"/>
                </a:solidFill>
                <a:latin typeface="Courier New" pitchFamily="49" charset="0"/>
              </a:rPr>
              <a:t>  // </a:t>
            </a:r>
            <a:r>
              <a:rPr lang="en-US" altLang="zh-CN" sz="1700" b="1" dirty="0" err="1">
                <a:solidFill>
                  <a:srgbClr val="000000"/>
                </a:solidFill>
                <a:latin typeface="Courier New" pitchFamily="49" charset="0"/>
              </a:rPr>
              <a:t>output_values</a:t>
            </a:r>
            <a:r>
              <a:rPr lang="en-US" altLang="zh-CN" sz="1700" b="1" dirty="0">
                <a:solidFill>
                  <a:srgbClr val="000000"/>
                </a:solidFill>
                <a:latin typeface="Courier New" pitchFamily="49" charset="0"/>
              </a:rPr>
              <a:t>: a list of counts </a:t>
            </a:r>
          </a:p>
          <a:p>
            <a:pPr marL="174625" indent="-174625">
              <a:lnSpc>
                <a:spcPct val="80000"/>
              </a:lnSpc>
              <a:spcBef>
                <a:spcPct val="50000"/>
              </a:spcBef>
              <a:spcAft>
                <a:spcPct val="15000"/>
              </a:spcAft>
              <a:buFont typeface="Wingdings" pitchFamily="2" charset="2"/>
              <a:buNone/>
            </a:pPr>
            <a:r>
              <a:rPr lang="en-US" altLang="zh-CN" sz="1700" b="1" dirty="0">
                <a:solidFill>
                  <a:srgbClr val="000000"/>
                </a:solidFill>
                <a:latin typeface="Courier New" pitchFamily="49" charset="0"/>
              </a:rPr>
              <a:t>  </a:t>
            </a:r>
            <a:r>
              <a:rPr lang="en-US" altLang="zh-CN" sz="1700" b="1" dirty="0" err="1">
                <a:solidFill>
                  <a:srgbClr val="0000FF"/>
                </a:solidFill>
                <a:latin typeface="Courier New" pitchFamily="49" charset="0"/>
              </a:rPr>
              <a:t>int</a:t>
            </a:r>
            <a:r>
              <a:rPr lang="en-US" altLang="zh-CN" sz="1700" b="1" dirty="0">
                <a:solidFill>
                  <a:srgbClr val="000000"/>
                </a:solidFill>
                <a:latin typeface="Courier New" pitchFamily="49" charset="0"/>
              </a:rPr>
              <a:t> result = 0; </a:t>
            </a:r>
          </a:p>
          <a:p>
            <a:pPr marL="174625" indent="-174625">
              <a:lnSpc>
                <a:spcPct val="80000"/>
              </a:lnSpc>
              <a:spcBef>
                <a:spcPct val="50000"/>
              </a:spcBef>
              <a:spcAft>
                <a:spcPct val="15000"/>
              </a:spcAft>
              <a:buFont typeface="Wingdings" pitchFamily="2" charset="2"/>
              <a:buNone/>
            </a:pPr>
            <a:r>
              <a:rPr lang="en-US" altLang="zh-CN" sz="1700" b="1" dirty="0">
                <a:solidFill>
                  <a:srgbClr val="000000"/>
                </a:solidFill>
                <a:latin typeface="Courier New" pitchFamily="49" charset="0"/>
              </a:rPr>
              <a:t>  </a:t>
            </a:r>
            <a:r>
              <a:rPr lang="en-US" altLang="zh-CN" sz="1700" b="1" dirty="0">
                <a:solidFill>
                  <a:srgbClr val="0000FF"/>
                </a:solidFill>
                <a:latin typeface="Courier New" pitchFamily="49" charset="0"/>
              </a:rPr>
              <a:t>for each</a:t>
            </a:r>
            <a:r>
              <a:rPr lang="en-US" altLang="zh-CN" sz="1700" b="1" dirty="0">
                <a:solidFill>
                  <a:srgbClr val="000000"/>
                </a:solidFill>
                <a:latin typeface="Courier New" pitchFamily="49" charset="0"/>
              </a:rPr>
              <a:t> v </a:t>
            </a:r>
            <a:r>
              <a:rPr lang="en-US" altLang="zh-CN" sz="1700" b="1" dirty="0">
                <a:solidFill>
                  <a:srgbClr val="0000FF"/>
                </a:solidFill>
                <a:latin typeface="Courier New" pitchFamily="49" charset="0"/>
              </a:rPr>
              <a:t>in</a:t>
            </a:r>
            <a:r>
              <a:rPr lang="en-US" altLang="zh-CN" sz="1700" b="1" dirty="0">
                <a:solidFill>
                  <a:srgbClr val="000000"/>
                </a:solidFill>
                <a:latin typeface="Courier New" pitchFamily="49" charset="0"/>
              </a:rPr>
              <a:t> </a:t>
            </a:r>
            <a:r>
              <a:rPr lang="en-US" altLang="zh-CN" sz="1700" b="1" dirty="0" err="1">
                <a:solidFill>
                  <a:srgbClr val="000000"/>
                </a:solidFill>
                <a:latin typeface="Courier New" pitchFamily="49" charset="0"/>
              </a:rPr>
              <a:t>intermediate_values</a:t>
            </a:r>
            <a:r>
              <a:rPr lang="en-US" altLang="zh-CN" sz="1700" b="1" dirty="0">
                <a:solidFill>
                  <a:srgbClr val="000000"/>
                </a:solidFill>
                <a:latin typeface="Courier New" pitchFamily="49" charset="0"/>
              </a:rPr>
              <a:t>: </a:t>
            </a:r>
          </a:p>
          <a:p>
            <a:pPr marL="174625" indent="-174625">
              <a:lnSpc>
                <a:spcPct val="80000"/>
              </a:lnSpc>
              <a:spcBef>
                <a:spcPct val="50000"/>
              </a:spcBef>
              <a:spcAft>
                <a:spcPct val="15000"/>
              </a:spcAft>
              <a:buFont typeface="Wingdings" pitchFamily="2" charset="2"/>
              <a:buNone/>
            </a:pPr>
            <a:r>
              <a:rPr lang="en-US" altLang="zh-CN" sz="1700" b="1" dirty="0">
                <a:solidFill>
                  <a:srgbClr val="000000"/>
                </a:solidFill>
                <a:latin typeface="Courier New" pitchFamily="49" charset="0"/>
              </a:rPr>
              <a:t>    result += </a:t>
            </a:r>
            <a:r>
              <a:rPr lang="en-US" altLang="zh-CN" sz="1700" b="1" dirty="0" err="1">
                <a:solidFill>
                  <a:srgbClr val="000000"/>
                </a:solidFill>
                <a:latin typeface="Courier New" pitchFamily="49" charset="0"/>
              </a:rPr>
              <a:t>ParseInt</a:t>
            </a:r>
            <a:r>
              <a:rPr lang="en-US" altLang="zh-CN" sz="1700" b="1" dirty="0">
                <a:solidFill>
                  <a:srgbClr val="000000"/>
                </a:solidFill>
                <a:latin typeface="Courier New" pitchFamily="49" charset="0"/>
              </a:rPr>
              <a:t>(v);</a:t>
            </a:r>
          </a:p>
          <a:p>
            <a:pPr marL="174625" indent="-174625">
              <a:lnSpc>
                <a:spcPct val="80000"/>
              </a:lnSpc>
              <a:spcBef>
                <a:spcPct val="50000"/>
              </a:spcBef>
              <a:spcAft>
                <a:spcPct val="15000"/>
              </a:spcAft>
              <a:buFont typeface="Wingdings" pitchFamily="2" charset="2"/>
              <a:buNone/>
            </a:pPr>
            <a:r>
              <a:rPr lang="en-US" altLang="zh-CN" sz="1700" b="1" dirty="0">
                <a:solidFill>
                  <a:srgbClr val="000000"/>
                </a:solidFill>
                <a:latin typeface="Courier New" pitchFamily="49" charset="0"/>
              </a:rPr>
              <a:t> </a:t>
            </a:r>
            <a:r>
              <a:rPr lang="en-US" altLang="zh-CN" sz="1700" b="1" dirty="0">
                <a:solidFill>
                  <a:srgbClr val="0000FF"/>
                </a:solidFill>
                <a:latin typeface="Courier New" pitchFamily="49" charset="0"/>
              </a:rPr>
              <a:t>Emit</a:t>
            </a:r>
            <a:r>
              <a:rPr lang="en-US" altLang="zh-CN" sz="1700" b="1" dirty="0">
                <a:solidFill>
                  <a:srgbClr val="000000"/>
                </a:solidFill>
                <a:latin typeface="Courier New" pitchFamily="49" charset="0"/>
              </a:rPr>
              <a:t>(</a:t>
            </a:r>
            <a:r>
              <a:rPr lang="en-US" altLang="zh-CN" sz="1700" b="1" dirty="0" err="1">
                <a:solidFill>
                  <a:srgbClr val="000000"/>
                </a:solidFill>
                <a:latin typeface="Courier New" pitchFamily="49" charset="0"/>
              </a:rPr>
              <a:t>AsString</a:t>
            </a:r>
            <a:r>
              <a:rPr lang="en-US" altLang="zh-CN" sz="1700" b="1" dirty="0">
                <a:solidFill>
                  <a:srgbClr val="000000"/>
                </a:solidFill>
                <a:latin typeface="Courier New" pitchFamily="49" charset="0"/>
              </a:rPr>
              <a:t>(result));</a:t>
            </a:r>
            <a:endParaRPr lang="en-US" altLang="zh-CN" sz="2200" b="1" dirty="0">
              <a:solidFill>
                <a:schemeClr val="tx1"/>
              </a:solidFill>
            </a:endParaRPr>
          </a:p>
        </p:txBody>
      </p:sp>
      <p:sp>
        <p:nvSpPr>
          <p:cNvPr id="97283" name="Rectangle 3"/>
          <p:cNvSpPr>
            <a:spLocks noGrp="1" noChangeArrowheads="1"/>
          </p:cNvSpPr>
          <p:nvPr>
            <p:ph type="title"/>
          </p:nvPr>
        </p:nvSpPr>
        <p:spPr/>
        <p:txBody>
          <a:bodyPr/>
          <a:lstStyle/>
          <a:p>
            <a:r>
              <a:rPr lang="en-US" altLang="zh-CN"/>
              <a:t>WordCount </a:t>
            </a:r>
            <a:r>
              <a:rPr lang="zh-CN" altLang="en-US"/>
              <a:t>伪代码</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319088"/>
            <a:ext cx="8686800" cy="563562"/>
          </a:xfrm>
        </p:spPr>
        <p:txBody>
          <a:bodyPr/>
          <a:lstStyle/>
          <a:p>
            <a:r>
              <a:rPr lang="zh-CN" altLang="en-US" dirty="0"/>
              <a:t>倒排索引 </a:t>
            </a:r>
            <a:r>
              <a:rPr lang="en-US" altLang="zh-CN" dirty="0"/>
              <a:t>(Inverted Index) Algorithm</a:t>
            </a:r>
          </a:p>
        </p:txBody>
      </p:sp>
      <p:sp>
        <p:nvSpPr>
          <p:cNvPr id="81923" name="Rectangle 3"/>
          <p:cNvSpPr>
            <a:spLocks noGrp="1" noChangeArrowheads="1"/>
          </p:cNvSpPr>
          <p:nvPr>
            <p:ph type="body" idx="1"/>
          </p:nvPr>
        </p:nvSpPr>
        <p:spPr/>
        <p:txBody>
          <a:bodyPr/>
          <a:lstStyle/>
          <a:p>
            <a:r>
              <a:rPr lang="en-US" altLang="zh-CN"/>
              <a:t>Mapper: For each word in (file, words), map to (word, file)</a:t>
            </a:r>
          </a:p>
          <a:p>
            <a:r>
              <a:rPr lang="en-US" altLang="zh-CN"/>
              <a:t>Reducer: Identity function</a:t>
            </a:r>
          </a:p>
          <a:p>
            <a:r>
              <a:rPr lang="zh-CN" altLang="en-US"/>
              <a:t>文件内容：</a:t>
            </a:r>
          </a:p>
          <a:p>
            <a:pPr lvl="1"/>
            <a:r>
              <a:rPr lang="en-US" altLang="zh-CN"/>
              <a:t>foo</a:t>
            </a:r>
          </a:p>
          <a:p>
            <a:pPr lvl="2"/>
            <a:r>
              <a:rPr lang="en-US" altLang="zh-CN">
                <a:solidFill>
                  <a:srgbClr val="0000FF"/>
                </a:solidFill>
              </a:rPr>
              <a:t>This page contains so much text</a:t>
            </a:r>
          </a:p>
          <a:p>
            <a:pPr lvl="1"/>
            <a:r>
              <a:rPr lang="en-US" altLang="zh-CN"/>
              <a:t>bar</a:t>
            </a:r>
          </a:p>
          <a:p>
            <a:pPr lvl="2"/>
            <a:r>
              <a:rPr lang="en-US" altLang="zh-CN">
                <a:solidFill>
                  <a:srgbClr val="0000FF"/>
                </a:solidFill>
              </a:rPr>
              <a:t>My page contains text too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xmlns="" val="2329352995"/>
              </p:ext>
            </p:extLst>
          </p:nvPr>
        </p:nvGraphicFramePr>
        <p:xfrm>
          <a:off x="395536" y="404664"/>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内容占位符 5"/>
          <p:cNvGraphicFramePr>
            <a:graphicFrameLocks noGrp="1"/>
          </p:cNvGraphicFramePr>
          <p:nvPr>
            <p:ph idx="1"/>
            <p:extLst>
              <p:ext uri="{D42A27DB-BD31-4B8C-83A1-F6EECF244321}">
                <p14:modId xmlns:p14="http://schemas.microsoft.com/office/powerpoint/2010/main" xmlns="" val="1579844427"/>
              </p:ext>
            </p:extLst>
          </p:nvPr>
        </p:nvGraphicFramePr>
        <p:xfrm>
          <a:off x="683568" y="1556792"/>
          <a:ext cx="7614588" cy="39707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标题 1"/>
          <p:cNvSpPr>
            <a:spLocks noGrp="1"/>
          </p:cNvSpPr>
          <p:nvPr>
            <p:ph type="title"/>
          </p:nvPr>
        </p:nvSpPr>
        <p:spPr>
          <a:xfrm>
            <a:off x="539552" y="116632"/>
            <a:ext cx="8229600" cy="1143000"/>
          </a:xfrm>
        </p:spPr>
        <p:txBody>
          <a:bodyPr/>
          <a:lstStyle/>
          <a:p>
            <a:r>
              <a:rPr lang="zh-CN" altLang="en-US" smtClean="0"/>
              <a:t>大纲</a:t>
            </a:r>
            <a:endParaRPr lang="zh-CN" altLang="en-US"/>
          </a:p>
        </p:txBody>
      </p:sp>
    </p:spTree>
    <p:extLst>
      <p:ext uri="{BB962C8B-B14F-4D97-AF65-F5344CB8AC3E}">
        <p14:creationId xmlns:p14="http://schemas.microsoft.com/office/powerpoint/2010/main" xmlns="" val="2813655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defTabSz="457200"/>
            <a:r>
              <a:rPr lang="en-US" altLang="zh-CN"/>
              <a:t>Inverted Index: Data flow</a:t>
            </a:r>
          </a:p>
        </p:txBody>
      </p:sp>
      <p:graphicFrame>
        <p:nvGraphicFramePr>
          <p:cNvPr id="82947" name="Object 3"/>
          <p:cNvGraphicFramePr>
            <a:graphicFrameLocks noChangeAspect="1"/>
          </p:cNvGraphicFramePr>
          <p:nvPr>
            <p:ph idx="1"/>
          </p:nvPr>
        </p:nvGraphicFramePr>
        <p:xfrm>
          <a:off x="1452563" y="1822450"/>
          <a:ext cx="6240462" cy="4006850"/>
        </p:xfrm>
        <a:graphic>
          <a:graphicData uri="http://schemas.openxmlformats.org/presentationml/2006/ole">
            <p:oleObj spid="_x0000_s18434" name="Visio" r:id="rId3" imgW="6952627" imgH="4474831" progId="Visio.Drawing.11">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297842"/>
          </a:xfrm>
        </p:spPr>
        <p:txBody>
          <a:bodyPr/>
          <a:lstStyle/>
          <a:p>
            <a:r>
              <a:rPr lang="zh-CN" altLang="en-US" smtClean="0"/>
              <a:t>其他示例</a:t>
            </a:r>
            <a:endParaRPr lang="zh-CN" altLang="en-US"/>
          </a:p>
        </p:txBody>
      </p:sp>
      <p:sp>
        <p:nvSpPr>
          <p:cNvPr id="3" name="内容占位符 2"/>
          <p:cNvSpPr>
            <a:spLocks noGrp="1"/>
          </p:cNvSpPr>
          <p:nvPr>
            <p:ph idx="1"/>
          </p:nvPr>
        </p:nvSpPr>
        <p:spPr>
          <a:xfrm>
            <a:off x="500034" y="1500174"/>
            <a:ext cx="8229600" cy="4983714"/>
          </a:xfrm>
        </p:spPr>
        <p:txBody>
          <a:bodyPr/>
          <a:lstStyle/>
          <a:p>
            <a:r>
              <a:rPr lang="zh-CN" altLang="en-US" b="1" smtClean="0"/>
              <a:t>分布式检索</a:t>
            </a:r>
            <a:endParaRPr lang="en-US" altLang="zh-CN" b="1" smtClean="0"/>
          </a:p>
          <a:p>
            <a:pPr lvl="1"/>
            <a:r>
              <a:rPr lang="en-US" altLang="zh-CN" smtClean="0"/>
              <a:t>map</a:t>
            </a:r>
            <a:r>
              <a:rPr lang="zh-CN" altLang="en-US" smtClean="0"/>
              <a:t>函数挑选出满足特定模式的行，并将其组装成元组输出。</a:t>
            </a:r>
            <a:endParaRPr lang="en-US" altLang="zh-CN" smtClean="0"/>
          </a:p>
          <a:p>
            <a:pPr lvl="1"/>
            <a:r>
              <a:rPr lang="en-US" altLang="zh-CN" smtClean="0"/>
              <a:t>reduce</a:t>
            </a:r>
            <a:r>
              <a:rPr lang="zh-CN" altLang="en-US" smtClean="0"/>
              <a:t>函数是一个简单的确认函数，它完成的工作仅仅是将中间元组拷贝到输出中。</a:t>
            </a:r>
            <a:endParaRPr lang="en-US" altLang="zh-CN" smtClean="0"/>
          </a:p>
          <a:p>
            <a:r>
              <a:rPr lang="zh-CN" altLang="en-US" b="1" smtClean="0"/>
              <a:t>计算</a:t>
            </a:r>
            <a:r>
              <a:rPr lang="en-US" altLang="zh-CN" b="1" smtClean="0"/>
              <a:t>URL</a:t>
            </a:r>
            <a:r>
              <a:rPr lang="zh-CN" altLang="en-US" b="1" smtClean="0"/>
              <a:t>访问频率</a:t>
            </a:r>
          </a:p>
          <a:p>
            <a:pPr lvl="1"/>
            <a:r>
              <a:rPr lang="en-US" altLang="zh-CN" smtClean="0"/>
              <a:t>map</a:t>
            </a:r>
            <a:r>
              <a:rPr lang="zh-CN" altLang="en-US" smtClean="0"/>
              <a:t>函数处理</a:t>
            </a:r>
            <a:r>
              <a:rPr lang="en-US" altLang="zh-CN" smtClean="0"/>
              <a:t>web</a:t>
            </a:r>
            <a:r>
              <a:rPr lang="zh-CN" altLang="en-US" smtClean="0"/>
              <a:t>网页的访问日志，并输出</a:t>
            </a:r>
            <a:r>
              <a:rPr lang="en-US" altLang="zh-CN" smtClean="0"/>
              <a:t>&lt;URL,1&gt;</a:t>
            </a:r>
            <a:r>
              <a:rPr lang="zh-CN" altLang="en-US" smtClean="0"/>
              <a:t>。</a:t>
            </a:r>
            <a:endParaRPr lang="en-US" altLang="zh-CN" smtClean="0"/>
          </a:p>
          <a:p>
            <a:pPr lvl="1"/>
            <a:r>
              <a:rPr lang="en-US" altLang="zh-CN" smtClean="0"/>
              <a:t>reduce</a:t>
            </a:r>
            <a:r>
              <a:rPr lang="zh-CN" altLang="en-US" smtClean="0"/>
              <a:t>函数将每个</a:t>
            </a:r>
            <a:r>
              <a:rPr lang="en-US" altLang="zh-CN" smtClean="0"/>
              <a:t>URL</a:t>
            </a:r>
            <a:r>
              <a:rPr lang="zh-CN" altLang="en-US" smtClean="0"/>
              <a:t>的访问次数加起来，输出</a:t>
            </a:r>
            <a:r>
              <a:rPr lang="en-US" altLang="zh-CN" smtClean="0"/>
              <a:t>&lt;URL,total count&gt;</a:t>
            </a:r>
            <a:endParaRPr lang="zh-CN" altLang="en-US" smtClean="0"/>
          </a:p>
          <a:p>
            <a:pPr lvl="1"/>
            <a:endParaRPr lang="zh-CN" altLang="en-US"/>
          </a:p>
        </p:txBody>
      </p:sp>
    </p:spTree>
    <p:extLst>
      <p:ext uri="{BB962C8B-B14F-4D97-AF65-F5344CB8AC3E}">
        <p14:creationId xmlns:p14="http://schemas.microsoft.com/office/powerpoint/2010/main" xmlns="" val="761549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297842"/>
          </a:xfrm>
        </p:spPr>
        <p:txBody>
          <a:bodyPr/>
          <a:lstStyle/>
          <a:p>
            <a:r>
              <a:rPr lang="zh-CN" altLang="en-US" smtClean="0"/>
              <a:t>其他示例</a:t>
            </a:r>
            <a:endParaRPr lang="zh-CN" altLang="en-US"/>
          </a:p>
        </p:txBody>
      </p:sp>
      <p:sp>
        <p:nvSpPr>
          <p:cNvPr id="3" name="内容占位符 2"/>
          <p:cNvSpPr>
            <a:spLocks noGrp="1"/>
          </p:cNvSpPr>
          <p:nvPr>
            <p:ph idx="1"/>
          </p:nvPr>
        </p:nvSpPr>
        <p:spPr>
          <a:xfrm>
            <a:off x="323528" y="1268760"/>
            <a:ext cx="8229600" cy="4983714"/>
          </a:xfrm>
        </p:spPr>
        <p:txBody>
          <a:bodyPr>
            <a:normAutofit fontScale="92500" lnSpcReduction="10000"/>
          </a:bodyPr>
          <a:lstStyle/>
          <a:p>
            <a:r>
              <a:rPr lang="zh-CN" altLang="en-US" b="1" smtClean="0"/>
              <a:t>翻转</a:t>
            </a:r>
            <a:r>
              <a:rPr lang="en-US" altLang="zh-CN" b="1" smtClean="0"/>
              <a:t>web-link</a:t>
            </a:r>
            <a:r>
              <a:rPr lang="zh-CN" altLang="en-US" b="1" smtClean="0"/>
              <a:t>图</a:t>
            </a:r>
            <a:endParaRPr lang="en-US" altLang="zh-CN" b="1" smtClean="0"/>
          </a:p>
          <a:p>
            <a:pPr lvl="1"/>
            <a:r>
              <a:rPr lang="zh-CN" altLang="en-US" smtClean="0"/>
              <a:t>在每个作为源的页面中，检查其连接</a:t>
            </a:r>
            <a:r>
              <a:rPr lang="en-US" altLang="zh-CN" smtClean="0"/>
              <a:t>URL</a:t>
            </a:r>
            <a:r>
              <a:rPr lang="zh-CN" altLang="en-US" smtClean="0"/>
              <a:t>，并逐个输出</a:t>
            </a:r>
            <a:r>
              <a:rPr lang="en-US" altLang="zh-CN" smtClean="0"/>
              <a:t>&lt;target,source&gt;</a:t>
            </a:r>
            <a:r>
              <a:rPr lang="zh-CN" altLang="en-US" smtClean="0"/>
              <a:t>元组。</a:t>
            </a:r>
            <a:endParaRPr lang="en-US" altLang="zh-CN" smtClean="0"/>
          </a:p>
          <a:p>
            <a:pPr lvl="1"/>
            <a:r>
              <a:rPr lang="en-US" altLang="zh-CN" smtClean="0"/>
              <a:t>reduce</a:t>
            </a:r>
            <a:r>
              <a:rPr lang="zh-CN" altLang="en-US" smtClean="0"/>
              <a:t>函数将连接到每个</a:t>
            </a:r>
            <a:r>
              <a:rPr lang="en-US" altLang="zh-CN" smtClean="0"/>
              <a:t>target</a:t>
            </a:r>
            <a:r>
              <a:rPr lang="zh-CN" altLang="en-US" smtClean="0"/>
              <a:t>的所有</a:t>
            </a:r>
            <a:r>
              <a:rPr lang="en-US" altLang="zh-CN" smtClean="0"/>
              <a:t>source</a:t>
            </a:r>
            <a:r>
              <a:rPr lang="zh-CN" altLang="en-US" smtClean="0"/>
              <a:t>组合起来，形成</a:t>
            </a:r>
            <a:r>
              <a:rPr lang="en-US" altLang="zh-CN" smtClean="0"/>
              <a:t>list</a:t>
            </a:r>
            <a:r>
              <a:rPr lang="zh-CN" altLang="en-US" smtClean="0"/>
              <a:t>列表，输出</a:t>
            </a:r>
            <a:r>
              <a:rPr lang="en-US" altLang="zh-CN" smtClean="0"/>
              <a:t>&lt;target,list(source)&gt;</a:t>
            </a:r>
          </a:p>
          <a:p>
            <a:r>
              <a:rPr lang="zh-CN" altLang="en-US" b="1" smtClean="0"/>
              <a:t>每个站点的术语向量</a:t>
            </a:r>
            <a:endParaRPr lang="en-US" altLang="zh-CN" b="1" smtClean="0"/>
          </a:p>
          <a:p>
            <a:pPr lvl="1"/>
            <a:r>
              <a:rPr lang="zh-CN" altLang="en-US" smtClean="0"/>
              <a:t>术语向量表示出在一篇文章中或者一组文章中最重要的单词，通常以</a:t>
            </a:r>
            <a:r>
              <a:rPr lang="en-US" altLang="zh-CN" smtClean="0"/>
              <a:t>&lt;word,frequency&gt;</a:t>
            </a:r>
            <a:r>
              <a:rPr lang="zh-CN" altLang="en-US" smtClean="0"/>
              <a:t>元组的方式。</a:t>
            </a:r>
            <a:endParaRPr lang="en-US" altLang="zh-CN" smtClean="0"/>
          </a:p>
          <a:p>
            <a:pPr lvl="1"/>
            <a:r>
              <a:rPr lang="en-US" altLang="zh-CN" smtClean="0"/>
              <a:t>map</a:t>
            </a:r>
            <a:r>
              <a:rPr lang="zh-CN" altLang="en-US" smtClean="0"/>
              <a:t>函数输出每个文章的 </a:t>
            </a:r>
            <a:r>
              <a:rPr lang="en-US" altLang="zh-CN" smtClean="0"/>
              <a:t>&lt;hostname,term vector&gt;</a:t>
            </a:r>
            <a:r>
              <a:rPr lang="zh-CN" altLang="en-US" smtClean="0"/>
              <a:t>（</a:t>
            </a:r>
            <a:r>
              <a:rPr lang="en-US" altLang="zh-CN" smtClean="0"/>
              <a:t>hostname</a:t>
            </a:r>
            <a:r>
              <a:rPr lang="zh-CN" altLang="en-US" smtClean="0"/>
              <a:t>通过文章的</a:t>
            </a:r>
            <a:r>
              <a:rPr lang="en-US" altLang="zh-CN" smtClean="0"/>
              <a:t>URL</a:t>
            </a:r>
            <a:r>
              <a:rPr lang="zh-CN" altLang="en-US" smtClean="0"/>
              <a:t>分析得到）。</a:t>
            </a:r>
            <a:endParaRPr lang="en-US" altLang="zh-CN" smtClean="0"/>
          </a:p>
          <a:p>
            <a:pPr lvl="1"/>
            <a:r>
              <a:rPr lang="en-US" altLang="zh-CN" smtClean="0"/>
              <a:t>reduce</a:t>
            </a:r>
            <a:r>
              <a:rPr lang="zh-CN" altLang="en-US" smtClean="0"/>
              <a:t>函数取出不常用的术语，将其余的相加，得到最终的</a:t>
            </a:r>
            <a:r>
              <a:rPr lang="en-US" altLang="zh-CN" smtClean="0"/>
              <a:t>&lt;hostname,term vector&gt;</a:t>
            </a:r>
            <a:r>
              <a:rPr lang="zh-CN" altLang="en-US" smtClean="0"/>
              <a:t>对</a:t>
            </a:r>
            <a:endParaRPr lang="zh-CN" altLang="en-US"/>
          </a:p>
        </p:txBody>
      </p:sp>
    </p:spTree>
    <p:extLst>
      <p:ext uri="{BB962C8B-B14F-4D97-AF65-F5344CB8AC3E}">
        <p14:creationId xmlns="" xmlns:p14="http://schemas.microsoft.com/office/powerpoint/2010/main" val="4279392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zh-CN" dirty="0"/>
              <a:t>MapReduce</a:t>
            </a:r>
            <a:r>
              <a:rPr lang="zh-CN" altLang="en-US" dirty="0"/>
              <a:t>逻辑过程</a:t>
            </a:r>
          </a:p>
        </p:txBody>
      </p:sp>
      <p:pic>
        <p:nvPicPr>
          <p:cNvPr id="104451" name="Picture 3" descr="index-auto-0007-0001"/>
          <p:cNvPicPr>
            <a:picLocks noChangeAspect="1" noChangeArrowheads="1"/>
          </p:cNvPicPr>
          <p:nvPr/>
        </p:nvPicPr>
        <p:blipFill>
          <a:blip r:embed="rId2" cstate="print"/>
          <a:srcRect/>
          <a:stretch>
            <a:fillRect/>
          </a:stretch>
        </p:blipFill>
        <p:spPr bwMode="auto">
          <a:xfrm>
            <a:off x="1371600" y="1828800"/>
            <a:ext cx="6015038" cy="414813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zh-CN" altLang="en-US"/>
              <a:t>并行化</a:t>
            </a:r>
          </a:p>
        </p:txBody>
      </p:sp>
      <p:sp>
        <p:nvSpPr>
          <p:cNvPr id="106499" name="Rectangle 3"/>
          <p:cNvSpPr>
            <a:spLocks noGrp="1" noChangeArrowheads="1"/>
          </p:cNvSpPr>
          <p:nvPr>
            <p:ph type="body" idx="1"/>
          </p:nvPr>
        </p:nvSpPr>
        <p:spPr/>
        <p:txBody>
          <a:bodyPr/>
          <a:lstStyle/>
          <a:p>
            <a:r>
              <a:rPr lang="en-US" altLang="zh-CN"/>
              <a:t>map()</a:t>
            </a:r>
            <a:r>
              <a:rPr lang="zh-CN" altLang="en-US"/>
              <a:t>函数可以并行执行，为不同的输入数据集生成不同的中间结果</a:t>
            </a:r>
          </a:p>
          <a:p>
            <a:r>
              <a:rPr lang="en-US" altLang="zh-CN"/>
              <a:t>reduce()</a:t>
            </a:r>
            <a:r>
              <a:rPr lang="zh-CN" altLang="en-US"/>
              <a:t>函数也可以并行执行，分别处理不同的</a:t>
            </a:r>
            <a:r>
              <a:rPr lang="en-US" altLang="zh-CN"/>
              <a:t>output key</a:t>
            </a:r>
          </a:p>
          <a:p>
            <a:r>
              <a:rPr lang="en-US" altLang="zh-CN"/>
              <a:t>map</a:t>
            </a:r>
            <a:r>
              <a:rPr lang="zh-CN" altLang="en-US"/>
              <a:t>和</a:t>
            </a:r>
            <a:r>
              <a:rPr lang="en-US" altLang="zh-CN"/>
              <a:t>reduce</a:t>
            </a:r>
            <a:r>
              <a:rPr lang="zh-CN" altLang="en-US"/>
              <a:t>的处理过程中不发生通信</a:t>
            </a:r>
          </a:p>
          <a:p>
            <a:r>
              <a:rPr lang="zh-CN" altLang="en-US"/>
              <a:t>瓶颈：</a:t>
            </a:r>
          </a:p>
          <a:p>
            <a:pPr lvl="1"/>
            <a:r>
              <a:rPr lang="zh-CN" altLang="en-US"/>
              <a:t>只有当</a:t>
            </a:r>
            <a:r>
              <a:rPr lang="en-US" altLang="zh-CN"/>
              <a:t>map</a:t>
            </a:r>
            <a:r>
              <a:rPr lang="zh-CN" altLang="en-US"/>
              <a:t>处理全部结束后，</a:t>
            </a:r>
            <a:r>
              <a:rPr lang="en-US" altLang="zh-CN"/>
              <a:t>reduce</a:t>
            </a:r>
            <a:r>
              <a:rPr lang="zh-CN" altLang="en-US"/>
              <a:t>过程才能够开始</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zh-CN" dirty="0"/>
              <a:t>MapReduce</a:t>
            </a:r>
            <a:r>
              <a:rPr lang="zh-CN" altLang="en-US" dirty="0"/>
              <a:t>的并行执行</a:t>
            </a:r>
          </a:p>
        </p:txBody>
      </p:sp>
      <p:pic>
        <p:nvPicPr>
          <p:cNvPr id="105475" name="Picture 3" descr="index-auto-0008-0001"/>
          <p:cNvPicPr>
            <a:picLocks noChangeAspect="1" noChangeArrowheads="1"/>
          </p:cNvPicPr>
          <p:nvPr/>
        </p:nvPicPr>
        <p:blipFill>
          <a:blip r:embed="rId2" cstate="print"/>
          <a:srcRect/>
          <a:stretch>
            <a:fillRect/>
          </a:stretch>
        </p:blipFill>
        <p:spPr bwMode="auto">
          <a:xfrm>
            <a:off x="1219200" y="1958975"/>
            <a:ext cx="6172200" cy="42703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zh-CN" altLang="en-US"/>
              <a:t>单一</a:t>
            </a:r>
            <a:r>
              <a:rPr lang="en-US" altLang="zh-CN"/>
              <a:t>reduce</a:t>
            </a:r>
            <a:r>
              <a:rPr lang="zh-CN" altLang="en-US"/>
              <a:t>处理</a:t>
            </a:r>
          </a:p>
        </p:txBody>
      </p:sp>
      <p:pic>
        <p:nvPicPr>
          <p:cNvPr id="108547" name="Picture 3"/>
          <p:cNvPicPr>
            <a:picLocks noChangeAspect="1" noChangeArrowheads="1"/>
          </p:cNvPicPr>
          <p:nvPr/>
        </p:nvPicPr>
        <p:blipFill>
          <a:blip r:embed="rId2" cstate="print"/>
          <a:srcRect/>
          <a:stretch>
            <a:fillRect/>
          </a:stretch>
        </p:blipFill>
        <p:spPr bwMode="auto">
          <a:xfrm>
            <a:off x="914400" y="1981200"/>
            <a:ext cx="7189788" cy="384016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zh-CN" altLang="en-US"/>
              <a:t>多个</a:t>
            </a:r>
            <a:r>
              <a:rPr lang="en-US" altLang="zh-CN"/>
              <a:t>reduce</a:t>
            </a:r>
            <a:r>
              <a:rPr lang="zh-CN" altLang="en-US"/>
              <a:t>处理</a:t>
            </a:r>
          </a:p>
        </p:txBody>
      </p:sp>
      <p:pic>
        <p:nvPicPr>
          <p:cNvPr id="109571" name="Picture 3"/>
          <p:cNvPicPr>
            <a:picLocks noChangeAspect="1" noChangeArrowheads="1"/>
          </p:cNvPicPr>
          <p:nvPr/>
        </p:nvPicPr>
        <p:blipFill>
          <a:blip r:embed="rId2" cstate="print"/>
          <a:srcRect/>
          <a:stretch>
            <a:fillRect/>
          </a:stretch>
        </p:blipFill>
        <p:spPr bwMode="auto">
          <a:xfrm>
            <a:off x="838200" y="1905000"/>
            <a:ext cx="7150100" cy="391001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zh-CN" altLang="en-US"/>
              <a:t>无</a:t>
            </a:r>
            <a:r>
              <a:rPr lang="en-US" altLang="zh-CN"/>
              <a:t>reduce</a:t>
            </a:r>
            <a:r>
              <a:rPr lang="zh-CN" altLang="en-US"/>
              <a:t>处理</a:t>
            </a:r>
          </a:p>
        </p:txBody>
      </p:sp>
      <p:pic>
        <p:nvPicPr>
          <p:cNvPr id="110595" name="Picture 3"/>
          <p:cNvPicPr>
            <a:picLocks noChangeAspect="1" noChangeArrowheads="1"/>
          </p:cNvPicPr>
          <p:nvPr/>
        </p:nvPicPr>
        <p:blipFill>
          <a:blip r:embed="rId2" cstate="print"/>
          <a:srcRect/>
          <a:stretch>
            <a:fillRect/>
          </a:stretch>
        </p:blipFill>
        <p:spPr bwMode="auto">
          <a:xfrm>
            <a:off x="2133600" y="1981200"/>
            <a:ext cx="4789488" cy="394017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xmlns="" val="2329352995"/>
              </p:ext>
            </p:extLst>
          </p:nvPr>
        </p:nvGraphicFramePr>
        <p:xfrm>
          <a:off x="395536" y="404664"/>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内容占位符 5"/>
          <p:cNvGraphicFramePr>
            <a:graphicFrameLocks noGrp="1"/>
          </p:cNvGraphicFramePr>
          <p:nvPr>
            <p:ph idx="1"/>
            <p:extLst>
              <p:ext uri="{D42A27DB-BD31-4B8C-83A1-F6EECF244321}">
                <p14:modId xmlns:p14="http://schemas.microsoft.com/office/powerpoint/2010/main" xmlns="" val="1579844427"/>
              </p:ext>
            </p:extLst>
          </p:nvPr>
        </p:nvGraphicFramePr>
        <p:xfrm>
          <a:off x="683568" y="1556792"/>
          <a:ext cx="7614588" cy="39707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标题 1"/>
          <p:cNvSpPr>
            <a:spLocks noGrp="1"/>
          </p:cNvSpPr>
          <p:nvPr>
            <p:ph type="title"/>
          </p:nvPr>
        </p:nvSpPr>
        <p:spPr>
          <a:xfrm>
            <a:off x="539552" y="116632"/>
            <a:ext cx="8229600" cy="1143000"/>
          </a:xfrm>
        </p:spPr>
        <p:txBody>
          <a:bodyPr/>
          <a:lstStyle/>
          <a:p>
            <a:r>
              <a:rPr lang="zh-CN" altLang="en-US" smtClean="0"/>
              <a:t>大纲</a:t>
            </a:r>
            <a:endParaRPr lang="zh-CN" altLang="en-US"/>
          </a:p>
        </p:txBody>
      </p:sp>
    </p:spTree>
    <p:extLst>
      <p:ext uri="{BB962C8B-B14F-4D97-AF65-F5344CB8AC3E}">
        <p14:creationId xmlns:p14="http://schemas.microsoft.com/office/powerpoint/2010/main" xmlns="" val="2813655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1600200" y="2286000"/>
            <a:ext cx="5867400" cy="2362200"/>
            <a:chOff x="1025" y="673"/>
            <a:chExt cx="4031" cy="1744"/>
          </a:xfrm>
        </p:grpSpPr>
        <p:graphicFrame>
          <p:nvGraphicFramePr>
            <p:cNvPr id="12293" name="Object 3"/>
            <p:cNvGraphicFramePr>
              <a:graphicFrameLocks noChangeAspect="1"/>
            </p:cNvGraphicFramePr>
            <p:nvPr/>
          </p:nvGraphicFramePr>
          <p:xfrm>
            <a:off x="1025" y="673"/>
            <a:ext cx="4031" cy="1744"/>
          </p:xfrm>
          <a:graphic>
            <a:graphicData uri="http://schemas.openxmlformats.org/presentationml/2006/ole">
              <p:oleObj spid="_x0000_s17410" name="Image" r:id="rId3" imgW="6400000" imgH="2768254" progId="">
                <p:embed/>
              </p:oleObj>
            </a:graphicData>
          </a:graphic>
        </p:graphicFrame>
        <p:sp>
          <p:nvSpPr>
            <p:cNvPr id="12294" name="AutoShape 6"/>
            <p:cNvSpPr>
              <a:spLocks noChangeArrowheads="1"/>
            </p:cNvSpPr>
            <p:nvPr/>
          </p:nvSpPr>
          <p:spPr bwMode="auto">
            <a:xfrm rot="-2009344">
              <a:off x="2304" y="2027"/>
              <a:ext cx="77" cy="314"/>
            </a:xfrm>
            <a:prstGeom prst="upArrow">
              <a:avLst>
                <a:gd name="adj1" fmla="val 50000"/>
                <a:gd name="adj2" fmla="val 101948"/>
              </a:avLst>
            </a:prstGeom>
            <a:solidFill>
              <a:schemeClr val="bg1"/>
            </a:solidFill>
            <a:ln w="19050">
              <a:solidFill>
                <a:schemeClr val="tx2"/>
              </a:solidFill>
              <a:miter lim="800000"/>
              <a:headEnd/>
              <a:tailEnd type="none" w="lg" len="med"/>
            </a:ln>
          </p:spPr>
          <p:txBody>
            <a:bodyPr wrap="none" lIns="45720" rIns="45720" anchor="ctr">
              <a:spAutoFit/>
            </a:bodyPr>
            <a:lstStyle/>
            <a:p>
              <a:pPr>
                <a:lnSpc>
                  <a:spcPct val="100000"/>
                </a:lnSpc>
              </a:pPr>
              <a:endParaRPr lang="zh-CN" altLang="zh-CN" sz="1800">
                <a:solidFill>
                  <a:schemeClr val="tx1"/>
                </a:solidFill>
                <a:latin typeface="Constantia" pitchFamily="18" charset="0"/>
              </a:endParaRPr>
            </a:p>
          </p:txBody>
        </p:sp>
      </p:grpSp>
      <p:sp>
        <p:nvSpPr>
          <p:cNvPr id="12290" name="Rectangle 2"/>
          <p:cNvSpPr>
            <a:spLocks noGrp="1" noChangeArrowheads="1"/>
          </p:cNvSpPr>
          <p:nvPr>
            <p:ph type="title"/>
          </p:nvPr>
        </p:nvSpPr>
        <p:spPr>
          <a:xfrm>
            <a:off x="457200" y="319088"/>
            <a:ext cx="7139136" cy="563562"/>
          </a:xfrm>
        </p:spPr>
        <p:txBody>
          <a:bodyPr/>
          <a:lstStyle/>
          <a:p>
            <a:r>
              <a:rPr lang="en-US" altLang="zh-CN" dirty="0"/>
              <a:t>MapReduce</a:t>
            </a:r>
            <a:r>
              <a:rPr lang="zh-CN" altLang="en-US" dirty="0"/>
              <a:t>起源：</a:t>
            </a:r>
            <a:r>
              <a:rPr lang="en-US" altLang="zh-CN" dirty="0"/>
              <a:t>Google</a:t>
            </a:r>
            <a:r>
              <a:rPr lang="zh-CN" altLang="en-US" dirty="0"/>
              <a:t>搜索</a:t>
            </a:r>
          </a:p>
        </p:txBody>
      </p:sp>
      <p:sp>
        <p:nvSpPr>
          <p:cNvPr id="12291" name="Rectangle 3"/>
          <p:cNvSpPr>
            <a:spLocks noGrp="1" noChangeArrowheads="1"/>
          </p:cNvSpPr>
          <p:nvPr>
            <p:ph type="body" idx="1"/>
          </p:nvPr>
        </p:nvSpPr>
        <p:spPr>
          <a:xfrm>
            <a:off x="685800" y="4648200"/>
            <a:ext cx="7775575" cy="1533525"/>
          </a:xfrm>
        </p:spPr>
        <p:txBody>
          <a:bodyPr/>
          <a:lstStyle/>
          <a:p>
            <a:pPr>
              <a:lnSpc>
                <a:spcPct val="80000"/>
              </a:lnSpc>
            </a:pPr>
            <a:r>
              <a:rPr lang="zh-CN" altLang="en-US" sz="1400"/>
              <a:t>每一次搜索</a:t>
            </a:r>
          </a:p>
          <a:p>
            <a:pPr lvl="1">
              <a:lnSpc>
                <a:spcPct val="80000"/>
              </a:lnSpc>
            </a:pPr>
            <a:r>
              <a:rPr lang="en-US" altLang="zh-CN" sz="1300"/>
              <a:t>200+ CPU</a:t>
            </a:r>
          </a:p>
          <a:p>
            <a:pPr lvl="1">
              <a:lnSpc>
                <a:spcPct val="80000"/>
              </a:lnSpc>
            </a:pPr>
            <a:r>
              <a:rPr lang="en-US" altLang="zh-CN" sz="1300"/>
              <a:t>200TB</a:t>
            </a:r>
            <a:r>
              <a:rPr lang="zh-CN" altLang="en-US" sz="1300"/>
              <a:t>以上数据</a:t>
            </a:r>
          </a:p>
          <a:p>
            <a:pPr lvl="1">
              <a:lnSpc>
                <a:spcPct val="80000"/>
              </a:lnSpc>
            </a:pPr>
            <a:r>
              <a:rPr lang="en-US" altLang="zh-CN" sz="1300"/>
              <a:t>10</a:t>
            </a:r>
            <a:r>
              <a:rPr lang="en-US" altLang="zh-CN" sz="1300" baseline="30000"/>
              <a:t>10</a:t>
            </a:r>
            <a:r>
              <a:rPr lang="en-US" altLang="zh-CN" sz="1300"/>
              <a:t> CPU</a:t>
            </a:r>
            <a:r>
              <a:rPr lang="zh-CN" altLang="en-US" sz="1300"/>
              <a:t>周期</a:t>
            </a:r>
          </a:p>
          <a:p>
            <a:pPr lvl="1">
              <a:lnSpc>
                <a:spcPct val="80000"/>
              </a:lnSpc>
            </a:pPr>
            <a:r>
              <a:rPr lang="en-US" altLang="zh-CN" sz="1300"/>
              <a:t>0.1</a:t>
            </a:r>
            <a:r>
              <a:rPr lang="zh-CN" altLang="en-US" sz="1300"/>
              <a:t>秒内响应</a:t>
            </a:r>
          </a:p>
          <a:p>
            <a:pPr lvl="1">
              <a:lnSpc>
                <a:spcPct val="80000"/>
              </a:lnSpc>
            </a:pPr>
            <a:r>
              <a:rPr lang="en-US" altLang="zh-CN" sz="1300"/>
              <a:t>5¢</a:t>
            </a:r>
            <a:r>
              <a:rPr lang="zh-CN" altLang="en-US" sz="1300"/>
              <a:t>广告收入</a:t>
            </a:r>
          </a:p>
        </p:txBody>
      </p:sp>
      <p:pic>
        <p:nvPicPr>
          <p:cNvPr id="12296" name="Picture 8" descr="d048addef11bf44bccbf1a89">
            <a:hlinkClick r:id="rId4"/>
          </p:cNvPr>
          <p:cNvPicPr>
            <a:picLocks noChangeAspect="1" noChangeArrowheads="1"/>
          </p:cNvPicPr>
          <p:nvPr/>
        </p:nvPicPr>
        <p:blipFill>
          <a:blip r:embed="rId5" cstate="print"/>
          <a:srcRect/>
          <a:stretch>
            <a:fillRect/>
          </a:stretch>
        </p:blipFill>
        <p:spPr bwMode="auto">
          <a:xfrm>
            <a:off x="7315200" y="1524000"/>
            <a:ext cx="1096963" cy="1371600"/>
          </a:xfrm>
          <a:prstGeom prst="rect">
            <a:avLst/>
          </a:prstGeom>
          <a:noFill/>
        </p:spPr>
      </p:pic>
      <p:pic>
        <p:nvPicPr>
          <p:cNvPr id="12298" name="Picture 10" descr="Blue-Aqua-Apple"/>
          <p:cNvPicPr>
            <a:picLocks noChangeAspect="1" noChangeArrowheads="1"/>
          </p:cNvPicPr>
          <p:nvPr/>
        </p:nvPicPr>
        <p:blipFill>
          <a:blip r:embed="rId6" cstate="print"/>
          <a:srcRect/>
          <a:stretch>
            <a:fillRect/>
          </a:stretch>
        </p:blipFill>
        <p:spPr bwMode="auto">
          <a:xfrm>
            <a:off x="6858000" y="4648200"/>
            <a:ext cx="1828800" cy="1462088"/>
          </a:xfrm>
          <a:prstGeom prst="rect">
            <a:avLst/>
          </a:prstGeom>
          <a:noFill/>
        </p:spPr>
      </p:pic>
      <p:sp>
        <p:nvSpPr>
          <p:cNvPr id="12299" name="Text Box 11"/>
          <p:cNvSpPr txBox="1">
            <a:spLocks noChangeArrowheads="1"/>
          </p:cNvSpPr>
          <p:nvPr/>
        </p:nvSpPr>
        <p:spPr bwMode="auto">
          <a:xfrm>
            <a:off x="7315200" y="2895600"/>
            <a:ext cx="1168400" cy="476250"/>
          </a:xfrm>
          <a:prstGeom prst="rect">
            <a:avLst/>
          </a:prstGeom>
          <a:noFill/>
          <a:ln w="9525" algn="ctr">
            <a:noFill/>
            <a:miter lim="800000"/>
            <a:headEnd/>
            <a:tailEnd/>
          </a:ln>
          <a:effectLst/>
        </p:spPr>
        <p:txBody>
          <a:bodyPr wrap="none" anchor="b">
            <a:spAutoFit/>
          </a:bodyPr>
          <a:lstStyle/>
          <a:p>
            <a:r>
              <a:rPr lang="en-US" altLang="zh-CN" sz="1400" b="1"/>
              <a:t>Alan Turing</a:t>
            </a:r>
          </a:p>
          <a:p>
            <a:r>
              <a:rPr lang="en-US" altLang="zh-CN" sz="1400" b="1"/>
              <a:t>1912</a:t>
            </a:r>
            <a:r>
              <a:rPr lang="zh-CN" altLang="en-US" sz="1400" b="1"/>
              <a:t>－</a:t>
            </a:r>
            <a:r>
              <a:rPr lang="en-US" altLang="zh-CN" sz="1400" b="1"/>
              <a:t>1954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blinds(horizontal)">
                                      <p:cBhvr>
                                        <p:cTn id="7" dur="500"/>
                                        <p:tgtEl>
                                          <p:spTgt spid="1229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299"/>
                                        </p:tgtEl>
                                        <p:attrNameLst>
                                          <p:attrName>style.visibility</p:attrName>
                                        </p:attrNameLst>
                                      </p:cBhvr>
                                      <p:to>
                                        <p:strVal val="visible"/>
                                      </p:to>
                                    </p:set>
                                    <p:animEffect transition="in" filter="blinds(horizontal)">
                                      <p:cBhvr>
                                        <p:cTn id="10" dur="500"/>
                                        <p:tgtEl>
                                          <p:spTgt spid="1229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298"/>
                                        </p:tgtEl>
                                        <p:attrNameLst>
                                          <p:attrName>style.visibility</p:attrName>
                                        </p:attrNameLst>
                                      </p:cBhvr>
                                      <p:to>
                                        <p:strVal val="visible"/>
                                      </p:to>
                                    </p:set>
                                    <p:animEffect transition="in" filter="blinds(horizontal)">
                                      <p:cBhvr>
                                        <p:cTn id="15"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系统模型.jpg"/>
          <p:cNvPicPr>
            <a:picLocks noChangeAspect="1"/>
          </p:cNvPicPr>
          <p:nvPr/>
        </p:nvPicPr>
        <p:blipFill>
          <a:blip r:embed="rId3" cstate="print"/>
          <a:stretch>
            <a:fillRect/>
          </a:stretch>
        </p:blipFill>
        <p:spPr>
          <a:xfrm>
            <a:off x="251520" y="980728"/>
            <a:ext cx="8167917" cy="5656745"/>
          </a:xfrm>
          <a:prstGeom prst="rect">
            <a:avLst/>
          </a:prstGeom>
        </p:spPr>
      </p:pic>
      <p:sp>
        <p:nvSpPr>
          <p:cNvPr id="3" name="Rectangle 2"/>
          <p:cNvSpPr>
            <a:spLocks noGrp="1" noChangeArrowheads="1"/>
          </p:cNvSpPr>
          <p:nvPr>
            <p:ph type="title"/>
          </p:nvPr>
        </p:nvSpPr>
        <p:spPr>
          <a:xfrm>
            <a:off x="457200" y="319088"/>
            <a:ext cx="6172200" cy="563562"/>
          </a:xfrm>
        </p:spPr>
        <p:txBody>
          <a:bodyPr/>
          <a:lstStyle/>
          <a:p>
            <a:r>
              <a:rPr lang="zh-CN" altLang="en-US" dirty="0"/>
              <a:t>任务执行过程</a:t>
            </a:r>
          </a:p>
        </p:txBody>
      </p:sp>
    </p:spTree>
    <p:extLst>
      <p:ext uri="{BB962C8B-B14F-4D97-AF65-F5344CB8AC3E}">
        <p14:creationId xmlns="" xmlns:p14="http://schemas.microsoft.com/office/powerpoint/2010/main" val="3918376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143240" y="214290"/>
            <a:ext cx="1595309" cy="923330"/>
          </a:xfrm>
          <a:prstGeom prst="rect">
            <a:avLst/>
          </a:prstGeom>
          <a:noFill/>
        </p:spPr>
        <p:txBody>
          <a:bodyPr wrap="none" lIns="91440" tIns="45720" rIns="91440" bIns="45720">
            <a:spAutoFit/>
          </a:bodyPr>
          <a:lstStyle/>
          <a:p>
            <a:pPr algn="ctr"/>
            <a:r>
              <a:rPr lang="zh-CN" altLang="en-U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数据</a:t>
            </a:r>
            <a:endParaRPr lang="en-US" altLang="zh-CN"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8" name="矩形 7"/>
          <p:cNvSpPr/>
          <p:nvPr/>
        </p:nvSpPr>
        <p:spPr>
          <a:xfrm>
            <a:off x="2428860" y="1857364"/>
            <a:ext cx="2908168" cy="923330"/>
          </a:xfrm>
          <a:prstGeom prst="rect">
            <a:avLst/>
          </a:prstGeom>
          <a:noFill/>
        </p:spPr>
        <p:txBody>
          <a:bodyPr wrap="none" lIns="91440" tIns="45720" rIns="91440" bIns="45720">
            <a:spAutoFit/>
          </a:bodyPr>
          <a:lstStyle/>
          <a:p>
            <a:pPr algn="ctr"/>
            <a:r>
              <a:rPr lang="en-US" altLang="zh-CN"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m</a:t>
            </a:r>
            <a:r>
              <a:rPr lang="zh-CN" altLang="en-U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份数据</a:t>
            </a:r>
            <a:endParaRPr lang="en-US" altLang="zh-CN"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9" name="下箭头 18"/>
          <p:cNvSpPr/>
          <p:nvPr/>
        </p:nvSpPr>
        <p:spPr>
          <a:xfrm>
            <a:off x="3286116" y="2857496"/>
            <a:ext cx="1357322" cy="857256"/>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smtClean="0"/>
              <a:t>Map</a:t>
            </a:r>
            <a:r>
              <a:rPr lang="zh-CN" altLang="en-US" dirty="0" smtClean="0"/>
              <a:t>过程</a:t>
            </a:r>
            <a:endParaRPr lang="zh-CN" altLang="en-US" dirty="0"/>
          </a:p>
        </p:txBody>
      </p:sp>
      <p:sp>
        <p:nvSpPr>
          <p:cNvPr id="20" name="下箭头 19"/>
          <p:cNvSpPr/>
          <p:nvPr/>
        </p:nvSpPr>
        <p:spPr>
          <a:xfrm>
            <a:off x="3286116" y="1142984"/>
            <a:ext cx="1357322" cy="857256"/>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smtClean="0"/>
              <a:t>自动分组</a:t>
            </a:r>
            <a:endParaRPr lang="zh-CN" altLang="en-US" dirty="0"/>
          </a:p>
        </p:txBody>
      </p:sp>
      <p:sp>
        <p:nvSpPr>
          <p:cNvPr id="21" name="TextBox 20"/>
          <p:cNvSpPr txBox="1"/>
          <p:nvPr/>
        </p:nvSpPr>
        <p:spPr>
          <a:xfrm>
            <a:off x="5357818" y="1928802"/>
            <a:ext cx="2571768" cy="1200329"/>
          </a:xfrm>
          <a:prstGeom prst="rect">
            <a:avLst/>
          </a:prstGeom>
          <a:noFill/>
        </p:spPr>
        <p:txBody>
          <a:bodyPr wrap="square" rtlCol="0">
            <a:spAutoFit/>
          </a:bodyPr>
          <a:lstStyle/>
          <a:p>
            <a:r>
              <a:rPr lang="en-US" altLang="zh-CN" dirty="0" smtClean="0"/>
              <a:t>M</a:t>
            </a:r>
            <a:r>
              <a:rPr lang="zh-CN" altLang="en-US" dirty="0" smtClean="0"/>
              <a:t>份数据应该是不相互制约的，可以分布式执行，使得</a:t>
            </a:r>
            <a:r>
              <a:rPr lang="en-US" altLang="zh-CN" dirty="0" smtClean="0"/>
              <a:t>map</a:t>
            </a:r>
            <a:r>
              <a:rPr lang="zh-CN" altLang="en-US" dirty="0" smtClean="0"/>
              <a:t>过程实现分布式</a:t>
            </a:r>
            <a:endParaRPr lang="zh-CN" altLang="en-US" dirty="0"/>
          </a:p>
        </p:txBody>
      </p:sp>
      <p:sp>
        <p:nvSpPr>
          <p:cNvPr id="22" name="TextBox 21"/>
          <p:cNvSpPr txBox="1"/>
          <p:nvPr/>
        </p:nvSpPr>
        <p:spPr>
          <a:xfrm>
            <a:off x="357158" y="4857760"/>
            <a:ext cx="2571768" cy="646331"/>
          </a:xfrm>
          <a:prstGeom prst="rect">
            <a:avLst/>
          </a:prstGeom>
          <a:noFill/>
        </p:spPr>
        <p:txBody>
          <a:bodyPr wrap="square" rtlCol="0">
            <a:spAutoFit/>
          </a:bodyPr>
          <a:lstStyle/>
          <a:p>
            <a:r>
              <a:rPr lang="zh-CN" altLang="en-US" dirty="0" smtClean="0"/>
              <a:t>最简单的函数：</a:t>
            </a:r>
            <a:endParaRPr lang="en-US" altLang="zh-CN" dirty="0" smtClean="0"/>
          </a:p>
          <a:p>
            <a:r>
              <a:rPr lang="zh-CN" altLang="en-US" dirty="0" smtClean="0"/>
              <a:t>（</a:t>
            </a:r>
            <a:r>
              <a:rPr lang="en-US" altLang="zh-CN" dirty="0" smtClean="0"/>
              <a:t>hash(key) mod R)</a:t>
            </a:r>
            <a:endParaRPr lang="zh-CN" altLang="en-US" dirty="0"/>
          </a:p>
        </p:txBody>
      </p:sp>
      <p:sp>
        <p:nvSpPr>
          <p:cNvPr id="24" name="下箭头 23"/>
          <p:cNvSpPr/>
          <p:nvPr/>
        </p:nvSpPr>
        <p:spPr>
          <a:xfrm>
            <a:off x="3357554" y="4786322"/>
            <a:ext cx="1357322" cy="857256"/>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smtClean="0"/>
              <a:t>分组函数</a:t>
            </a:r>
            <a:endParaRPr lang="zh-CN" altLang="en-US" dirty="0"/>
          </a:p>
        </p:txBody>
      </p:sp>
      <p:sp>
        <p:nvSpPr>
          <p:cNvPr id="25" name="矩形 24"/>
          <p:cNvSpPr/>
          <p:nvPr/>
        </p:nvSpPr>
        <p:spPr>
          <a:xfrm>
            <a:off x="2500298" y="3786190"/>
            <a:ext cx="3005952" cy="923330"/>
          </a:xfrm>
          <a:prstGeom prst="rect">
            <a:avLst/>
          </a:prstGeom>
          <a:noFill/>
        </p:spPr>
        <p:txBody>
          <a:bodyPr wrap="none" lIns="91440" tIns="45720" rIns="91440" bIns="45720">
            <a:spAutoFit/>
          </a:bodyPr>
          <a:lstStyle/>
          <a:p>
            <a:pPr algn="ctr"/>
            <a:r>
              <a:rPr lang="zh-CN" altLang="en-U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中间元组</a:t>
            </a:r>
            <a:endParaRPr lang="en-US" altLang="zh-CN"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26" name="矩形 25"/>
          <p:cNvSpPr/>
          <p:nvPr/>
        </p:nvSpPr>
        <p:spPr>
          <a:xfrm>
            <a:off x="2051720" y="5661248"/>
            <a:ext cx="4147289" cy="923330"/>
          </a:xfrm>
          <a:prstGeom prst="rect">
            <a:avLst/>
          </a:prstGeom>
          <a:noFill/>
        </p:spPr>
        <p:txBody>
          <a:bodyPr wrap="none" lIns="91440" tIns="45720" rIns="91440" bIns="45720">
            <a:spAutoFit/>
          </a:bodyPr>
          <a:lstStyle/>
          <a:p>
            <a:pPr algn="ctr"/>
            <a:r>
              <a:rPr lang="en-US" altLang="zh-CN"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R</a:t>
            </a:r>
            <a:r>
              <a:rPr lang="zh-CN" altLang="en-U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份中间数据</a:t>
            </a:r>
            <a:endParaRPr lang="en-US" altLang="zh-CN"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27" name="TextBox 26"/>
          <p:cNvSpPr txBox="1"/>
          <p:nvPr/>
        </p:nvSpPr>
        <p:spPr>
          <a:xfrm>
            <a:off x="6300192" y="5805264"/>
            <a:ext cx="1928826" cy="646331"/>
          </a:xfrm>
          <a:prstGeom prst="rect">
            <a:avLst/>
          </a:prstGeom>
          <a:noFill/>
        </p:spPr>
        <p:txBody>
          <a:bodyPr wrap="square" rtlCol="0">
            <a:spAutoFit/>
          </a:bodyPr>
          <a:lstStyle/>
          <a:p>
            <a:r>
              <a:rPr lang="zh-CN" altLang="en-US" dirty="0" smtClean="0"/>
              <a:t>使得</a:t>
            </a:r>
            <a:r>
              <a:rPr lang="en-US" altLang="zh-CN" dirty="0" smtClean="0"/>
              <a:t>reduce</a:t>
            </a:r>
            <a:r>
              <a:rPr lang="zh-CN" altLang="en-US" dirty="0" smtClean="0"/>
              <a:t>过程可实现分布式</a:t>
            </a:r>
            <a:endParaRPr lang="zh-CN" altLang="en-US" dirty="0"/>
          </a:p>
        </p:txBody>
      </p:sp>
    </p:spTree>
    <p:extLst>
      <p:ext uri="{BB962C8B-B14F-4D97-AF65-F5344CB8AC3E}">
        <p14:creationId xmlns="" xmlns:p14="http://schemas.microsoft.com/office/powerpoint/2010/main" val="2654235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7" name="Picture 5" descr="330b34a0-725f-3120-a79f-220acc87656d"/>
          <p:cNvPicPr>
            <a:picLocks noChangeAspect="1" noChangeArrowheads="1"/>
          </p:cNvPicPr>
          <p:nvPr/>
        </p:nvPicPr>
        <p:blipFill>
          <a:blip r:embed="rId2" cstate="print"/>
          <a:srcRect/>
          <a:stretch>
            <a:fillRect/>
          </a:stretch>
        </p:blipFill>
        <p:spPr bwMode="auto">
          <a:xfrm>
            <a:off x="899592" y="594440"/>
            <a:ext cx="7488832" cy="572063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zh-CN"/>
              <a:t>Shuffle </a:t>
            </a:r>
            <a:r>
              <a:rPr lang="zh-CN" altLang="en-US"/>
              <a:t>和 </a:t>
            </a:r>
            <a:r>
              <a:rPr lang="en-US" altLang="zh-CN"/>
              <a:t>Sort</a:t>
            </a:r>
          </a:p>
        </p:txBody>
      </p:sp>
      <p:sp>
        <p:nvSpPr>
          <p:cNvPr id="98307" name="Rectangle 3"/>
          <p:cNvSpPr>
            <a:spLocks noGrp="1" noChangeArrowheads="1"/>
          </p:cNvSpPr>
          <p:nvPr>
            <p:ph type="body" idx="1"/>
          </p:nvPr>
        </p:nvSpPr>
        <p:spPr/>
        <p:txBody>
          <a:bodyPr/>
          <a:lstStyle/>
          <a:p>
            <a:r>
              <a:rPr lang="zh-CN" altLang="en-US" sz="2000"/>
              <a:t>当</a:t>
            </a:r>
            <a:r>
              <a:rPr lang="en-US" altLang="zh-CN" sz="2000"/>
              <a:t>Map </a:t>
            </a:r>
            <a:r>
              <a:rPr lang="zh-CN" altLang="en-US" sz="2000"/>
              <a:t>开始产生输出时，并不是简单的把数据写到磁盘，因为频繁的磁盘操作会导致性能严重下降。它的处理过程更复杂，数据首先是写到内存中的一个缓冲区，并进行预排序，以提升效率。</a:t>
            </a:r>
          </a:p>
        </p:txBody>
      </p:sp>
      <p:pic>
        <p:nvPicPr>
          <p:cNvPr id="98308" name="Picture 4"/>
          <p:cNvPicPr>
            <a:picLocks noChangeAspect="1" noChangeArrowheads="1"/>
          </p:cNvPicPr>
          <p:nvPr/>
        </p:nvPicPr>
        <p:blipFill>
          <a:blip r:embed="rId2" cstate="print"/>
          <a:srcRect/>
          <a:stretch>
            <a:fillRect/>
          </a:stretch>
        </p:blipFill>
        <p:spPr bwMode="auto">
          <a:xfrm>
            <a:off x="1143000" y="2895600"/>
            <a:ext cx="7010400" cy="338296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zh-CN"/>
              <a:t>Map</a:t>
            </a:r>
            <a:r>
              <a:rPr lang="zh-CN" altLang="en-US"/>
              <a:t>的结果输出</a:t>
            </a:r>
          </a:p>
        </p:txBody>
      </p:sp>
      <p:sp>
        <p:nvSpPr>
          <p:cNvPr id="99331" name="Rectangle 3"/>
          <p:cNvSpPr>
            <a:spLocks noGrp="1" noChangeArrowheads="1"/>
          </p:cNvSpPr>
          <p:nvPr>
            <p:ph type="body" idx="1"/>
          </p:nvPr>
        </p:nvSpPr>
        <p:spPr>
          <a:xfrm>
            <a:off x="685800" y="1776413"/>
            <a:ext cx="7848600" cy="4100512"/>
          </a:xfrm>
        </p:spPr>
        <p:txBody>
          <a:bodyPr/>
          <a:lstStyle/>
          <a:p>
            <a:r>
              <a:rPr lang="zh-CN" altLang="en-US"/>
              <a:t>每个</a:t>
            </a:r>
            <a:r>
              <a:rPr lang="en-US" altLang="zh-CN"/>
              <a:t>Map </a:t>
            </a:r>
            <a:r>
              <a:rPr lang="zh-CN" altLang="en-US"/>
              <a:t>任务都有一个用来写入输出数据的循环内存缓冲区。这个缓冲区默认大小是</a:t>
            </a:r>
            <a:r>
              <a:rPr lang="en-US" altLang="zh-CN"/>
              <a:t>100MB</a:t>
            </a:r>
            <a:r>
              <a:rPr lang="zh-CN" altLang="en-US"/>
              <a:t>。</a:t>
            </a:r>
          </a:p>
          <a:p>
            <a:r>
              <a:rPr lang="zh-CN" altLang="en-US"/>
              <a:t>当缓冲区中的数据量达到一个特定阀值</a:t>
            </a:r>
            <a:r>
              <a:rPr lang="en-US" altLang="zh-CN"/>
              <a:t>(</a:t>
            </a:r>
            <a:r>
              <a:rPr lang="zh-CN" altLang="en-US"/>
              <a:t>默认是</a:t>
            </a:r>
            <a:r>
              <a:rPr lang="en-US" altLang="zh-CN"/>
              <a:t>0.80)</a:t>
            </a:r>
            <a:r>
              <a:rPr lang="zh-CN" altLang="en-US"/>
              <a:t>，系统将会启动一个后台线程把缓冲区中的内容</a:t>
            </a:r>
            <a:r>
              <a:rPr lang="en-US" altLang="zh-CN"/>
              <a:t>spill </a:t>
            </a:r>
            <a:r>
              <a:rPr lang="zh-CN" altLang="en-US"/>
              <a:t>到磁盘。在</a:t>
            </a:r>
            <a:r>
              <a:rPr lang="en-US" altLang="zh-CN"/>
              <a:t>spill </a:t>
            </a:r>
            <a:r>
              <a:rPr lang="zh-CN" altLang="en-US"/>
              <a:t>过程中，</a:t>
            </a:r>
            <a:r>
              <a:rPr lang="en-US" altLang="zh-CN"/>
              <a:t>Map </a:t>
            </a:r>
            <a:r>
              <a:rPr lang="zh-CN" altLang="en-US"/>
              <a:t>的输出将会继续写入到缓冲区，但如果缓冲区已满，</a:t>
            </a:r>
            <a:r>
              <a:rPr lang="en-US" altLang="zh-CN"/>
              <a:t>Map </a:t>
            </a:r>
            <a:r>
              <a:rPr lang="zh-CN" altLang="en-US"/>
              <a:t>就会被阻塞直到</a:t>
            </a:r>
            <a:r>
              <a:rPr lang="en-US" altLang="zh-CN"/>
              <a:t>spill </a:t>
            </a:r>
            <a:r>
              <a:rPr lang="zh-CN" altLang="en-US"/>
              <a:t>完成。</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zh-CN"/>
              <a:t>Map</a:t>
            </a:r>
            <a:r>
              <a:rPr lang="zh-CN" altLang="en-US"/>
              <a:t>输出文件</a:t>
            </a:r>
          </a:p>
        </p:txBody>
      </p:sp>
      <p:sp>
        <p:nvSpPr>
          <p:cNvPr id="107523" name="Rectangle 3"/>
          <p:cNvSpPr>
            <a:spLocks noGrp="1" noChangeArrowheads="1"/>
          </p:cNvSpPr>
          <p:nvPr>
            <p:ph type="body" idx="1"/>
          </p:nvPr>
        </p:nvSpPr>
        <p:spPr>
          <a:xfrm>
            <a:off x="685800" y="1776413"/>
            <a:ext cx="3810000" cy="4100512"/>
          </a:xfrm>
        </p:spPr>
        <p:txBody>
          <a:bodyPr/>
          <a:lstStyle/>
          <a:p>
            <a:r>
              <a:rPr lang="en-US" altLang="zh-CN"/>
              <a:t>spill </a:t>
            </a:r>
            <a:r>
              <a:rPr lang="zh-CN" altLang="en-US"/>
              <a:t>线程在把缓冲区的数据写到磁盘前，会对它进行一个二次快速排序，首先根据数据所属的</a:t>
            </a:r>
            <a:r>
              <a:rPr lang="en-US" altLang="zh-CN"/>
              <a:t>partition </a:t>
            </a:r>
            <a:r>
              <a:rPr lang="zh-CN" altLang="en-US"/>
              <a:t>排序，然后每个</a:t>
            </a:r>
            <a:r>
              <a:rPr lang="en-US" altLang="zh-CN"/>
              <a:t>partition </a:t>
            </a:r>
            <a:r>
              <a:rPr lang="zh-CN" altLang="en-US"/>
              <a:t>中再按</a:t>
            </a:r>
            <a:r>
              <a:rPr lang="en-US" altLang="zh-CN"/>
              <a:t>Key </a:t>
            </a:r>
            <a:r>
              <a:rPr lang="zh-CN" altLang="en-US"/>
              <a:t>排序。</a:t>
            </a:r>
          </a:p>
          <a:p>
            <a:r>
              <a:rPr lang="zh-CN" altLang="en-US"/>
              <a:t>输出包括一个索引文件和数据文件。</a:t>
            </a:r>
          </a:p>
        </p:txBody>
      </p:sp>
      <p:pic>
        <p:nvPicPr>
          <p:cNvPr id="107524" name="Picture 4"/>
          <p:cNvPicPr>
            <a:picLocks noChangeAspect="1" noChangeArrowheads="1"/>
          </p:cNvPicPr>
          <p:nvPr/>
        </p:nvPicPr>
        <p:blipFill>
          <a:blip r:embed="rId2" cstate="print"/>
          <a:srcRect/>
          <a:stretch>
            <a:fillRect/>
          </a:stretch>
        </p:blipFill>
        <p:spPr bwMode="auto">
          <a:xfrm>
            <a:off x="4495800" y="1905000"/>
            <a:ext cx="4038600" cy="3376613"/>
          </a:xfrm>
          <a:prstGeom prst="rect">
            <a:avLst/>
          </a:prstGeom>
          <a:noFill/>
          <a:ln w="9525" algn="ctr">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zh-CN"/>
              <a:t>Map</a:t>
            </a:r>
            <a:r>
              <a:rPr lang="zh-CN" altLang="en-US"/>
              <a:t>输出的压缩</a:t>
            </a:r>
          </a:p>
        </p:txBody>
      </p:sp>
      <p:sp>
        <p:nvSpPr>
          <p:cNvPr id="100355" name="Rectangle 3"/>
          <p:cNvSpPr>
            <a:spLocks noGrp="1" noChangeArrowheads="1"/>
          </p:cNvSpPr>
          <p:nvPr>
            <p:ph type="body" idx="1"/>
          </p:nvPr>
        </p:nvSpPr>
        <p:spPr>
          <a:xfrm>
            <a:off x="467544" y="1196752"/>
            <a:ext cx="8229600" cy="4953000"/>
          </a:xfrm>
        </p:spPr>
        <p:txBody>
          <a:bodyPr/>
          <a:lstStyle/>
          <a:p>
            <a:r>
              <a:rPr lang="zh-CN" altLang="en-US" dirty="0"/>
              <a:t>如果设定了</a:t>
            </a:r>
            <a:r>
              <a:rPr lang="en-US" altLang="zh-CN" dirty="0"/>
              <a:t>Combiner</a:t>
            </a:r>
            <a:r>
              <a:rPr lang="zh-CN" altLang="en-US" dirty="0"/>
              <a:t>，将在排序输出的基础上运行。</a:t>
            </a:r>
          </a:p>
          <a:p>
            <a:r>
              <a:rPr lang="en-US" altLang="zh-CN" dirty="0"/>
              <a:t>Combiner </a:t>
            </a:r>
            <a:r>
              <a:rPr lang="zh-CN" altLang="en-US" dirty="0"/>
              <a:t>就是一个</a:t>
            </a:r>
            <a:r>
              <a:rPr lang="en-US" altLang="zh-CN" dirty="0"/>
              <a:t>Mini Reducer</a:t>
            </a:r>
            <a:r>
              <a:rPr lang="zh-CN" altLang="en-US" dirty="0"/>
              <a:t>，它在执行</a:t>
            </a:r>
            <a:r>
              <a:rPr lang="en-US" altLang="zh-CN" dirty="0"/>
              <a:t>Map </a:t>
            </a:r>
            <a:r>
              <a:rPr lang="zh-CN" altLang="en-US" dirty="0"/>
              <a:t>任务的节点本身运行，先对</a:t>
            </a:r>
            <a:r>
              <a:rPr lang="en-US" altLang="zh-CN" dirty="0"/>
              <a:t>Map </a:t>
            </a:r>
            <a:r>
              <a:rPr lang="zh-CN" altLang="en-US" dirty="0"/>
              <a:t>的输出做一次简单</a:t>
            </a:r>
            <a:r>
              <a:rPr lang="en-US" altLang="zh-CN" dirty="0"/>
              <a:t>Reduce</a:t>
            </a:r>
            <a:r>
              <a:rPr lang="zh-CN" altLang="en-US" dirty="0"/>
              <a:t>，使得</a:t>
            </a:r>
            <a:r>
              <a:rPr lang="en-US" altLang="zh-CN" dirty="0"/>
              <a:t>Map </a:t>
            </a:r>
            <a:r>
              <a:rPr lang="zh-CN" altLang="en-US" dirty="0"/>
              <a:t>的输出更紧凑，更少的数据会被写入磁盘和传送到</a:t>
            </a:r>
            <a:r>
              <a:rPr lang="en-US" altLang="zh-CN" dirty="0"/>
              <a:t>Reducer</a:t>
            </a:r>
            <a:r>
              <a:rPr lang="zh-CN" altLang="en-US" dirty="0" smtClean="0"/>
              <a:t>。</a:t>
            </a:r>
            <a:endParaRPr lang="en-US" altLang="zh-CN" dirty="0" smtClean="0"/>
          </a:p>
          <a:p>
            <a:r>
              <a:rPr lang="zh-CN" altLang="en-US" dirty="0" smtClean="0"/>
              <a:t>解决单个</a:t>
            </a:r>
            <a:r>
              <a:rPr lang="en-US" altLang="zh-CN" dirty="0" smtClean="0"/>
              <a:t>map</a:t>
            </a:r>
            <a:r>
              <a:rPr lang="zh-CN" altLang="en-US" dirty="0" smtClean="0"/>
              <a:t>任务产生大量相同</a:t>
            </a:r>
            <a:r>
              <a:rPr lang="en-US" altLang="zh-CN" dirty="0" smtClean="0"/>
              <a:t>key</a:t>
            </a:r>
            <a:r>
              <a:rPr lang="zh-CN" altLang="en-US" dirty="0" smtClean="0"/>
              <a:t>的中间元组，从而阻塞网络的问题</a:t>
            </a:r>
            <a:endParaRPr lang="en-US" altLang="zh-CN" dirty="0" smtClean="0"/>
          </a:p>
          <a:p>
            <a:endParaRPr lang="zh-CN" altLang="en-US" dirty="0"/>
          </a:p>
        </p:txBody>
      </p:sp>
      <p:grpSp>
        <p:nvGrpSpPr>
          <p:cNvPr id="9" name="组合 8"/>
          <p:cNvGrpSpPr/>
          <p:nvPr/>
        </p:nvGrpSpPr>
        <p:grpSpPr>
          <a:xfrm>
            <a:off x="2267744" y="4860503"/>
            <a:ext cx="4123531" cy="1232793"/>
            <a:chOff x="2267744" y="4860503"/>
            <a:chExt cx="4123531" cy="1232793"/>
          </a:xfrm>
        </p:grpSpPr>
        <p:sp>
          <p:nvSpPr>
            <p:cNvPr id="100356" name="Text Box 4"/>
            <p:cNvSpPr txBox="1">
              <a:spLocks noChangeArrowheads="1"/>
            </p:cNvSpPr>
            <p:nvPr/>
          </p:nvSpPr>
          <p:spPr bwMode="auto">
            <a:xfrm>
              <a:off x="2267744" y="4892967"/>
              <a:ext cx="1447800" cy="1200329"/>
            </a:xfrm>
            <a:prstGeom prst="rect">
              <a:avLst/>
            </a:prstGeom>
            <a:noFill/>
            <a:ln w="9525" algn="ctr">
              <a:noFill/>
              <a:miter lim="800000"/>
              <a:headEnd/>
              <a:tailEnd/>
            </a:ln>
            <a:effectLst/>
          </p:spPr>
          <p:txBody>
            <a:bodyPr wrap="square" anchor="b">
              <a:spAutoFit/>
            </a:bodyPr>
            <a:lstStyle/>
            <a:p>
              <a:pPr>
                <a:spcBef>
                  <a:spcPct val="50000"/>
                </a:spcBef>
              </a:pPr>
              <a:r>
                <a:rPr lang="en-US" altLang="zh-CN" dirty="0">
                  <a:solidFill>
                    <a:schemeClr val="tx1"/>
                  </a:solidFill>
                </a:rPr>
                <a:t>(the, 1</a:t>
              </a:r>
              <a:r>
                <a:rPr lang="en-US" altLang="zh-CN" dirty="0" smtClean="0">
                  <a:solidFill>
                    <a:schemeClr val="tx1"/>
                  </a:solidFill>
                </a:rPr>
                <a:t>)</a:t>
              </a:r>
              <a:endParaRPr lang="en-US" altLang="zh-CN" dirty="0">
                <a:solidFill>
                  <a:schemeClr val="tx1"/>
                </a:solidFill>
              </a:endParaRPr>
            </a:p>
            <a:p>
              <a:pPr>
                <a:spcBef>
                  <a:spcPct val="50000"/>
                </a:spcBef>
              </a:pPr>
              <a:r>
                <a:rPr lang="en-US" altLang="zh-CN" dirty="0">
                  <a:solidFill>
                    <a:schemeClr val="tx1"/>
                  </a:solidFill>
                </a:rPr>
                <a:t>(the, 1)</a:t>
              </a:r>
            </a:p>
            <a:p>
              <a:pPr>
                <a:spcBef>
                  <a:spcPct val="50000"/>
                </a:spcBef>
              </a:pPr>
              <a:r>
                <a:rPr lang="en-US" altLang="zh-CN" dirty="0">
                  <a:solidFill>
                    <a:schemeClr val="tx1"/>
                  </a:solidFill>
                </a:rPr>
                <a:t>(the, 1)</a:t>
              </a:r>
            </a:p>
          </p:txBody>
        </p:sp>
        <p:sp>
          <p:nvSpPr>
            <p:cNvPr id="100357" name="Text Box 5"/>
            <p:cNvSpPr txBox="1">
              <a:spLocks noChangeArrowheads="1"/>
            </p:cNvSpPr>
            <p:nvPr/>
          </p:nvSpPr>
          <p:spPr bwMode="auto">
            <a:xfrm>
              <a:off x="5176838" y="5112990"/>
              <a:ext cx="1214437" cy="476250"/>
            </a:xfrm>
            <a:prstGeom prst="rect">
              <a:avLst/>
            </a:prstGeom>
            <a:noFill/>
            <a:ln w="9525" algn="ctr">
              <a:noFill/>
              <a:miter lim="800000"/>
              <a:headEnd/>
              <a:tailEnd/>
            </a:ln>
            <a:effectLst/>
          </p:spPr>
          <p:txBody>
            <a:bodyPr wrap="none" anchor="b">
              <a:spAutoFit/>
            </a:bodyPr>
            <a:lstStyle/>
            <a:p>
              <a:r>
                <a:rPr lang="en-US" altLang="zh-CN" dirty="0">
                  <a:solidFill>
                    <a:schemeClr val="tx1"/>
                  </a:solidFill>
                </a:rPr>
                <a:t>(the 3)</a:t>
              </a:r>
            </a:p>
          </p:txBody>
        </p:sp>
        <p:sp>
          <p:nvSpPr>
            <p:cNvPr id="100358" name="Line 6"/>
            <p:cNvSpPr>
              <a:spLocks noChangeShapeType="1"/>
            </p:cNvSpPr>
            <p:nvPr/>
          </p:nvSpPr>
          <p:spPr bwMode="auto">
            <a:xfrm>
              <a:off x="3814763" y="5445224"/>
              <a:ext cx="1371600" cy="0"/>
            </a:xfrm>
            <a:prstGeom prst="line">
              <a:avLst/>
            </a:prstGeom>
            <a:noFill/>
            <a:ln w="9525">
              <a:solidFill>
                <a:srgbClr val="0000FF"/>
              </a:solidFill>
              <a:round/>
              <a:headEnd/>
              <a:tailEnd type="triangle" w="med" len="med"/>
            </a:ln>
            <a:effectLst/>
          </p:spPr>
          <p:txBody>
            <a:bodyPr anchor="b"/>
            <a:lstStyle/>
            <a:p>
              <a:endParaRPr lang="zh-CN" altLang="en-US"/>
            </a:p>
          </p:txBody>
        </p:sp>
        <p:sp>
          <p:nvSpPr>
            <p:cNvPr id="100359" name="AutoShape 7"/>
            <p:cNvSpPr>
              <a:spLocks/>
            </p:cNvSpPr>
            <p:nvPr/>
          </p:nvSpPr>
          <p:spPr bwMode="auto">
            <a:xfrm>
              <a:off x="3419872" y="4860503"/>
              <a:ext cx="198512" cy="1160785"/>
            </a:xfrm>
            <a:prstGeom prst="rightBrace">
              <a:avLst>
                <a:gd name="adj1" fmla="val 50000"/>
                <a:gd name="adj2" fmla="val 50000"/>
              </a:avLst>
            </a:prstGeom>
            <a:noFill/>
            <a:ln w="9525">
              <a:solidFill>
                <a:srgbClr val="0000FF"/>
              </a:solidFill>
              <a:round/>
              <a:headEnd/>
              <a:tailEnd/>
            </a:ln>
            <a:effectLst/>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5000628" y="1285860"/>
            <a:ext cx="4143372" cy="4525146"/>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cstate="print"/>
          <a:srcRect/>
          <a:stretch>
            <a:fillRect/>
          </a:stretch>
        </p:blipFill>
        <p:spPr bwMode="auto">
          <a:xfrm>
            <a:off x="0" y="1500174"/>
            <a:ext cx="4233982" cy="3895730"/>
          </a:xfrm>
          <a:prstGeom prst="rect">
            <a:avLst/>
          </a:prstGeom>
          <a:noFill/>
          <a:ln w="9525">
            <a:noFill/>
            <a:miter lim="800000"/>
            <a:headEnd/>
            <a:tailEnd/>
          </a:ln>
          <a:effectLst/>
        </p:spPr>
      </p:pic>
      <p:sp>
        <p:nvSpPr>
          <p:cNvPr id="6" name="右箭头 5"/>
          <p:cNvSpPr/>
          <p:nvPr/>
        </p:nvSpPr>
        <p:spPr>
          <a:xfrm>
            <a:off x="4143372" y="2857496"/>
            <a:ext cx="1143008" cy="10001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标题 1"/>
          <p:cNvSpPr>
            <a:spLocks noGrp="1"/>
          </p:cNvSpPr>
          <p:nvPr>
            <p:ph type="title"/>
          </p:nvPr>
        </p:nvSpPr>
        <p:spPr>
          <a:xfrm>
            <a:off x="395536" y="44624"/>
            <a:ext cx="8229600" cy="1143000"/>
          </a:xfrm>
        </p:spPr>
        <p:txBody>
          <a:bodyPr/>
          <a:lstStyle/>
          <a:p>
            <a:r>
              <a:rPr lang="en-US" altLang="zh-CN" dirty="0" smtClean="0"/>
              <a:t>Combiner</a:t>
            </a:r>
            <a:endParaRPr lang="zh-CN" altLang="en-US" dirty="0"/>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552" y="5373216"/>
            <a:ext cx="45243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753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20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zh-CN"/>
              <a:t>Map</a:t>
            </a:r>
            <a:r>
              <a:rPr lang="zh-CN" altLang="en-US"/>
              <a:t>输出结束</a:t>
            </a:r>
          </a:p>
        </p:txBody>
      </p:sp>
      <p:sp>
        <p:nvSpPr>
          <p:cNvPr id="101379" name="Rectangle 3"/>
          <p:cNvSpPr>
            <a:spLocks noGrp="1" noChangeArrowheads="1"/>
          </p:cNvSpPr>
          <p:nvPr>
            <p:ph type="body" idx="1"/>
          </p:nvPr>
        </p:nvSpPr>
        <p:spPr/>
        <p:txBody>
          <a:bodyPr/>
          <a:lstStyle/>
          <a:p>
            <a:r>
              <a:rPr lang="zh-CN" altLang="en-US"/>
              <a:t>每当内存中的数据达到</a:t>
            </a:r>
            <a:r>
              <a:rPr lang="en-US" altLang="zh-CN"/>
              <a:t>spill </a:t>
            </a:r>
            <a:r>
              <a:rPr lang="zh-CN" altLang="en-US"/>
              <a:t>阀值的时候，都会产生一个新的</a:t>
            </a:r>
            <a:r>
              <a:rPr lang="en-US" altLang="zh-CN"/>
              <a:t>spill </a:t>
            </a:r>
            <a:r>
              <a:rPr lang="zh-CN" altLang="en-US"/>
              <a:t>文件，所以在</a:t>
            </a:r>
            <a:r>
              <a:rPr lang="en-US" altLang="zh-CN"/>
              <a:t>Map</a:t>
            </a:r>
            <a:r>
              <a:rPr lang="zh-CN" altLang="en-US"/>
              <a:t>任务写完它的最后一个输出记录时，可能会有多个</a:t>
            </a:r>
            <a:r>
              <a:rPr lang="en-US" altLang="zh-CN"/>
              <a:t>spill </a:t>
            </a:r>
            <a:r>
              <a:rPr lang="zh-CN" altLang="en-US"/>
              <a:t>文件。</a:t>
            </a:r>
          </a:p>
          <a:p>
            <a:r>
              <a:rPr lang="zh-CN" altLang="en-US"/>
              <a:t>在</a:t>
            </a:r>
            <a:r>
              <a:rPr lang="en-US" altLang="zh-CN"/>
              <a:t>Map </a:t>
            </a:r>
            <a:r>
              <a:rPr lang="zh-CN" altLang="en-US"/>
              <a:t>任务完成前，所有的</a:t>
            </a:r>
            <a:r>
              <a:rPr lang="en-US" altLang="zh-CN"/>
              <a:t>spill </a:t>
            </a:r>
            <a:r>
              <a:rPr lang="zh-CN" altLang="en-US"/>
              <a:t>文件将会被归并排序为一个索引文件和数据文件</a:t>
            </a:r>
          </a:p>
          <a:p>
            <a:r>
              <a:rPr lang="zh-CN" altLang="en-US"/>
              <a:t>当</a:t>
            </a:r>
            <a:r>
              <a:rPr lang="en-US" altLang="zh-CN"/>
              <a:t>spill </a:t>
            </a:r>
            <a:r>
              <a:rPr lang="zh-CN" altLang="en-US"/>
              <a:t>文件归并完毕后，</a:t>
            </a:r>
            <a:r>
              <a:rPr lang="en-US" altLang="zh-CN"/>
              <a:t>Map </a:t>
            </a:r>
            <a:r>
              <a:rPr lang="zh-CN" altLang="en-US"/>
              <a:t>将删除所有的临时</a:t>
            </a:r>
            <a:r>
              <a:rPr lang="en-US" altLang="zh-CN"/>
              <a:t>spill </a:t>
            </a:r>
            <a:r>
              <a:rPr lang="zh-CN" altLang="en-US"/>
              <a:t>文件，并告知</a:t>
            </a:r>
            <a:r>
              <a:rPr lang="en-US" altLang="zh-CN"/>
              <a:t>TaskTracker </a:t>
            </a:r>
            <a:r>
              <a:rPr lang="zh-CN" altLang="en-US"/>
              <a:t>任务已完成。</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zh-CN" altLang="en-US"/>
              <a:t>数据拷贝</a:t>
            </a:r>
          </a:p>
        </p:txBody>
      </p:sp>
      <p:sp>
        <p:nvSpPr>
          <p:cNvPr id="102403" name="Rectangle 3"/>
          <p:cNvSpPr>
            <a:spLocks noGrp="1" noChangeArrowheads="1"/>
          </p:cNvSpPr>
          <p:nvPr>
            <p:ph type="body" idx="1"/>
          </p:nvPr>
        </p:nvSpPr>
        <p:spPr/>
        <p:txBody>
          <a:bodyPr/>
          <a:lstStyle/>
          <a:p>
            <a:r>
              <a:rPr lang="en-US" altLang="zh-CN"/>
              <a:t>Map </a:t>
            </a:r>
            <a:r>
              <a:rPr lang="zh-CN" altLang="en-US"/>
              <a:t>的输出文件放置在运行</a:t>
            </a:r>
            <a:r>
              <a:rPr lang="en-US" altLang="zh-CN"/>
              <a:t>Map </a:t>
            </a:r>
            <a:r>
              <a:rPr lang="zh-CN" altLang="en-US"/>
              <a:t>任务的</a:t>
            </a:r>
            <a:r>
              <a:rPr lang="en-US" altLang="zh-CN"/>
              <a:t>TaskTracker </a:t>
            </a:r>
            <a:r>
              <a:rPr lang="zh-CN" altLang="en-US"/>
              <a:t>的本地磁盘上，它是运行</a:t>
            </a:r>
            <a:r>
              <a:rPr lang="en-US" altLang="zh-CN"/>
              <a:t>Reduce </a:t>
            </a:r>
            <a:r>
              <a:rPr lang="zh-CN" altLang="en-US"/>
              <a:t>任务的</a:t>
            </a:r>
            <a:r>
              <a:rPr lang="en-US" altLang="zh-CN"/>
              <a:t>TaskTracker </a:t>
            </a:r>
            <a:r>
              <a:rPr lang="zh-CN" altLang="en-US"/>
              <a:t>所需要的输入数据。</a:t>
            </a:r>
          </a:p>
          <a:p>
            <a:r>
              <a:rPr lang="en-US" altLang="zh-CN"/>
              <a:t>Reduce </a:t>
            </a:r>
            <a:r>
              <a:rPr lang="zh-CN" altLang="en-US"/>
              <a:t>任务的输入数据分布在集群内的多个</a:t>
            </a:r>
            <a:r>
              <a:rPr lang="en-US" altLang="zh-CN"/>
              <a:t>Map </a:t>
            </a:r>
            <a:r>
              <a:rPr lang="zh-CN" altLang="en-US"/>
              <a:t>任务的输出中，</a:t>
            </a:r>
            <a:r>
              <a:rPr lang="en-US" altLang="zh-CN"/>
              <a:t>Map </a:t>
            </a:r>
            <a:r>
              <a:rPr lang="zh-CN" altLang="en-US"/>
              <a:t>任务可能会在不同的时间内完成，只要有其中的一个</a:t>
            </a:r>
            <a:r>
              <a:rPr lang="en-US" altLang="zh-CN"/>
              <a:t>Map </a:t>
            </a:r>
            <a:r>
              <a:rPr lang="zh-CN" altLang="en-US"/>
              <a:t>任务完成，</a:t>
            </a:r>
            <a:r>
              <a:rPr lang="en-US" altLang="zh-CN"/>
              <a:t>Reduce </a:t>
            </a:r>
            <a:r>
              <a:rPr lang="zh-CN" altLang="en-US"/>
              <a:t>任务就开始拷贝它的输出。这个阶段称之为拷贝阶段。</a:t>
            </a:r>
          </a:p>
          <a:p>
            <a:r>
              <a:rPr lang="en-US" altLang="zh-CN"/>
              <a:t>Reduce </a:t>
            </a:r>
            <a:r>
              <a:rPr lang="zh-CN" altLang="en-US"/>
              <a:t>任务拥有多个拷贝线程， 可以并行的获取</a:t>
            </a:r>
            <a:r>
              <a:rPr lang="en-US" altLang="zh-CN"/>
              <a:t>Map </a:t>
            </a:r>
            <a:r>
              <a:rPr lang="zh-CN" altLang="en-US"/>
              <a:t>输出。线程数默认是</a:t>
            </a:r>
            <a:r>
              <a:rPr lang="en-US" altLang="zh-CN"/>
              <a:t>5</a:t>
            </a:r>
            <a:r>
              <a:rPr lang="zh-CN" altLang="en-US"/>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内容占位符 1"/>
          <p:cNvSpPr>
            <a:spLocks noGrp="1"/>
          </p:cNvSpPr>
          <p:nvPr>
            <p:ph idx="1"/>
          </p:nvPr>
        </p:nvSpPr>
        <p:spPr>
          <a:xfrm>
            <a:off x="395536" y="1196752"/>
            <a:ext cx="8229600" cy="4953000"/>
          </a:xfrm>
        </p:spPr>
        <p:txBody>
          <a:bodyPr/>
          <a:lstStyle/>
          <a:p>
            <a:pPr eaLnBrk="1" hangingPunct="1"/>
            <a:r>
              <a:rPr lang="zh-CN" altLang="en-US" dirty="0" smtClean="0"/>
              <a:t>计算问题简单，但求解困难</a:t>
            </a:r>
            <a:endParaRPr lang="en-US" altLang="zh-CN" dirty="0" smtClean="0"/>
          </a:p>
          <a:p>
            <a:pPr lvl="1" eaLnBrk="1" hangingPunct="1"/>
            <a:r>
              <a:rPr lang="zh-CN" altLang="en-US" dirty="0" smtClean="0"/>
              <a:t>待处理数据量巨大（</a:t>
            </a:r>
            <a:r>
              <a:rPr lang="en-US" altLang="zh-CN" dirty="0" smtClean="0"/>
              <a:t>PB</a:t>
            </a:r>
            <a:r>
              <a:rPr lang="zh-CN" altLang="en-US" dirty="0" smtClean="0"/>
              <a:t>级），只有分布在成百上千个节点上并行计算才能在可接受的时间内完成</a:t>
            </a:r>
            <a:endParaRPr lang="en-US" altLang="zh-CN" dirty="0" smtClean="0"/>
          </a:p>
          <a:p>
            <a:pPr lvl="1" eaLnBrk="1" hangingPunct="1"/>
            <a:r>
              <a:rPr lang="zh-CN" altLang="en-US" dirty="0" smtClean="0"/>
              <a:t>如何进行并行分布式计算？</a:t>
            </a:r>
            <a:endParaRPr lang="en-US" altLang="zh-CN" dirty="0" smtClean="0"/>
          </a:p>
          <a:p>
            <a:pPr lvl="1" eaLnBrk="1" hangingPunct="1"/>
            <a:r>
              <a:rPr lang="zh-CN" altLang="en-US" dirty="0" smtClean="0"/>
              <a:t>如何分发待处理数据？</a:t>
            </a:r>
            <a:endParaRPr lang="en-US" altLang="zh-CN" dirty="0" smtClean="0"/>
          </a:p>
          <a:p>
            <a:pPr lvl="1" eaLnBrk="1" hangingPunct="1"/>
            <a:r>
              <a:rPr lang="zh-CN" altLang="en-US" dirty="0" smtClean="0"/>
              <a:t>如何处理分布式计算中的错误？</a:t>
            </a:r>
            <a:endParaRPr lang="en-US" altLang="zh-CN" dirty="0" smtClean="0"/>
          </a:p>
          <a:p>
            <a:pPr lvl="1" eaLnBrk="1" hangingPunct="1"/>
            <a:endParaRPr lang="en-US" altLang="zh-CN" dirty="0" smtClean="0"/>
          </a:p>
        </p:txBody>
      </p:sp>
      <p:sp>
        <p:nvSpPr>
          <p:cNvPr id="3" name="标题 2"/>
          <p:cNvSpPr>
            <a:spLocks noGrp="1"/>
          </p:cNvSpPr>
          <p:nvPr>
            <p:ph type="title"/>
          </p:nvPr>
        </p:nvSpPr>
        <p:spPr/>
        <p:txBody>
          <a:bodyPr/>
          <a:lstStyle/>
          <a:p>
            <a:pPr fontAlgn="auto">
              <a:spcBef>
                <a:spcPts val="0"/>
              </a:spcBef>
              <a:spcAft>
                <a:spcPts val="0"/>
              </a:spcAft>
              <a:defRPr/>
            </a:pPr>
            <a:r>
              <a:rPr lang="zh-CN" altLang="en-US" dirty="0" smtClean="0"/>
              <a:t>简单的问题，计算并不简单！</a:t>
            </a:r>
            <a:endParaRPr lang="zh-CN" altLang="en-US" dirty="0"/>
          </a:p>
        </p:txBody>
      </p:sp>
    </p:spTree>
    <p:extLst>
      <p:ext uri="{BB962C8B-B14F-4D97-AF65-F5344CB8AC3E}">
        <p14:creationId xmlns="" xmlns:p14="http://schemas.microsoft.com/office/powerpoint/2010/main" val="11208131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zh-CN" altLang="en-US"/>
              <a:t>归并</a:t>
            </a:r>
          </a:p>
        </p:txBody>
      </p:sp>
      <p:sp>
        <p:nvSpPr>
          <p:cNvPr id="103427" name="Rectangle 3"/>
          <p:cNvSpPr>
            <a:spLocks noGrp="1" noChangeArrowheads="1"/>
          </p:cNvSpPr>
          <p:nvPr>
            <p:ph type="body" idx="1"/>
          </p:nvPr>
        </p:nvSpPr>
        <p:spPr>
          <a:xfrm>
            <a:off x="457200" y="1124744"/>
            <a:ext cx="8229600" cy="5256584"/>
          </a:xfrm>
        </p:spPr>
        <p:txBody>
          <a:bodyPr/>
          <a:lstStyle/>
          <a:p>
            <a:pPr>
              <a:lnSpc>
                <a:spcPct val="90000"/>
              </a:lnSpc>
            </a:pPr>
            <a:r>
              <a:rPr lang="zh-CN" altLang="en-US" dirty="0"/>
              <a:t>拷贝来的数据叠加在磁盘上，有一个后台线程会将它们归并为更大的排序文件，节省后期归并的时间。</a:t>
            </a:r>
          </a:p>
          <a:p>
            <a:pPr>
              <a:lnSpc>
                <a:spcPct val="90000"/>
              </a:lnSpc>
            </a:pPr>
            <a:r>
              <a:rPr lang="zh-CN" altLang="en-US" dirty="0"/>
              <a:t>当所有的</a:t>
            </a:r>
            <a:r>
              <a:rPr lang="en-US" altLang="zh-CN" dirty="0"/>
              <a:t>Map </a:t>
            </a:r>
            <a:r>
              <a:rPr lang="zh-CN" altLang="en-US" dirty="0"/>
              <a:t>输出都被拷贝后，</a:t>
            </a:r>
            <a:r>
              <a:rPr lang="en-US" altLang="zh-CN" dirty="0"/>
              <a:t>Reduce </a:t>
            </a:r>
            <a:r>
              <a:rPr lang="zh-CN" altLang="en-US" dirty="0"/>
              <a:t>任务进入排序阶段（归并阶段，因为排序在</a:t>
            </a:r>
            <a:r>
              <a:rPr lang="en-US" altLang="zh-CN" dirty="0"/>
              <a:t>Map </a:t>
            </a:r>
            <a:r>
              <a:rPr lang="zh-CN" altLang="en-US" dirty="0"/>
              <a:t>端就已经完成），这个阶段会对所有的</a:t>
            </a:r>
            <a:r>
              <a:rPr lang="en-US" altLang="zh-CN" dirty="0"/>
              <a:t>Map </a:t>
            </a:r>
            <a:r>
              <a:rPr lang="zh-CN" altLang="en-US" dirty="0"/>
              <a:t>输出进行归并排序，这个工作会重复多次。</a:t>
            </a:r>
          </a:p>
          <a:p>
            <a:pPr>
              <a:lnSpc>
                <a:spcPct val="90000"/>
              </a:lnSpc>
            </a:pPr>
            <a:r>
              <a:rPr lang="zh-CN" altLang="en-US" dirty="0"/>
              <a:t>假设有</a:t>
            </a:r>
            <a:r>
              <a:rPr lang="en-US" altLang="zh-CN" dirty="0"/>
              <a:t>50 </a:t>
            </a:r>
            <a:r>
              <a:rPr lang="zh-CN" altLang="en-US" dirty="0"/>
              <a:t>个</a:t>
            </a:r>
            <a:r>
              <a:rPr lang="en-US" altLang="zh-CN" dirty="0"/>
              <a:t>Map </a:t>
            </a:r>
            <a:r>
              <a:rPr lang="zh-CN" altLang="en-US" dirty="0"/>
              <a:t>输出（可能有保存在内存中），并且归并因子是</a:t>
            </a:r>
            <a:r>
              <a:rPr lang="en-US" altLang="zh-CN" dirty="0"/>
              <a:t>10</a:t>
            </a:r>
            <a:r>
              <a:rPr lang="zh-CN" altLang="en-US" dirty="0"/>
              <a:t>，则最终需要</a:t>
            </a:r>
            <a:r>
              <a:rPr lang="en-US" altLang="zh-CN" dirty="0"/>
              <a:t>5 </a:t>
            </a:r>
            <a:r>
              <a:rPr lang="zh-CN" altLang="en-US" dirty="0"/>
              <a:t>次归并。每次归并会把</a:t>
            </a:r>
            <a:r>
              <a:rPr lang="en-US" altLang="zh-CN" dirty="0"/>
              <a:t>10</a:t>
            </a:r>
            <a:r>
              <a:rPr lang="zh-CN" altLang="en-US" dirty="0"/>
              <a:t>个文件归并为一个，最终生成</a:t>
            </a:r>
            <a:r>
              <a:rPr lang="en-US" altLang="zh-CN" dirty="0"/>
              <a:t>5 </a:t>
            </a:r>
            <a:r>
              <a:rPr lang="zh-CN" altLang="en-US" dirty="0"/>
              <a:t>个中间文件。之后，系统不再把</a:t>
            </a:r>
            <a:r>
              <a:rPr lang="en-US" altLang="zh-CN" dirty="0"/>
              <a:t>5 </a:t>
            </a:r>
            <a:r>
              <a:rPr lang="zh-CN" altLang="en-US" dirty="0"/>
              <a:t>个中间文件归并成一个，而是排序后直接提交给</a:t>
            </a:r>
            <a:r>
              <a:rPr lang="en-US" altLang="zh-CN" dirty="0"/>
              <a:t>Reduce </a:t>
            </a:r>
            <a:r>
              <a:rPr lang="zh-CN" altLang="en-US" dirty="0"/>
              <a:t>函数，省去向磁盘写数据这一步。</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zh-CN" altLang="en-US"/>
              <a:t>任务粒度与流水线</a:t>
            </a:r>
          </a:p>
        </p:txBody>
      </p:sp>
      <p:sp>
        <p:nvSpPr>
          <p:cNvPr id="64515" name="Rectangle 3"/>
          <p:cNvSpPr>
            <a:spLocks noGrp="1" noChangeArrowheads="1"/>
          </p:cNvSpPr>
          <p:nvPr>
            <p:ph type="body" idx="1"/>
          </p:nvPr>
        </p:nvSpPr>
        <p:spPr/>
        <p:txBody>
          <a:bodyPr/>
          <a:lstStyle/>
          <a:p>
            <a:r>
              <a:rPr lang="zh-CN" altLang="en-US" sz="2000"/>
              <a:t>细粒度任务：</a:t>
            </a:r>
            <a:r>
              <a:rPr lang="en-US" altLang="zh-CN" sz="2000"/>
              <a:t>Map</a:t>
            </a:r>
            <a:r>
              <a:rPr lang="zh-CN" altLang="en-US" sz="2000"/>
              <a:t>任务数远多于机器数</a:t>
            </a:r>
          </a:p>
          <a:p>
            <a:pPr lvl="1"/>
            <a:r>
              <a:rPr lang="zh-CN" altLang="en-US" sz="1800"/>
              <a:t>最小化故障恢复的时间</a:t>
            </a:r>
          </a:p>
          <a:p>
            <a:pPr lvl="1"/>
            <a:r>
              <a:rPr lang="zh-CN" altLang="en-US" sz="1800"/>
              <a:t>使得</a:t>
            </a:r>
            <a:r>
              <a:rPr lang="en-US" altLang="zh-CN" sz="1800"/>
              <a:t>shuffle</a:t>
            </a:r>
            <a:r>
              <a:rPr lang="zh-CN" altLang="en-US" sz="1800"/>
              <a:t>操作可以与</a:t>
            </a:r>
            <a:r>
              <a:rPr lang="en-US" altLang="zh-CN" sz="1800"/>
              <a:t>map</a:t>
            </a:r>
            <a:r>
              <a:rPr lang="zh-CN" altLang="en-US" sz="1800"/>
              <a:t>同步进行 </a:t>
            </a:r>
          </a:p>
          <a:p>
            <a:pPr lvl="1"/>
            <a:r>
              <a:rPr lang="zh-CN" altLang="en-US" sz="1800"/>
              <a:t>有利于动态负载平衡 </a:t>
            </a:r>
          </a:p>
          <a:p>
            <a:r>
              <a:rPr lang="en-US" altLang="zh-CN" sz="2000"/>
              <a:t>2000</a:t>
            </a:r>
            <a:r>
              <a:rPr lang="zh-CN" altLang="en-US" sz="2000"/>
              <a:t>台机器，通常设置</a:t>
            </a:r>
            <a:r>
              <a:rPr lang="en-US" altLang="zh-CN" sz="2000"/>
              <a:t>200,000 </a:t>
            </a:r>
            <a:r>
              <a:rPr lang="zh-CN" altLang="en-US" sz="2000"/>
              <a:t>个</a:t>
            </a:r>
            <a:r>
              <a:rPr lang="en-US" altLang="zh-CN" sz="2000"/>
              <a:t>map</a:t>
            </a:r>
            <a:r>
              <a:rPr lang="zh-CN" altLang="en-US" sz="2000"/>
              <a:t>任务，</a:t>
            </a:r>
            <a:r>
              <a:rPr lang="en-US" altLang="zh-CN" sz="2000"/>
              <a:t>5000 </a:t>
            </a:r>
            <a:r>
              <a:rPr lang="zh-CN" altLang="en-US" sz="2000"/>
              <a:t>个 </a:t>
            </a:r>
            <a:r>
              <a:rPr lang="en-US" altLang="zh-CN" sz="2000"/>
              <a:t>reduce</a:t>
            </a:r>
            <a:r>
              <a:rPr lang="zh-CN" altLang="en-US" sz="2000"/>
              <a:t>任务</a:t>
            </a:r>
            <a:endParaRPr lang="zh-CN" altLang="en-US"/>
          </a:p>
        </p:txBody>
      </p:sp>
      <p:pic>
        <p:nvPicPr>
          <p:cNvPr id="64518" name="Picture 6" descr="index-auto-0009-0001"/>
          <p:cNvPicPr>
            <a:picLocks noChangeAspect="1" noChangeArrowheads="1"/>
          </p:cNvPicPr>
          <p:nvPr/>
        </p:nvPicPr>
        <p:blipFill>
          <a:blip r:embed="rId2" cstate="print"/>
          <a:srcRect/>
          <a:stretch>
            <a:fillRect/>
          </a:stretch>
        </p:blipFill>
        <p:spPr bwMode="auto">
          <a:xfrm>
            <a:off x="990600" y="3962400"/>
            <a:ext cx="7010400" cy="234315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r>
              <a:rPr lang="en-US" altLang="zh-CN" smtClean="0"/>
              <a:t>Worker</a:t>
            </a:r>
            <a:r>
              <a:rPr lang="zh-CN" altLang="en-US" smtClean="0"/>
              <a:t>故障</a:t>
            </a:r>
            <a:endParaRPr lang="en-US" altLang="zh-CN" smtClean="0"/>
          </a:p>
          <a:p>
            <a:pPr lvl="1" eaLnBrk="1" hangingPunct="1"/>
            <a:r>
              <a:rPr lang="en-US" altLang="zh-CN" sz="2400" smtClean="0"/>
              <a:t>Master </a:t>
            </a:r>
            <a:r>
              <a:rPr lang="zh-CN" altLang="en-US" sz="2400" smtClean="0"/>
              <a:t>周期性的</a:t>
            </a:r>
            <a:r>
              <a:rPr lang="en-US" altLang="zh-CN" sz="2400" smtClean="0"/>
              <a:t>ping</a:t>
            </a:r>
            <a:r>
              <a:rPr lang="zh-CN" altLang="en-US" sz="2400" smtClean="0"/>
              <a:t>每个</a:t>
            </a:r>
            <a:r>
              <a:rPr lang="en-US" altLang="zh-CN" sz="2400" smtClean="0"/>
              <a:t>worker</a:t>
            </a:r>
            <a:r>
              <a:rPr lang="zh-CN" altLang="en-US" sz="2400" smtClean="0"/>
              <a:t>。如果</a:t>
            </a:r>
            <a:r>
              <a:rPr lang="en-US" altLang="zh-CN" sz="2400" smtClean="0"/>
              <a:t>master</a:t>
            </a:r>
            <a:r>
              <a:rPr lang="zh-CN" altLang="en-US" sz="2400" smtClean="0"/>
              <a:t>在一个确定的时间段内没有收到</a:t>
            </a:r>
            <a:r>
              <a:rPr lang="en-US" altLang="zh-CN" sz="2400" smtClean="0"/>
              <a:t>worker</a:t>
            </a:r>
            <a:r>
              <a:rPr lang="zh-CN" altLang="en-US" sz="2400" smtClean="0"/>
              <a:t>返回的信息，那么它将把这个</a:t>
            </a:r>
            <a:r>
              <a:rPr lang="en-US" altLang="zh-CN" sz="2400" smtClean="0"/>
              <a:t>worker</a:t>
            </a:r>
            <a:r>
              <a:rPr lang="zh-CN" altLang="en-US" sz="2400" smtClean="0"/>
              <a:t>标记成失效</a:t>
            </a:r>
            <a:endParaRPr lang="en-US" altLang="zh-CN" sz="2400" smtClean="0"/>
          </a:p>
          <a:p>
            <a:pPr lvl="1" eaLnBrk="1" hangingPunct="1"/>
            <a:r>
              <a:rPr lang="zh-CN" altLang="en-US" sz="2400" smtClean="0"/>
              <a:t>重新执行该节点上已经执行或尚未执行的</a:t>
            </a:r>
            <a:r>
              <a:rPr lang="en-US" altLang="zh-CN" sz="2400" smtClean="0"/>
              <a:t>Map</a:t>
            </a:r>
            <a:r>
              <a:rPr lang="zh-CN" altLang="en-US" sz="2400" smtClean="0"/>
              <a:t>任务</a:t>
            </a:r>
            <a:endParaRPr lang="en-US" altLang="zh-CN" sz="2400" smtClean="0"/>
          </a:p>
          <a:p>
            <a:pPr lvl="1" eaLnBrk="1" hangingPunct="1"/>
            <a:r>
              <a:rPr lang="zh-CN" altLang="en-US" sz="2400" smtClean="0"/>
              <a:t>重新执行该节点上未完成的</a:t>
            </a:r>
            <a:r>
              <a:rPr lang="en-US" altLang="zh-CN" sz="2400" smtClean="0"/>
              <a:t>Reduce</a:t>
            </a:r>
            <a:r>
              <a:rPr lang="zh-CN" altLang="en-US" sz="2400" smtClean="0"/>
              <a:t>任务，已完成的不再执行</a:t>
            </a:r>
            <a:endParaRPr lang="en-US" altLang="zh-CN" sz="2400" smtClean="0"/>
          </a:p>
          <a:p>
            <a:pPr eaLnBrk="1" hangingPunct="1"/>
            <a:r>
              <a:rPr lang="en-US" altLang="zh-CN" smtClean="0"/>
              <a:t>Master</a:t>
            </a:r>
            <a:r>
              <a:rPr lang="zh-CN" altLang="en-US" smtClean="0"/>
              <a:t>故障</a:t>
            </a:r>
            <a:endParaRPr lang="en-US" altLang="zh-CN" smtClean="0"/>
          </a:p>
          <a:p>
            <a:pPr lvl="1" eaLnBrk="1" hangingPunct="1"/>
            <a:r>
              <a:rPr lang="zh-CN" altLang="en-US" smtClean="0"/>
              <a:t>定期写入检查点数据</a:t>
            </a:r>
            <a:endParaRPr lang="en-US" altLang="zh-CN" smtClean="0"/>
          </a:p>
          <a:p>
            <a:pPr lvl="1" eaLnBrk="1" hangingPunct="1"/>
            <a:r>
              <a:rPr lang="zh-CN" altLang="en-US" smtClean="0"/>
              <a:t>从检查点恢复</a:t>
            </a:r>
          </a:p>
        </p:txBody>
      </p:sp>
      <p:sp>
        <p:nvSpPr>
          <p:cNvPr id="3" name="标题 2"/>
          <p:cNvSpPr>
            <a:spLocks noGrp="1"/>
          </p:cNvSpPr>
          <p:nvPr>
            <p:ph type="title"/>
          </p:nvPr>
        </p:nvSpPr>
        <p:spPr/>
        <p:txBody>
          <a:bodyPr/>
          <a:lstStyle/>
          <a:p>
            <a:pPr eaLnBrk="1" fontAlgn="auto" hangingPunct="1">
              <a:spcAft>
                <a:spcPts val="0"/>
              </a:spcAft>
              <a:defRPr/>
            </a:pPr>
            <a:r>
              <a:rPr lang="en-US" altLang="zh-CN" dirty="0" smtClean="0"/>
              <a:t>MapReduce</a:t>
            </a:r>
            <a:r>
              <a:rPr lang="zh-CN" altLang="en-US" dirty="0" smtClean="0"/>
              <a:t>的容错</a:t>
            </a:r>
            <a:endParaRPr lang="zh-CN" altLang="en-US" dirty="0"/>
          </a:p>
        </p:txBody>
      </p:sp>
    </p:spTree>
    <p:extLst>
      <p:ext uri="{BB962C8B-B14F-4D97-AF65-F5344CB8AC3E}">
        <p14:creationId xmlns:p14="http://schemas.microsoft.com/office/powerpoint/2010/main" xmlns="" val="332373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linds(horizontal)">
                                      <p:cBhvr>
                                        <p:cTn id="7" dur="500"/>
                                        <p:tgtEl>
                                          <p:spTgt spid="2">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blinds(horizontal)">
                                      <p:cBhvr>
                                        <p:cTn id="10" dur="500"/>
                                        <p:tgtEl>
                                          <p:spTgt spid="2">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blinds(horizontal)">
                                      <p:cBhvr>
                                        <p:cTn id="1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内容占位符 1"/>
          <p:cNvSpPr>
            <a:spLocks noGrp="1"/>
          </p:cNvSpPr>
          <p:nvPr>
            <p:ph idx="1"/>
          </p:nvPr>
        </p:nvSpPr>
        <p:spPr/>
        <p:txBody>
          <a:bodyPr/>
          <a:lstStyle/>
          <a:p>
            <a:pPr eaLnBrk="1" hangingPunct="1"/>
            <a:r>
              <a:rPr lang="zh-CN" altLang="en-US" sz="2400" smtClean="0"/>
              <a:t>任务备份机制</a:t>
            </a:r>
            <a:endParaRPr lang="en-US" altLang="zh-CN" sz="2400" smtClean="0"/>
          </a:p>
          <a:p>
            <a:pPr lvl="1" eaLnBrk="1" hangingPunct="1"/>
            <a:r>
              <a:rPr lang="zh-CN" altLang="en-US" sz="2400" smtClean="0"/>
              <a:t>慢的</a:t>
            </a:r>
            <a:r>
              <a:rPr lang="en-US" altLang="zh-CN" sz="2400" smtClean="0"/>
              <a:t>workers </a:t>
            </a:r>
            <a:r>
              <a:rPr lang="zh-CN" altLang="en-US" sz="2400" smtClean="0"/>
              <a:t>会严重地拖延整个执行完成的时间 </a:t>
            </a:r>
          </a:p>
          <a:p>
            <a:pPr lvl="2" eaLnBrk="1" hangingPunct="1"/>
            <a:r>
              <a:rPr lang="zh-CN" altLang="en-US" sz="2000" smtClean="0"/>
              <a:t>由于其他的任务占用了资源 </a:t>
            </a:r>
          </a:p>
          <a:p>
            <a:pPr lvl="2" eaLnBrk="1" hangingPunct="1"/>
            <a:r>
              <a:rPr lang="zh-CN" altLang="en-US" sz="2000" smtClean="0"/>
              <a:t>磁盘损坏</a:t>
            </a:r>
          </a:p>
          <a:p>
            <a:r>
              <a:rPr lang="zh-CN" altLang="en-US" sz="2400" smtClean="0"/>
              <a:t>解决方案：</a:t>
            </a:r>
            <a:endParaRPr lang="en-US" altLang="zh-CN" sz="2400" smtClean="0"/>
          </a:p>
          <a:p>
            <a:pPr lvl="1"/>
            <a:r>
              <a:rPr lang="zh-CN" altLang="en-US" sz="2400" smtClean="0"/>
              <a:t>在即将完成时，备份任务</a:t>
            </a:r>
            <a:endParaRPr lang="en-US" altLang="zh-CN" sz="2400" smtClean="0"/>
          </a:p>
          <a:p>
            <a:pPr lvl="1"/>
            <a:r>
              <a:rPr lang="zh-CN" altLang="en-US" sz="2400" smtClean="0"/>
              <a:t>多个</a:t>
            </a:r>
            <a:r>
              <a:rPr lang="en-US" altLang="zh-CN" sz="2400" smtClean="0"/>
              <a:t>worker</a:t>
            </a:r>
            <a:r>
              <a:rPr lang="zh-CN" altLang="en-US" sz="2400" smtClean="0"/>
              <a:t>同时进行相同的任务</a:t>
            </a:r>
            <a:endParaRPr lang="en-US" altLang="zh-CN" sz="2400" smtClean="0"/>
          </a:p>
          <a:p>
            <a:pPr lvl="1"/>
            <a:r>
              <a:rPr lang="zh-CN" altLang="en-US" sz="2400" smtClean="0"/>
              <a:t>任何一个完成均可</a:t>
            </a:r>
            <a:endParaRPr lang="en-US" altLang="zh-CN" sz="2400" smtClean="0"/>
          </a:p>
          <a:p>
            <a:r>
              <a:rPr lang="zh-CN" altLang="en-US" sz="2400" smtClean="0"/>
              <a:t>可以十分显著地提高执行效率</a:t>
            </a:r>
          </a:p>
        </p:txBody>
      </p:sp>
      <p:sp>
        <p:nvSpPr>
          <p:cNvPr id="3" name="标题 2"/>
          <p:cNvSpPr>
            <a:spLocks noGrp="1"/>
          </p:cNvSpPr>
          <p:nvPr>
            <p:ph type="title"/>
          </p:nvPr>
        </p:nvSpPr>
        <p:spPr/>
        <p:txBody>
          <a:bodyPr/>
          <a:lstStyle/>
          <a:p>
            <a:pPr eaLnBrk="1" fontAlgn="auto" hangingPunct="1">
              <a:spcAft>
                <a:spcPts val="0"/>
              </a:spcAft>
              <a:defRPr/>
            </a:pPr>
            <a:r>
              <a:rPr lang="en-US" altLang="zh-CN" dirty="0" smtClean="0"/>
              <a:t>MapReduce</a:t>
            </a:r>
            <a:r>
              <a:rPr lang="zh-CN" altLang="en-US" dirty="0" smtClean="0"/>
              <a:t>的优化</a:t>
            </a:r>
            <a:endParaRPr lang="zh-CN" altLang="en-US" dirty="0"/>
          </a:p>
        </p:txBody>
      </p:sp>
    </p:spTree>
    <p:extLst>
      <p:ext uri="{BB962C8B-B14F-4D97-AF65-F5344CB8AC3E}">
        <p14:creationId xmlns:p14="http://schemas.microsoft.com/office/powerpoint/2010/main" xmlns="" val="5993126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内容占位符 1"/>
          <p:cNvSpPr>
            <a:spLocks noGrp="1"/>
          </p:cNvSpPr>
          <p:nvPr>
            <p:ph idx="1"/>
          </p:nvPr>
        </p:nvSpPr>
        <p:spPr/>
        <p:txBody>
          <a:bodyPr/>
          <a:lstStyle/>
          <a:p>
            <a:pPr eaLnBrk="1" hangingPunct="1"/>
            <a:r>
              <a:rPr lang="zh-CN" altLang="en-US" smtClean="0"/>
              <a:t>本地处理</a:t>
            </a:r>
            <a:endParaRPr lang="en-US" altLang="zh-CN" smtClean="0"/>
          </a:p>
          <a:p>
            <a:pPr lvl="1" eaLnBrk="1" hangingPunct="1"/>
            <a:r>
              <a:rPr lang="en-US" altLang="zh-CN" smtClean="0">
                <a:ea typeface="宋体" pitchFamily="2" charset="-122"/>
              </a:rPr>
              <a:t>Master </a:t>
            </a:r>
            <a:r>
              <a:rPr lang="zh-CN" altLang="en-US" smtClean="0">
                <a:latin typeface="黑体" pitchFamily="2" charset="-122"/>
              </a:rPr>
              <a:t>调度策略</a:t>
            </a:r>
            <a:r>
              <a:rPr lang="en-US" altLang="zh-CN" smtClean="0">
                <a:latin typeface="黑体" pitchFamily="2" charset="-122"/>
              </a:rPr>
              <a:t>:</a:t>
            </a:r>
            <a:r>
              <a:rPr lang="en-US" altLang="zh-CN" smtClean="0">
                <a:ea typeface="宋体" pitchFamily="2" charset="-122"/>
              </a:rPr>
              <a:t> </a:t>
            </a:r>
          </a:p>
          <a:p>
            <a:pPr lvl="2" eaLnBrk="1" hangingPunct="1"/>
            <a:r>
              <a:rPr lang="zh-CN" altLang="en-US" smtClean="0">
                <a:latin typeface="黑体" pitchFamily="2" charset="-122"/>
              </a:rPr>
              <a:t>向</a:t>
            </a:r>
            <a:r>
              <a:rPr lang="en-US" altLang="zh-CN" smtClean="0">
                <a:latin typeface="黑体" pitchFamily="2" charset="-122"/>
              </a:rPr>
              <a:t>GFS</a:t>
            </a:r>
            <a:r>
              <a:rPr lang="zh-CN" altLang="en-US" smtClean="0">
                <a:latin typeface="黑体" pitchFamily="2" charset="-122"/>
              </a:rPr>
              <a:t>询问获得输入文件</a:t>
            </a:r>
            <a:r>
              <a:rPr lang="en-US" altLang="zh-CN" smtClean="0">
                <a:latin typeface="黑体" pitchFamily="2" charset="-122"/>
              </a:rPr>
              <a:t>blocks</a:t>
            </a:r>
            <a:r>
              <a:rPr lang="zh-CN" altLang="en-US" smtClean="0">
                <a:latin typeface="黑体" pitchFamily="2" charset="-122"/>
              </a:rPr>
              <a:t>副本的位置信息</a:t>
            </a:r>
          </a:p>
          <a:p>
            <a:pPr lvl="2" eaLnBrk="1" hangingPunct="1"/>
            <a:r>
              <a:rPr lang="en-US" altLang="zh-CN" smtClean="0">
                <a:latin typeface="黑体" pitchFamily="2" charset="-122"/>
              </a:rPr>
              <a:t>Map tasks </a:t>
            </a:r>
            <a:r>
              <a:rPr lang="zh-CN" altLang="en-US" smtClean="0">
                <a:latin typeface="黑体" pitchFamily="2" charset="-122"/>
              </a:rPr>
              <a:t>的输入数据通常按 </a:t>
            </a:r>
            <a:r>
              <a:rPr lang="en-US" altLang="zh-CN" smtClean="0">
                <a:latin typeface="黑体" pitchFamily="2" charset="-122"/>
              </a:rPr>
              <a:t>64MB</a:t>
            </a:r>
            <a:r>
              <a:rPr lang="zh-CN" altLang="en-US" smtClean="0">
                <a:latin typeface="黑体" pitchFamily="2" charset="-122"/>
              </a:rPr>
              <a:t>来划分 </a:t>
            </a:r>
            <a:r>
              <a:rPr lang="en-US" altLang="zh-CN" smtClean="0">
                <a:latin typeface="黑体" pitchFamily="2" charset="-122"/>
              </a:rPr>
              <a:t>(GFS block </a:t>
            </a:r>
            <a:r>
              <a:rPr lang="zh-CN" altLang="en-US" smtClean="0">
                <a:latin typeface="黑体" pitchFamily="2" charset="-122"/>
              </a:rPr>
              <a:t>大小</a:t>
            </a:r>
            <a:r>
              <a:rPr lang="en-US" altLang="zh-CN" smtClean="0">
                <a:latin typeface="黑体" pitchFamily="2" charset="-122"/>
              </a:rPr>
              <a:t>) </a:t>
            </a:r>
          </a:p>
          <a:p>
            <a:pPr lvl="2" eaLnBrk="1" hangingPunct="1"/>
            <a:r>
              <a:rPr lang="zh-CN" altLang="en-US" smtClean="0">
                <a:latin typeface="黑体" pitchFamily="2" charset="-122"/>
              </a:rPr>
              <a:t>按照</a:t>
            </a:r>
            <a:r>
              <a:rPr lang="en-US" altLang="zh-CN" smtClean="0">
                <a:latin typeface="黑体" pitchFamily="2" charset="-122"/>
              </a:rPr>
              <a:t>blocks</a:t>
            </a:r>
            <a:r>
              <a:rPr lang="zh-CN" altLang="en-US" smtClean="0">
                <a:latin typeface="黑体" pitchFamily="2" charset="-122"/>
              </a:rPr>
              <a:t>所在的机器或机器所在机架的范围 进行调度</a:t>
            </a:r>
          </a:p>
          <a:p>
            <a:pPr lvl="1" eaLnBrk="1" hangingPunct="1"/>
            <a:r>
              <a:rPr lang="zh-CN" altLang="en-US" smtClean="0">
                <a:latin typeface="黑体" pitchFamily="2" charset="-122"/>
              </a:rPr>
              <a:t>效果</a:t>
            </a:r>
          </a:p>
          <a:p>
            <a:pPr lvl="2" eaLnBrk="1" hangingPunct="1"/>
            <a:r>
              <a:rPr lang="zh-CN" altLang="en-US" smtClean="0">
                <a:latin typeface="黑体" pitchFamily="2" charset="-122"/>
              </a:rPr>
              <a:t>绝大部分机器从本地读取文件作为输入，节省大量带宽</a:t>
            </a:r>
          </a:p>
        </p:txBody>
      </p:sp>
      <p:sp>
        <p:nvSpPr>
          <p:cNvPr id="3" name="标题 2"/>
          <p:cNvSpPr>
            <a:spLocks noGrp="1"/>
          </p:cNvSpPr>
          <p:nvPr>
            <p:ph type="title"/>
          </p:nvPr>
        </p:nvSpPr>
        <p:spPr/>
        <p:txBody>
          <a:bodyPr/>
          <a:lstStyle/>
          <a:p>
            <a:pPr eaLnBrk="1" fontAlgn="auto" hangingPunct="1">
              <a:spcAft>
                <a:spcPts val="0"/>
              </a:spcAft>
              <a:defRPr/>
            </a:pPr>
            <a:r>
              <a:rPr lang="en-US" altLang="zh-CN" dirty="0" smtClean="0"/>
              <a:t>MapReduce</a:t>
            </a:r>
            <a:r>
              <a:rPr lang="zh-CN" altLang="en-US" dirty="0" smtClean="0"/>
              <a:t>的优化</a:t>
            </a:r>
            <a:endParaRPr lang="zh-CN" altLang="en-US" dirty="0"/>
          </a:p>
        </p:txBody>
      </p:sp>
    </p:spTree>
    <p:extLst>
      <p:ext uri="{BB962C8B-B14F-4D97-AF65-F5344CB8AC3E}">
        <p14:creationId xmlns:p14="http://schemas.microsoft.com/office/powerpoint/2010/main" xmlns="" val="1077326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xmlns="" val="2329352995"/>
              </p:ext>
            </p:extLst>
          </p:nvPr>
        </p:nvGraphicFramePr>
        <p:xfrm>
          <a:off x="395536" y="404664"/>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内容占位符 5"/>
          <p:cNvGraphicFramePr>
            <a:graphicFrameLocks noGrp="1"/>
          </p:cNvGraphicFramePr>
          <p:nvPr>
            <p:ph idx="1"/>
            <p:extLst>
              <p:ext uri="{D42A27DB-BD31-4B8C-83A1-F6EECF244321}">
                <p14:modId xmlns:p14="http://schemas.microsoft.com/office/powerpoint/2010/main" xmlns="" val="1579844427"/>
              </p:ext>
            </p:extLst>
          </p:nvPr>
        </p:nvGraphicFramePr>
        <p:xfrm>
          <a:off x="683568" y="1556792"/>
          <a:ext cx="7614588" cy="39707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标题 1"/>
          <p:cNvSpPr>
            <a:spLocks noGrp="1"/>
          </p:cNvSpPr>
          <p:nvPr>
            <p:ph type="title"/>
          </p:nvPr>
        </p:nvSpPr>
        <p:spPr>
          <a:xfrm>
            <a:off x="539552" y="116632"/>
            <a:ext cx="8229600" cy="1143000"/>
          </a:xfrm>
        </p:spPr>
        <p:txBody>
          <a:bodyPr/>
          <a:lstStyle/>
          <a:p>
            <a:r>
              <a:rPr lang="zh-CN" altLang="en-US" smtClean="0"/>
              <a:t>大纲</a:t>
            </a:r>
            <a:endParaRPr lang="zh-CN" altLang="en-US"/>
          </a:p>
        </p:txBody>
      </p:sp>
    </p:spTree>
    <p:extLst>
      <p:ext uri="{BB962C8B-B14F-4D97-AF65-F5344CB8AC3E}">
        <p14:creationId xmlns:p14="http://schemas.microsoft.com/office/powerpoint/2010/main" xmlns="" val="28136559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典型示例测试</a:t>
            </a:r>
            <a:endParaRPr lang="zh-CN" altLang="en-US" dirty="0"/>
          </a:p>
        </p:txBody>
      </p:sp>
      <p:sp>
        <p:nvSpPr>
          <p:cNvPr id="2" name="内容占位符 1"/>
          <p:cNvSpPr>
            <a:spLocks noGrp="1"/>
          </p:cNvSpPr>
          <p:nvPr>
            <p:ph idx="1"/>
          </p:nvPr>
        </p:nvSpPr>
        <p:spPr/>
        <p:txBody>
          <a:bodyPr>
            <a:normAutofit/>
          </a:bodyPr>
          <a:lstStyle/>
          <a:p>
            <a:r>
              <a:rPr lang="zh-CN" altLang="en-US" dirty="0" smtClean="0"/>
              <a:t>两个实例的性能对比以及研究</a:t>
            </a:r>
            <a:endParaRPr lang="en-US" altLang="zh-CN" dirty="0" smtClean="0"/>
          </a:p>
          <a:p>
            <a:pPr lvl="1"/>
            <a:r>
              <a:rPr lang="zh-CN" altLang="en-US" dirty="0" smtClean="0"/>
              <a:t>从</a:t>
            </a:r>
            <a:r>
              <a:rPr lang="en-US" altLang="zh-CN" dirty="0" smtClean="0"/>
              <a:t>1TB</a:t>
            </a:r>
            <a:r>
              <a:rPr lang="zh-CN" altLang="en-US" dirty="0" smtClean="0"/>
              <a:t>数据中寻找具有特定模式的字符串</a:t>
            </a:r>
            <a:endParaRPr lang="en-US" altLang="zh-CN" dirty="0" smtClean="0"/>
          </a:p>
          <a:p>
            <a:pPr lvl="1"/>
            <a:r>
              <a:rPr lang="zh-CN" altLang="en-US" dirty="0" smtClean="0"/>
              <a:t>对</a:t>
            </a:r>
            <a:r>
              <a:rPr lang="en-US" altLang="zh-CN" dirty="0" smtClean="0"/>
              <a:t>1TB</a:t>
            </a:r>
            <a:r>
              <a:rPr lang="zh-CN" altLang="en-US" dirty="0" smtClean="0"/>
              <a:t>数据的排序</a:t>
            </a:r>
            <a:endParaRPr lang="en-US" altLang="zh-CN" dirty="0" smtClean="0"/>
          </a:p>
          <a:p>
            <a:r>
              <a:rPr lang="zh-CN" altLang="en-US" dirty="0" smtClean="0"/>
              <a:t>此两个程序代表了大量的用</a:t>
            </a:r>
            <a:r>
              <a:rPr lang="en-US" altLang="zh-CN" dirty="0" smtClean="0"/>
              <a:t>MapReduce</a:t>
            </a:r>
            <a:r>
              <a:rPr lang="zh-CN" altLang="en-US" dirty="0" smtClean="0"/>
              <a:t>实现的真实的程序的主要类型</a:t>
            </a:r>
            <a:endParaRPr lang="en-US" altLang="zh-CN" dirty="0" smtClean="0"/>
          </a:p>
          <a:p>
            <a:pPr lvl="1"/>
            <a:r>
              <a:rPr lang="zh-CN" altLang="en-US" dirty="0" smtClean="0"/>
              <a:t>从海量数据集中抽取少部分的关心的数据</a:t>
            </a:r>
            <a:endParaRPr lang="en-US" altLang="zh-CN" dirty="0" smtClean="0"/>
          </a:p>
          <a:p>
            <a:pPr lvl="1"/>
            <a:r>
              <a:rPr lang="zh-CN" altLang="en-US" dirty="0" smtClean="0"/>
              <a:t>对数据进行洗牌</a:t>
            </a:r>
            <a:endParaRPr lang="en-US" altLang="zh-CN" dirty="0" smtClean="0"/>
          </a:p>
          <a:p>
            <a:pPr lvl="1"/>
            <a:endParaRPr lang="zh-CN" altLang="en-US" dirty="0"/>
          </a:p>
        </p:txBody>
      </p:sp>
    </p:spTree>
    <p:extLst>
      <p:ext uri="{BB962C8B-B14F-4D97-AF65-F5344CB8AC3E}">
        <p14:creationId xmlns:p14="http://schemas.microsoft.com/office/powerpoint/2010/main" xmlns="" val="40524000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性能测试软硬件条件</a:t>
            </a:r>
            <a:endParaRPr lang="zh-CN" altLang="en-US" dirty="0"/>
          </a:p>
        </p:txBody>
      </p:sp>
      <p:sp>
        <p:nvSpPr>
          <p:cNvPr id="2" name="内容占位符 1"/>
          <p:cNvSpPr>
            <a:spLocks noGrp="1"/>
          </p:cNvSpPr>
          <p:nvPr>
            <p:ph idx="1"/>
          </p:nvPr>
        </p:nvSpPr>
        <p:spPr>
          <a:xfrm>
            <a:off x="107504" y="1268760"/>
            <a:ext cx="8229600" cy="4953000"/>
          </a:xfrm>
        </p:spPr>
        <p:txBody>
          <a:bodyPr>
            <a:normAutofit/>
          </a:bodyPr>
          <a:lstStyle/>
          <a:p>
            <a:r>
              <a:rPr lang="zh-CN" altLang="en-US" sz="2400" dirty="0" smtClean="0"/>
              <a:t>所有这些程序都是运行在一个大约有</a:t>
            </a:r>
            <a:r>
              <a:rPr lang="en-US" altLang="zh-CN" sz="2400" dirty="0" smtClean="0"/>
              <a:t>1800</a:t>
            </a:r>
            <a:r>
              <a:rPr lang="zh-CN" altLang="en-US" sz="2400" dirty="0" smtClean="0"/>
              <a:t>台机器的集群上。每台机器配置</a:t>
            </a:r>
            <a:r>
              <a:rPr lang="en-US" altLang="zh-CN" sz="2400" dirty="0" smtClean="0"/>
              <a:t>2</a:t>
            </a:r>
            <a:r>
              <a:rPr lang="zh-CN" altLang="en-US" sz="2400" dirty="0" smtClean="0"/>
              <a:t>个</a:t>
            </a:r>
            <a:r>
              <a:rPr lang="en-US" altLang="zh-CN" sz="2400" dirty="0" smtClean="0"/>
              <a:t>2G Intel Xeon</a:t>
            </a:r>
            <a:r>
              <a:rPr lang="zh-CN" altLang="en-US" sz="2400" dirty="0" smtClean="0"/>
              <a:t>支持超线程的处理器， </a:t>
            </a:r>
            <a:r>
              <a:rPr lang="en-US" altLang="zh-CN" sz="2400" dirty="0" smtClean="0"/>
              <a:t>4GB</a:t>
            </a:r>
            <a:r>
              <a:rPr lang="zh-CN" altLang="en-US" sz="2400" dirty="0" smtClean="0"/>
              <a:t>内存，两个</a:t>
            </a:r>
            <a:r>
              <a:rPr lang="en-US" altLang="zh-CN" sz="2400" dirty="0" smtClean="0"/>
              <a:t>160GB</a:t>
            </a:r>
            <a:r>
              <a:rPr lang="zh-CN" altLang="en-US" sz="2400" dirty="0" smtClean="0"/>
              <a:t>的</a:t>
            </a:r>
            <a:r>
              <a:rPr lang="en-US" altLang="zh-CN" sz="2400" dirty="0" smtClean="0"/>
              <a:t>IDE</a:t>
            </a:r>
            <a:r>
              <a:rPr lang="zh-CN" altLang="en-US" sz="2400" dirty="0" smtClean="0"/>
              <a:t>硬盘，一个千兆网卡。这些机器部署在一个由两层的，树形交换网络中，在最上层大概有</a:t>
            </a:r>
            <a:r>
              <a:rPr lang="en-US" altLang="zh-CN" sz="2400" dirty="0" smtClean="0"/>
              <a:t>100-200G</a:t>
            </a:r>
            <a:r>
              <a:rPr lang="zh-CN" altLang="en-US" sz="2400" dirty="0" smtClean="0"/>
              <a:t>的聚合带宽。所有这些机器都有相同的部署（对等部署），因此任意两点之间的来回时间小于</a:t>
            </a:r>
            <a:r>
              <a:rPr lang="en-US" altLang="zh-CN" sz="2400" dirty="0" smtClean="0"/>
              <a:t>1</a:t>
            </a:r>
            <a:r>
              <a:rPr lang="zh-CN" altLang="en-US" sz="2400" dirty="0" smtClean="0"/>
              <a:t>毫秒。</a:t>
            </a:r>
            <a:endParaRPr lang="en-US" altLang="zh-CN" sz="2400" dirty="0" smtClean="0"/>
          </a:p>
          <a:p>
            <a:endParaRPr lang="en-US" altLang="zh-CN" sz="2400" smtClean="0"/>
          </a:p>
          <a:p>
            <a:r>
              <a:rPr lang="zh-CN" altLang="en-US" sz="2400" smtClean="0"/>
              <a:t>在</a:t>
            </a:r>
            <a:r>
              <a:rPr lang="en-US" altLang="zh-CN" sz="2400" dirty="0" smtClean="0"/>
              <a:t>4GB</a:t>
            </a:r>
            <a:r>
              <a:rPr lang="zh-CN" altLang="en-US" sz="2400" dirty="0" smtClean="0"/>
              <a:t>的内存，大约</a:t>
            </a:r>
            <a:r>
              <a:rPr lang="en-US" altLang="zh-CN" sz="2400" dirty="0" smtClean="0"/>
              <a:t>1~1.5GB</a:t>
            </a:r>
            <a:r>
              <a:rPr lang="zh-CN" altLang="en-US" sz="2400" dirty="0" smtClean="0"/>
              <a:t>的内存被预留给其他任务。这个程序是在一个周末的下午运行的，以确保</a:t>
            </a:r>
            <a:r>
              <a:rPr lang="en-US" altLang="zh-CN" sz="2400" dirty="0" smtClean="0"/>
              <a:t>CPU</a:t>
            </a:r>
            <a:r>
              <a:rPr lang="zh-CN" altLang="en-US" sz="2400" dirty="0" smtClean="0"/>
              <a:t>、磁盘以及网络大多数都是空闲的。</a:t>
            </a:r>
          </a:p>
          <a:p>
            <a:pPr lvl="1"/>
            <a:endParaRPr lang="zh-CN" altLang="en-US" sz="2400" dirty="0"/>
          </a:p>
        </p:txBody>
      </p:sp>
    </p:spTree>
    <p:extLst>
      <p:ext uri="{BB962C8B-B14F-4D97-AF65-F5344CB8AC3E}">
        <p14:creationId xmlns:p14="http://schemas.microsoft.com/office/powerpoint/2010/main" xmlns="" val="31311588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GREP</a:t>
            </a:r>
            <a:endParaRPr lang="zh-CN" altLang="en-US" dirty="0"/>
          </a:p>
        </p:txBody>
      </p:sp>
      <p:sp>
        <p:nvSpPr>
          <p:cNvPr id="2" name="内容占位符 1"/>
          <p:cNvSpPr>
            <a:spLocks noGrp="1"/>
          </p:cNvSpPr>
          <p:nvPr>
            <p:ph idx="1"/>
          </p:nvPr>
        </p:nvSpPr>
        <p:spPr>
          <a:xfrm>
            <a:off x="467544" y="1124744"/>
            <a:ext cx="8229600" cy="4953000"/>
          </a:xfrm>
        </p:spPr>
        <p:txBody>
          <a:bodyPr>
            <a:normAutofit/>
          </a:bodyPr>
          <a:lstStyle/>
          <a:p>
            <a:r>
              <a:rPr lang="zh-CN" altLang="en-US" dirty="0" smtClean="0"/>
              <a:t>具体任务内容：</a:t>
            </a:r>
            <a:endParaRPr lang="en-US" altLang="zh-CN" dirty="0" smtClean="0"/>
          </a:p>
          <a:p>
            <a:pPr lvl="1"/>
            <a:r>
              <a:rPr lang="en-US" altLang="zh-CN" dirty="0" err="1" smtClean="0"/>
              <a:t>grep</a:t>
            </a:r>
            <a:r>
              <a:rPr lang="zh-CN" altLang="en-US" dirty="0" smtClean="0"/>
              <a:t>程序浏览</a:t>
            </a:r>
            <a:r>
              <a:rPr lang="en-US" altLang="zh-CN" dirty="0" smtClean="0"/>
              <a:t>10</a:t>
            </a:r>
            <a:r>
              <a:rPr lang="en-US" altLang="zh-CN" baseline="30000" dirty="0" smtClean="0"/>
              <a:t>10</a:t>
            </a:r>
            <a:r>
              <a:rPr lang="zh-CN" altLang="en-US" dirty="0" smtClean="0"/>
              <a:t>个</a:t>
            </a:r>
            <a:r>
              <a:rPr lang="en-US" altLang="zh-CN" dirty="0" smtClean="0"/>
              <a:t>100</a:t>
            </a:r>
            <a:r>
              <a:rPr lang="zh-CN" altLang="en-US" dirty="0" smtClean="0"/>
              <a:t>字节的记录，寻找一种比较生僻的字符串模式。输入被分割为每块</a:t>
            </a:r>
            <a:r>
              <a:rPr lang="en-US" altLang="zh-CN" dirty="0" smtClean="0"/>
              <a:t>64MB</a:t>
            </a:r>
            <a:r>
              <a:rPr lang="zh-CN" altLang="en-US" dirty="0" smtClean="0"/>
              <a:t>，所有的输出的放置在一个文件当中。</a:t>
            </a:r>
            <a:endParaRPr lang="en-US" altLang="zh-CN" dirty="0" smtClean="0"/>
          </a:p>
          <a:p>
            <a:r>
              <a:rPr lang="zh-CN" altLang="en-US" dirty="0" smtClean="0"/>
              <a:t>计算随时间的变化过程</a:t>
            </a:r>
            <a:r>
              <a:rPr lang="en-US" altLang="zh-CN" dirty="0" smtClean="0"/>
              <a:t>*</a:t>
            </a:r>
          </a:p>
          <a:p>
            <a:endParaRPr lang="zh-CN" altLang="en-US" dirty="0"/>
          </a:p>
        </p:txBody>
      </p:sp>
      <p:pic>
        <p:nvPicPr>
          <p:cNvPr id="2050" name="Picture 2"/>
          <p:cNvPicPr>
            <a:picLocks noChangeAspect="1" noChangeArrowheads="1"/>
          </p:cNvPicPr>
          <p:nvPr/>
        </p:nvPicPr>
        <p:blipFill>
          <a:blip r:embed="rId3" cstate="print"/>
          <a:srcRect/>
          <a:stretch>
            <a:fillRect/>
          </a:stretch>
        </p:blipFill>
        <p:spPr bwMode="auto">
          <a:xfrm>
            <a:off x="2123728" y="3789040"/>
            <a:ext cx="3805184" cy="2463230"/>
          </a:xfrm>
          <a:prstGeom prst="rect">
            <a:avLst/>
          </a:prstGeom>
          <a:noFill/>
          <a:ln w="9525">
            <a:noFill/>
            <a:miter lim="800000"/>
            <a:headEnd/>
            <a:tailEnd/>
          </a:ln>
          <a:effectLst/>
        </p:spPr>
      </p:pic>
    </p:spTree>
    <p:extLst>
      <p:ext uri="{BB962C8B-B14F-4D97-AF65-F5344CB8AC3E}">
        <p14:creationId xmlns:p14="http://schemas.microsoft.com/office/powerpoint/2010/main" xmlns="" val="1477370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SORT</a:t>
            </a:r>
            <a:endParaRPr lang="zh-CN" altLang="en-US" dirty="0"/>
          </a:p>
        </p:txBody>
      </p:sp>
      <p:sp>
        <p:nvSpPr>
          <p:cNvPr id="2" name="内容占位符 1"/>
          <p:cNvSpPr>
            <a:spLocks noGrp="1"/>
          </p:cNvSpPr>
          <p:nvPr>
            <p:ph idx="1"/>
          </p:nvPr>
        </p:nvSpPr>
        <p:spPr>
          <a:xfrm>
            <a:off x="251520" y="1196752"/>
            <a:ext cx="8229600" cy="4953000"/>
          </a:xfrm>
        </p:spPr>
        <p:txBody>
          <a:bodyPr>
            <a:normAutofit lnSpcReduction="10000"/>
          </a:bodyPr>
          <a:lstStyle/>
          <a:p>
            <a:r>
              <a:rPr lang="zh-CN" altLang="en-US" dirty="0" smtClean="0"/>
              <a:t>具体任务内容：</a:t>
            </a:r>
            <a:endParaRPr lang="en-US" altLang="zh-CN" dirty="0" smtClean="0"/>
          </a:p>
          <a:p>
            <a:pPr lvl="1"/>
            <a:r>
              <a:rPr lang="en-US" altLang="zh-CN" dirty="0" smtClean="0"/>
              <a:t>sort</a:t>
            </a:r>
            <a:r>
              <a:rPr lang="zh-CN" altLang="en-US" dirty="0" smtClean="0"/>
              <a:t>程序需要对</a:t>
            </a:r>
            <a:r>
              <a:rPr lang="en-US" altLang="zh-CN" dirty="0" smtClean="0"/>
              <a:t>10</a:t>
            </a:r>
            <a:r>
              <a:rPr lang="en-US" altLang="zh-CN" baseline="30000" dirty="0" smtClean="0"/>
              <a:t>10</a:t>
            </a:r>
            <a:r>
              <a:rPr lang="zh-CN" altLang="en-US" dirty="0" smtClean="0"/>
              <a:t>个</a:t>
            </a:r>
            <a:r>
              <a:rPr lang="en-US" altLang="zh-CN" dirty="0" smtClean="0"/>
              <a:t>100</a:t>
            </a:r>
            <a:r>
              <a:rPr lang="zh-CN" altLang="en-US" dirty="0" smtClean="0"/>
              <a:t>字节的记录进行排序。</a:t>
            </a:r>
            <a:endParaRPr lang="en-US" altLang="zh-CN" dirty="0" smtClean="0"/>
          </a:p>
          <a:p>
            <a:r>
              <a:rPr lang="zh-CN" altLang="en-US" dirty="0" smtClean="0"/>
              <a:t>函数实现：</a:t>
            </a:r>
            <a:endParaRPr lang="en-US" altLang="zh-CN" dirty="0" smtClean="0"/>
          </a:p>
          <a:p>
            <a:pPr lvl="1"/>
            <a:r>
              <a:rPr lang="zh-CN" altLang="en-US" dirty="0" smtClean="0"/>
              <a:t>排序程序仅有少于</a:t>
            </a:r>
            <a:r>
              <a:rPr lang="en-US" altLang="zh-CN" dirty="0" smtClean="0"/>
              <a:t>50</a:t>
            </a:r>
            <a:r>
              <a:rPr lang="zh-CN" altLang="en-US" dirty="0" smtClean="0"/>
              <a:t>行的用户代码组成。一个三行的</a:t>
            </a:r>
            <a:r>
              <a:rPr lang="en-US" altLang="zh-CN" dirty="0" smtClean="0"/>
              <a:t>map</a:t>
            </a:r>
            <a:r>
              <a:rPr lang="zh-CN" altLang="en-US" dirty="0" smtClean="0"/>
              <a:t>函数从一行文字中抽取出</a:t>
            </a:r>
            <a:r>
              <a:rPr lang="en-US" altLang="zh-CN" dirty="0" smtClean="0"/>
              <a:t>10</a:t>
            </a:r>
            <a:r>
              <a:rPr lang="zh-CN" altLang="en-US" dirty="0" smtClean="0"/>
              <a:t>字节的排序所用的</a:t>
            </a:r>
            <a:r>
              <a:rPr lang="en-US" altLang="zh-CN" dirty="0" smtClean="0"/>
              <a:t>key</a:t>
            </a:r>
            <a:r>
              <a:rPr lang="zh-CN" altLang="en-US" dirty="0" smtClean="0"/>
              <a:t>并将</a:t>
            </a:r>
            <a:r>
              <a:rPr lang="en-US" altLang="zh-CN" dirty="0" smtClean="0"/>
              <a:t>key</a:t>
            </a:r>
            <a:r>
              <a:rPr lang="zh-CN" altLang="en-US" dirty="0" smtClean="0"/>
              <a:t>值以及原始的此行文字组成一个元组输出。</a:t>
            </a:r>
            <a:endParaRPr lang="en-US" altLang="zh-CN" dirty="0" smtClean="0"/>
          </a:p>
          <a:p>
            <a:pPr lvl="1"/>
            <a:r>
              <a:rPr lang="zh-CN" altLang="en-US" dirty="0" smtClean="0"/>
              <a:t>我们使用内嵌的</a:t>
            </a:r>
            <a:r>
              <a:rPr lang="en-US" altLang="zh-CN" dirty="0" smtClean="0"/>
              <a:t>Identity</a:t>
            </a:r>
            <a:r>
              <a:rPr lang="zh-CN" altLang="en-US" dirty="0" smtClean="0"/>
              <a:t>函数作为</a:t>
            </a:r>
            <a:r>
              <a:rPr lang="en-US" altLang="zh-CN" dirty="0" smtClean="0"/>
              <a:t>reduce</a:t>
            </a:r>
            <a:r>
              <a:rPr lang="zh-CN" altLang="en-US" dirty="0" smtClean="0"/>
              <a:t>操作。这个函数所进行的操作时将中间元组不改变地作为结果输出。最后的排序结果被写进一个</a:t>
            </a:r>
            <a:r>
              <a:rPr lang="en-US" altLang="zh-CN" dirty="0" smtClean="0"/>
              <a:t>GFS</a:t>
            </a:r>
            <a:r>
              <a:rPr lang="zh-CN" altLang="en-US" dirty="0" smtClean="0"/>
              <a:t>文件中去。</a:t>
            </a:r>
            <a:endParaRPr lang="zh-CN" altLang="en-US" dirty="0"/>
          </a:p>
        </p:txBody>
      </p:sp>
    </p:spTree>
    <p:extLst>
      <p:ext uri="{BB962C8B-B14F-4D97-AF65-F5344CB8AC3E}">
        <p14:creationId xmlns:p14="http://schemas.microsoft.com/office/powerpoint/2010/main" xmlns="" val="1872909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zh-CN" dirty="0"/>
              <a:t>MapReduce</a:t>
            </a:r>
            <a:r>
              <a:rPr lang="zh-CN" altLang="en-US" dirty="0"/>
              <a:t>：大规模数据处理</a:t>
            </a:r>
          </a:p>
        </p:txBody>
      </p:sp>
      <p:sp>
        <p:nvSpPr>
          <p:cNvPr id="13315" name="Rectangle 3"/>
          <p:cNvSpPr>
            <a:spLocks noGrp="1" noChangeArrowheads="1"/>
          </p:cNvSpPr>
          <p:nvPr>
            <p:ph type="body" idx="1"/>
          </p:nvPr>
        </p:nvSpPr>
        <p:spPr/>
        <p:txBody>
          <a:bodyPr/>
          <a:lstStyle/>
          <a:p>
            <a:r>
              <a:rPr lang="zh-CN" altLang="en-US"/>
              <a:t>处理海量数据（</a:t>
            </a:r>
            <a:r>
              <a:rPr lang="en-US" altLang="zh-CN"/>
              <a:t>&gt;1TB</a:t>
            </a:r>
            <a:r>
              <a:rPr lang="zh-CN" altLang="en-US"/>
              <a:t>）</a:t>
            </a:r>
          </a:p>
          <a:p>
            <a:r>
              <a:rPr lang="zh-CN" altLang="en-US"/>
              <a:t>上百</a:t>
            </a:r>
            <a:r>
              <a:rPr lang="en-US" altLang="zh-CN"/>
              <a:t>/</a:t>
            </a:r>
            <a:r>
              <a:rPr lang="zh-CN" altLang="en-US"/>
              <a:t>上千 </a:t>
            </a:r>
            <a:r>
              <a:rPr lang="en-US" altLang="zh-CN"/>
              <a:t>CPU </a:t>
            </a:r>
            <a:r>
              <a:rPr lang="zh-CN" altLang="en-US"/>
              <a:t>实现并行处理</a:t>
            </a:r>
          </a:p>
          <a:p>
            <a:r>
              <a:rPr lang="zh-CN" altLang="en-US"/>
              <a:t>简单地实现以上目的</a:t>
            </a:r>
          </a:p>
        </p:txBody>
      </p:sp>
      <p:sp>
        <p:nvSpPr>
          <p:cNvPr id="5" name="矩形 4"/>
          <p:cNvSpPr/>
          <p:nvPr/>
        </p:nvSpPr>
        <p:spPr>
          <a:xfrm>
            <a:off x="899592" y="5085184"/>
            <a:ext cx="4571999" cy="64633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nSpc>
                <a:spcPct val="100000"/>
              </a:lnSpc>
            </a:pPr>
            <a:r>
              <a:rPr lang="en-US" altLang="zh-CN" sz="1800">
                <a:solidFill>
                  <a:srgbClr val="000000"/>
                </a:solidFill>
                <a:latin typeface="Constantia" pitchFamily="18" charset="0"/>
                <a:ea typeface="宋体" charset="-122"/>
              </a:rPr>
              <a:t>"Google Earth uses </a:t>
            </a:r>
            <a:r>
              <a:rPr lang="en-US" altLang="zh-CN" sz="1800" b="1">
                <a:solidFill>
                  <a:srgbClr val="000000"/>
                </a:solidFill>
                <a:latin typeface="Constantia" pitchFamily="18" charset="0"/>
                <a:ea typeface="宋体" charset="-122"/>
              </a:rPr>
              <a:t>70.5 TB</a:t>
            </a:r>
            <a:r>
              <a:rPr lang="en-US" altLang="zh-CN" sz="1800">
                <a:solidFill>
                  <a:srgbClr val="000000"/>
                </a:solidFill>
                <a:latin typeface="Constantia" pitchFamily="18" charset="0"/>
                <a:ea typeface="宋体" charset="-122"/>
              </a:rPr>
              <a:t>: 70 TB for the raw imagery and 500 GB for the index data."</a:t>
            </a:r>
          </a:p>
        </p:txBody>
      </p:sp>
      <p:sp>
        <p:nvSpPr>
          <p:cNvPr id="13319" name="矩形 5"/>
          <p:cNvSpPr>
            <a:spLocks noChangeArrowheads="1"/>
          </p:cNvSpPr>
          <p:nvPr/>
        </p:nvSpPr>
        <p:spPr bwMode="auto">
          <a:xfrm>
            <a:off x="457200" y="6019800"/>
            <a:ext cx="8305800" cy="336550"/>
          </a:xfrm>
          <a:prstGeom prst="rect">
            <a:avLst/>
          </a:prstGeom>
          <a:noFill/>
          <a:ln w="9525">
            <a:noFill/>
            <a:miter lim="800000"/>
            <a:headEnd/>
            <a:tailEnd/>
          </a:ln>
        </p:spPr>
        <p:txBody>
          <a:bodyPr>
            <a:spAutoFit/>
          </a:bodyPr>
          <a:lstStyle/>
          <a:p>
            <a:pPr>
              <a:lnSpc>
                <a:spcPct val="100000"/>
              </a:lnSpc>
            </a:pPr>
            <a:r>
              <a:rPr lang="en-US" altLang="zh-CN" sz="1600">
                <a:solidFill>
                  <a:schemeClr val="tx1"/>
                </a:solidFill>
                <a:latin typeface="Constantia" pitchFamily="18" charset="0"/>
              </a:rPr>
              <a:t>From: http://googlesystem.blogspot.com/2006/09/how-much-data-does-google-store.html</a:t>
            </a:r>
          </a:p>
        </p:txBody>
      </p:sp>
      <p:sp>
        <p:nvSpPr>
          <p:cNvPr id="13320" name="Text Box 8"/>
          <p:cNvSpPr txBox="1">
            <a:spLocks noChangeArrowheads="1"/>
          </p:cNvSpPr>
          <p:nvPr/>
        </p:nvSpPr>
        <p:spPr bwMode="auto">
          <a:xfrm>
            <a:off x="1619672" y="3717032"/>
            <a:ext cx="3159125" cy="914400"/>
          </a:xfrm>
          <a:prstGeom prst="rect">
            <a:avLst/>
          </a:prstGeom>
          <a:noFill/>
          <a:ln w="9525" algn="ctr">
            <a:noFill/>
            <a:miter lim="800000"/>
            <a:headEnd/>
            <a:tailEnd/>
          </a:ln>
          <a:effectLst/>
        </p:spPr>
        <p:txBody>
          <a:bodyPr wrap="none" anchor="b">
            <a:spAutoFit/>
          </a:bodyPr>
          <a:lstStyle/>
          <a:p>
            <a:pPr algn="ctr"/>
            <a:r>
              <a:rPr lang="zh-CN" altLang="en-US" sz="3200" b="1" dirty="0"/>
              <a:t>分而治之</a:t>
            </a:r>
          </a:p>
          <a:p>
            <a:pPr algn="ctr"/>
            <a:r>
              <a:rPr lang="en-US" altLang="zh-CN" sz="2400" b="1" dirty="0"/>
              <a:t>Divide and Conquer</a:t>
            </a:r>
            <a:r>
              <a:rPr lang="en-US" altLang="zh-CN" dirty="0"/>
              <a:t> </a:t>
            </a:r>
          </a:p>
        </p:txBody>
      </p:sp>
      <p:pic>
        <p:nvPicPr>
          <p:cNvPr id="13325" name="Picture 13" descr="（图）Jeff Dean">
            <a:hlinkClick r:id="rId2" tooltip="点击查看原图"/>
          </p:cNvPr>
          <p:cNvPicPr>
            <a:picLocks noChangeAspect="1" noChangeArrowheads="1"/>
          </p:cNvPicPr>
          <p:nvPr/>
        </p:nvPicPr>
        <p:blipFill>
          <a:blip r:embed="rId3" cstate="print"/>
          <a:srcRect/>
          <a:stretch>
            <a:fillRect/>
          </a:stretch>
        </p:blipFill>
        <p:spPr bwMode="auto">
          <a:xfrm>
            <a:off x="6084168" y="4005064"/>
            <a:ext cx="2857500" cy="1857375"/>
          </a:xfrm>
          <a:prstGeom prst="rect">
            <a:avLst/>
          </a:prstGeom>
          <a:noFill/>
        </p:spPr>
      </p:pic>
      <p:pic>
        <p:nvPicPr>
          <p:cNvPr id="10" name="Picture 2" descr="F:\share\无标题.bmp"/>
          <p:cNvPicPr>
            <a:picLocks noChangeAspect="1" noChangeArrowheads="1"/>
          </p:cNvPicPr>
          <p:nvPr/>
        </p:nvPicPr>
        <p:blipFill>
          <a:blip r:embed="rId4" cstate="print"/>
          <a:srcRect/>
          <a:stretch>
            <a:fillRect/>
          </a:stretch>
        </p:blipFill>
        <p:spPr bwMode="auto">
          <a:xfrm>
            <a:off x="6660232" y="260648"/>
            <a:ext cx="2095503" cy="25864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TextBox 4"/>
          <p:cNvSpPr txBox="1">
            <a:spLocks noChangeArrowheads="1"/>
          </p:cNvSpPr>
          <p:nvPr/>
        </p:nvSpPr>
        <p:spPr bwMode="auto">
          <a:xfrm>
            <a:off x="6577012" y="3068960"/>
            <a:ext cx="2566988" cy="1016000"/>
          </a:xfrm>
          <a:prstGeom prst="rect">
            <a:avLst/>
          </a:prstGeom>
          <a:noFill/>
          <a:ln w="9525">
            <a:noFill/>
            <a:miter lim="800000"/>
            <a:headEnd/>
            <a:tailEnd/>
          </a:ln>
        </p:spPr>
        <p:txBody>
          <a:bodyPr wrap="none">
            <a:spAutoFit/>
          </a:bodyPr>
          <a:lstStyle/>
          <a:p>
            <a:pPr algn="ctr"/>
            <a:r>
              <a:rPr lang="en-US" altLang="zh-CN" sz="2000" dirty="0">
                <a:latin typeface="Lucida Sans Unicode" pitchFamily="34" charset="0"/>
                <a:ea typeface="黑体" pitchFamily="2" charset="-122"/>
              </a:rPr>
              <a:t>Google MapReduce</a:t>
            </a:r>
          </a:p>
          <a:p>
            <a:pPr algn="ctr"/>
            <a:r>
              <a:rPr lang="zh-CN" altLang="en-US" sz="2000" dirty="0">
                <a:latin typeface="Lucida Sans Unicode" pitchFamily="34" charset="0"/>
                <a:ea typeface="黑体" pitchFamily="2" charset="-122"/>
              </a:rPr>
              <a:t>架构设计师</a:t>
            </a:r>
            <a:endParaRPr lang="en-US" altLang="zh-CN" sz="2000" dirty="0">
              <a:latin typeface="Lucida Sans Unicode" pitchFamily="34" charset="0"/>
              <a:ea typeface="黑体" pitchFamily="2" charset="-122"/>
            </a:endParaRPr>
          </a:p>
          <a:p>
            <a:pPr algn="ctr"/>
            <a:r>
              <a:rPr lang="en-US" altLang="zh-CN" sz="2000" dirty="0">
                <a:latin typeface="Lucida Sans Unicode" pitchFamily="34" charset="0"/>
                <a:ea typeface="黑体" pitchFamily="2" charset="-122"/>
              </a:rPr>
              <a:t>Jeffrey Dean</a:t>
            </a:r>
            <a:endParaRPr lang="zh-CN" altLang="en-US" sz="2000" dirty="0">
              <a:latin typeface="Lucida Sans Unicode" pitchFamily="34" charset="0"/>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blinds(horizontal)">
                                      <p:cBhvr>
                                        <p:cTn id="7"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07504" y="980728"/>
            <a:ext cx="8244408" cy="5089660"/>
          </a:xfrm>
          <a:prstGeom prst="rect">
            <a:avLst/>
          </a:prstGeom>
          <a:noFill/>
          <a:ln w="9525">
            <a:noFill/>
            <a:miter lim="800000"/>
            <a:headEnd/>
            <a:tailEnd/>
          </a:ln>
          <a:effectLst/>
        </p:spPr>
      </p:pic>
    </p:spTree>
    <p:extLst>
      <p:ext uri="{BB962C8B-B14F-4D97-AF65-F5344CB8AC3E}">
        <p14:creationId xmlns:p14="http://schemas.microsoft.com/office/powerpoint/2010/main" xmlns="" val="9007915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descr="mrstatus1"/>
          <p:cNvPicPr>
            <a:picLocks noChangeAspect="1" noChangeArrowheads="1"/>
          </p:cNvPicPr>
          <p:nvPr/>
        </p:nvPicPr>
        <p:blipFill>
          <a:blip r:embed="rId2" cstate="print"/>
          <a:srcRect/>
          <a:stretch>
            <a:fillRect/>
          </a:stretch>
        </p:blipFill>
        <p:spPr bwMode="auto">
          <a:xfrm>
            <a:off x="762000" y="1061491"/>
            <a:ext cx="7515225" cy="5103813"/>
          </a:xfrm>
          <a:prstGeom prst="rect">
            <a:avLst/>
          </a:prstGeom>
          <a:noFill/>
        </p:spPr>
      </p:pic>
      <p:sp>
        <p:nvSpPr>
          <p:cNvPr id="6" name="标题 2"/>
          <p:cNvSpPr>
            <a:spLocks noGrp="1"/>
          </p:cNvSpPr>
          <p:nvPr>
            <p:ph type="title"/>
          </p:nvPr>
        </p:nvSpPr>
        <p:spPr>
          <a:xfrm>
            <a:off x="457200" y="319088"/>
            <a:ext cx="6172200" cy="563562"/>
          </a:xfrm>
        </p:spPr>
        <p:txBody>
          <a:bodyPr/>
          <a:lstStyle/>
          <a:p>
            <a:r>
              <a:rPr lang="zh-CN" altLang="en-US" dirty="0" smtClean="0"/>
              <a:t>实测数据</a:t>
            </a:r>
            <a:endParaRPr lang="zh-CN" alt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descr="mrstatus2"/>
          <p:cNvPicPr>
            <a:picLocks noChangeAspect="1" noChangeArrowheads="1"/>
          </p:cNvPicPr>
          <p:nvPr/>
        </p:nvPicPr>
        <p:blipFill>
          <a:blip r:embed="rId2" cstate="print"/>
          <a:srcRect/>
          <a:stretch>
            <a:fillRect/>
          </a:stretch>
        </p:blipFill>
        <p:spPr bwMode="auto">
          <a:xfrm>
            <a:off x="611560" y="1020663"/>
            <a:ext cx="7362825" cy="5000625"/>
          </a:xfrm>
          <a:prstGeom prst="rect">
            <a:avLst/>
          </a:prstGeom>
          <a:noFill/>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descr="mrstatus3"/>
          <p:cNvPicPr>
            <a:picLocks noChangeAspect="1" noChangeArrowheads="1"/>
          </p:cNvPicPr>
          <p:nvPr/>
        </p:nvPicPr>
        <p:blipFill>
          <a:blip r:embed="rId2" cstate="print"/>
          <a:srcRect/>
          <a:stretch>
            <a:fillRect/>
          </a:stretch>
        </p:blipFill>
        <p:spPr bwMode="auto">
          <a:xfrm>
            <a:off x="683568" y="948655"/>
            <a:ext cx="7362825" cy="5000625"/>
          </a:xfrm>
          <a:prstGeom prst="rect">
            <a:avLst/>
          </a:prstGeom>
          <a:noFill/>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3" name="Picture 5" descr="mrstatus4"/>
          <p:cNvPicPr>
            <a:picLocks noChangeAspect="1" noChangeArrowheads="1"/>
          </p:cNvPicPr>
          <p:nvPr/>
        </p:nvPicPr>
        <p:blipFill>
          <a:blip r:embed="rId2" cstate="print"/>
          <a:srcRect/>
          <a:stretch>
            <a:fillRect/>
          </a:stretch>
        </p:blipFill>
        <p:spPr bwMode="auto">
          <a:xfrm>
            <a:off x="611560" y="1047750"/>
            <a:ext cx="7391400" cy="5019675"/>
          </a:xfrm>
          <a:prstGeom prst="rect">
            <a:avLst/>
          </a:prstGeom>
          <a:noFill/>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descr="mrstatus5"/>
          <p:cNvPicPr>
            <a:picLocks noChangeAspect="1" noChangeArrowheads="1"/>
          </p:cNvPicPr>
          <p:nvPr/>
        </p:nvPicPr>
        <p:blipFill>
          <a:blip r:embed="rId2" cstate="print"/>
          <a:srcRect/>
          <a:stretch>
            <a:fillRect/>
          </a:stretch>
        </p:blipFill>
        <p:spPr bwMode="auto">
          <a:xfrm>
            <a:off x="683568" y="948655"/>
            <a:ext cx="7362825" cy="5000625"/>
          </a:xfrm>
          <a:prstGeom prst="rect">
            <a:avLst/>
          </a:prstGeom>
          <a:noFill/>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descr="mrstatus6"/>
          <p:cNvPicPr>
            <a:picLocks noChangeAspect="1" noChangeArrowheads="1"/>
          </p:cNvPicPr>
          <p:nvPr/>
        </p:nvPicPr>
        <p:blipFill>
          <a:blip r:embed="rId2" cstate="print"/>
          <a:srcRect/>
          <a:stretch>
            <a:fillRect/>
          </a:stretch>
        </p:blipFill>
        <p:spPr bwMode="auto">
          <a:xfrm>
            <a:off x="755576" y="948655"/>
            <a:ext cx="7362825" cy="5000625"/>
          </a:xfrm>
          <a:prstGeom prst="rect">
            <a:avLst/>
          </a:prstGeom>
          <a:noFill/>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4"/>
          <p:cNvSpPr>
            <a:spLocks noGrp="1"/>
          </p:cNvSpPr>
          <p:nvPr>
            <p:ph type="dt" sz="half" idx="4294967295"/>
          </p:nvPr>
        </p:nvSpPr>
        <p:spPr>
          <a:xfrm>
            <a:off x="3779838" y="6524625"/>
            <a:ext cx="1298575" cy="246063"/>
          </a:xfrm>
          <a:prstGeom prst="rect">
            <a:avLst/>
          </a:prstGeom>
        </p:spPr>
        <p:txBody>
          <a:bodyPr/>
          <a:lstStyle/>
          <a:p>
            <a:fld id="{855B80BE-ED92-4ABE-AD83-02F3DA4F482E}" type="datetime1">
              <a:rPr lang="zh-CN" altLang="en-US"/>
              <a:pPr/>
              <a:t>2011-3-23</a:t>
            </a:fld>
            <a:endParaRPr lang="en-US" altLang="zh-CN"/>
          </a:p>
        </p:txBody>
      </p:sp>
      <p:pic>
        <p:nvPicPr>
          <p:cNvPr id="71685" name="Picture 5" descr="mrstatus7"/>
          <p:cNvPicPr>
            <a:picLocks noChangeAspect="1" noChangeArrowheads="1"/>
          </p:cNvPicPr>
          <p:nvPr/>
        </p:nvPicPr>
        <p:blipFill>
          <a:blip r:embed="rId2" cstate="print"/>
          <a:srcRect/>
          <a:stretch>
            <a:fillRect/>
          </a:stretch>
        </p:blipFill>
        <p:spPr bwMode="auto">
          <a:xfrm>
            <a:off x="827584" y="1092671"/>
            <a:ext cx="7362825" cy="5000625"/>
          </a:xfrm>
          <a:prstGeom prst="rect">
            <a:avLst/>
          </a:prstGeom>
          <a:noFill/>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9" name="Picture 5" descr="mrstatus8"/>
          <p:cNvPicPr>
            <a:picLocks noChangeAspect="1" noChangeArrowheads="1"/>
          </p:cNvPicPr>
          <p:nvPr/>
        </p:nvPicPr>
        <p:blipFill>
          <a:blip r:embed="rId2" cstate="print"/>
          <a:srcRect/>
          <a:stretch>
            <a:fillRect/>
          </a:stretch>
        </p:blipFill>
        <p:spPr bwMode="auto">
          <a:xfrm>
            <a:off x="755576" y="1020663"/>
            <a:ext cx="7362825" cy="5000625"/>
          </a:xfrm>
          <a:prstGeom prst="rect">
            <a:avLst/>
          </a:prstGeom>
          <a:noFill/>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Picture 5" descr="mrstatus9"/>
          <p:cNvPicPr>
            <a:picLocks noChangeAspect="1" noChangeArrowheads="1"/>
          </p:cNvPicPr>
          <p:nvPr/>
        </p:nvPicPr>
        <p:blipFill>
          <a:blip r:embed="rId2" cstate="print"/>
          <a:srcRect/>
          <a:stretch>
            <a:fillRect/>
          </a:stretch>
        </p:blipFill>
        <p:spPr bwMode="auto">
          <a:xfrm>
            <a:off x="827584" y="1092671"/>
            <a:ext cx="7362825" cy="5000625"/>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CN" dirty="0"/>
              <a:t>MapReduce</a:t>
            </a:r>
            <a:r>
              <a:rPr lang="zh-CN" altLang="en-US" dirty="0"/>
              <a:t>特性</a:t>
            </a:r>
          </a:p>
        </p:txBody>
      </p:sp>
      <p:sp>
        <p:nvSpPr>
          <p:cNvPr id="14339" name="Rectangle 3"/>
          <p:cNvSpPr>
            <a:spLocks noGrp="1" noChangeArrowheads="1"/>
          </p:cNvSpPr>
          <p:nvPr>
            <p:ph type="body" idx="1"/>
          </p:nvPr>
        </p:nvSpPr>
        <p:spPr/>
        <p:txBody>
          <a:bodyPr/>
          <a:lstStyle/>
          <a:p>
            <a:r>
              <a:rPr lang="zh-CN" altLang="en-US" dirty="0"/>
              <a:t>自动实现分布式并行计算</a:t>
            </a:r>
          </a:p>
          <a:p>
            <a:r>
              <a:rPr lang="zh-CN" altLang="en-US" dirty="0"/>
              <a:t>容错</a:t>
            </a:r>
          </a:p>
          <a:p>
            <a:r>
              <a:rPr lang="zh-CN" altLang="en-US" dirty="0"/>
              <a:t>提供状态监控工具</a:t>
            </a:r>
          </a:p>
          <a:p>
            <a:r>
              <a:rPr lang="zh-CN" altLang="en-US" dirty="0"/>
              <a:t>模型抽象简洁，程序员易用</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7" name="Picture 5" descr="mrstatus10"/>
          <p:cNvPicPr>
            <a:picLocks noChangeAspect="1" noChangeArrowheads="1"/>
          </p:cNvPicPr>
          <p:nvPr/>
        </p:nvPicPr>
        <p:blipFill>
          <a:blip r:embed="rId2" cstate="print"/>
          <a:srcRect/>
          <a:stretch>
            <a:fillRect/>
          </a:stretch>
        </p:blipFill>
        <p:spPr bwMode="auto">
          <a:xfrm>
            <a:off x="683568" y="1164679"/>
            <a:ext cx="7362825" cy="5000625"/>
          </a:xfrm>
          <a:prstGeom prst="rect">
            <a:avLst/>
          </a:prstGeom>
          <a:noFill/>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5" descr="mrstatus11"/>
          <p:cNvPicPr>
            <a:picLocks noChangeAspect="1" noChangeArrowheads="1"/>
          </p:cNvPicPr>
          <p:nvPr/>
        </p:nvPicPr>
        <p:blipFill>
          <a:blip r:embed="rId2" cstate="print"/>
          <a:srcRect/>
          <a:stretch>
            <a:fillRect/>
          </a:stretch>
        </p:blipFill>
        <p:spPr bwMode="auto">
          <a:xfrm>
            <a:off x="683568" y="1092671"/>
            <a:ext cx="7362825" cy="5000625"/>
          </a:xfrm>
          <a:prstGeom prst="rect">
            <a:avLst/>
          </a:prstGeom>
          <a:noFill/>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2008" y="319088"/>
            <a:ext cx="8964488" cy="563562"/>
          </a:xfrm>
        </p:spPr>
        <p:txBody>
          <a:bodyPr/>
          <a:lstStyle/>
          <a:p>
            <a:r>
              <a:rPr lang="en-US" altLang="zh-CN" sz="2800" dirty="0"/>
              <a:t>Usage: MapReduce jobs run in August 2004</a:t>
            </a:r>
          </a:p>
        </p:txBody>
      </p:sp>
      <p:sp>
        <p:nvSpPr>
          <p:cNvPr id="76803" name="Rectangle 3"/>
          <p:cNvSpPr>
            <a:spLocks noGrp="1" noChangeArrowheads="1"/>
          </p:cNvSpPr>
          <p:nvPr>
            <p:ph type="body" idx="1"/>
          </p:nvPr>
        </p:nvSpPr>
        <p:spPr>
          <a:xfrm>
            <a:off x="685800" y="1776413"/>
            <a:ext cx="7775575" cy="4471987"/>
          </a:xfrm>
        </p:spPr>
        <p:txBody>
          <a:bodyPr/>
          <a:lstStyle/>
          <a:p>
            <a:pPr>
              <a:lnSpc>
                <a:spcPct val="80000"/>
              </a:lnSpc>
            </a:pPr>
            <a:r>
              <a:rPr lang="en-US" altLang="zh-CN" sz="1400"/>
              <a:t>Number of jobs  		29,423  </a:t>
            </a:r>
          </a:p>
          <a:p>
            <a:pPr>
              <a:lnSpc>
                <a:spcPct val="80000"/>
              </a:lnSpc>
            </a:pPr>
            <a:r>
              <a:rPr lang="en-US" altLang="zh-CN" sz="1400"/>
              <a:t>Average job completion time  	634   secs  </a:t>
            </a:r>
          </a:p>
          <a:p>
            <a:pPr>
              <a:lnSpc>
                <a:spcPct val="80000"/>
              </a:lnSpc>
            </a:pPr>
            <a:r>
              <a:rPr lang="en-US" altLang="zh-CN" sz="1400"/>
              <a:t>Machine days used  		79,186   days  </a:t>
            </a:r>
          </a:p>
          <a:p>
            <a:pPr>
              <a:lnSpc>
                <a:spcPct val="80000"/>
              </a:lnSpc>
            </a:pPr>
            <a:endParaRPr lang="en-US" altLang="zh-CN" sz="1400"/>
          </a:p>
          <a:p>
            <a:pPr>
              <a:lnSpc>
                <a:spcPct val="80000"/>
              </a:lnSpc>
            </a:pPr>
            <a:r>
              <a:rPr lang="en-US" altLang="zh-CN" sz="1400"/>
              <a:t>Input data read  		3,288   TB  </a:t>
            </a:r>
          </a:p>
          <a:p>
            <a:pPr>
              <a:lnSpc>
                <a:spcPct val="80000"/>
              </a:lnSpc>
            </a:pPr>
            <a:r>
              <a:rPr lang="en-US" altLang="zh-CN" sz="1400"/>
              <a:t>Intermediate data produced  	758   TB  </a:t>
            </a:r>
          </a:p>
          <a:p>
            <a:pPr>
              <a:lnSpc>
                <a:spcPct val="80000"/>
              </a:lnSpc>
            </a:pPr>
            <a:r>
              <a:rPr lang="en-US" altLang="zh-CN" sz="1400"/>
              <a:t>Output data written  		193   TB  </a:t>
            </a:r>
          </a:p>
          <a:p>
            <a:pPr>
              <a:lnSpc>
                <a:spcPct val="80000"/>
              </a:lnSpc>
            </a:pPr>
            <a:endParaRPr lang="en-US" altLang="zh-CN" sz="1400"/>
          </a:p>
          <a:p>
            <a:pPr>
              <a:lnSpc>
                <a:spcPct val="80000"/>
              </a:lnSpc>
            </a:pPr>
            <a:r>
              <a:rPr lang="en-US" altLang="zh-CN" sz="1400"/>
              <a:t>Average worker machines per job  	157  </a:t>
            </a:r>
          </a:p>
          <a:p>
            <a:pPr>
              <a:lnSpc>
                <a:spcPct val="80000"/>
              </a:lnSpc>
            </a:pPr>
            <a:r>
              <a:rPr lang="en-US" altLang="zh-CN" sz="1400"/>
              <a:t>Average worker deaths per job  		1.2  </a:t>
            </a:r>
          </a:p>
          <a:p>
            <a:pPr>
              <a:lnSpc>
                <a:spcPct val="80000"/>
              </a:lnSpc>
            </a:pPr>
            <a:r>
              <a:rPr lang="en-US" altLang="zh-CN" sz="1400"/>
              <a:t>Average map tasks per job  		3,351  </a:t>
            </a:r>
          </a:p>
          <a:p>
            <a:pPr>
              <a:lnSpc>
                <a:spcPct val="80000"/>
              </a:lnSpc>
            </a:pPr>
            <a:r>
              <a:rPr lang="en-US" altLang="zh-CN" sz="1400"/>
              <a:t>Average reduce tasks per job 		55  </a:t>
            </a:r>
          </a:p>
          <a:p>
            <a:pPr>
              <a:lnSpc>
                <a:spcPct val="80000"/>
              </a:lnSpc>
            </a:pPr>
            <a:endParaRPr lang="en-US" altLang="zh-CN" sz="1400"/>
          </a:p>
          <a:p>
            <a:pPr>
              <a:lnSpc>
                <a:spcPct val="80000"/>
              </a:lnSpc>
            </a:pPr>
            <a:r>
              <a:rPr lang="en-US" altLang="zh-CN" sz="1400"/>
              <a:t>Unique map implementations 		395  </a:t>
            </a:r>
          </a:p>
          <a:p>
            <a:pPr>
              <a:lnSpc>
                <a:spcPct val="80000"/>
              </a:lnSpc>
            </a:pPr>
            <a:r>
              <a:rPr lang="en-US" altLang="zh-CN" sz="1400"/>
              <a:t>Unique reduce implementations  	269  </a:t>
            </a:r>
          </a:p>
          <a:p>
            <a:pPr>
              <a:lnSpc>
                <a:spcPct val="80000"/>
              </a:lnSpc>
            </a:pPr>
            <a:r>
              <a:rPr lang="en-US" altLang="zh-CN" sz="1400"/>
              <a:t>Unique map/reduce combinations  	426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参考资料</a:t>
            </a:r>
            <a:endParaRPr lang="zh-CN" altLang="en-US" dirty="0"/>
          </a:p>
        </p:txBody>
      </p:sp>
      <p:sp>
        <p:nvSpPr>
          <p:cNvPr id="3" name="内容占位符 2"/>
          <p:cNvSpPr>
            <a:spLocks noGrp="1"/>
          </p:cNvSpPr>
          <p:nvPr>
            <p:ph idx="1"/>
          </p:nvPr>
        </p:nvSpPr>
        <p:spPr>
          <a:xfrm>
            <a:off x="179512" y="1371600"/>
            <a:ext cx="8902824" cy="3929608"/>
          </a:xfrm>
        </p:spPr>
        <p:txBody>
          <a:bodyPr/>
          <a:lstStyle/>
          <a:p>
            <a:r>
              <a:rPr lang="en-US" altLang="zh-CN" dirty="0" smtClean="0">
                <a:solidFill>
                  <a:schemeClr val="tx1"/>
                </a:solidFill>
              </a:rPr>
              <a:t> MapReduce: </a:t>
            </a:r>
            <a:r>
              <a:rPr lang="en-US" altLang="zh-CN" dirty="0" err="1" smtClean="0">
                <a:solidFill>
                  <a:schemeClr val="tx1"/>
                </a:solidFill>
              </a:rPr>
              <a:t>Simplied</a:t>
            </a:r>
            <a:r>
              <a:rPr lang="en-US" altLang="zh-CN" dirty="0" smtClean="0">
                <a:solidFill>
                  <a:schemeClr val="tx1"/>
                </a:solidFill>
              </a:rPr>
              <a:t> Data Processing on Large Clusters</a:t>
            </a:r>
          </a:p>
          <a:p>
            <a:pPr>
              <a:buNone/>
            </a:pPr>
            <a:endParaRPr lang="en-US" altLang="zh-CN" dirty="0" smtClean="0">
              <a:solidFill>
                <a:schemeClr val="tx1"/>
              </a:solidFill>
            </a:endParaRPr>
          </a:p>
          <a:p>
            <a:r>
              <a:rPr lang="en-US" altLang="zh-CN" dirty="0" smtClean="0">
                <a:solidFill>
                  <a:schemeClr val="tx1"/>
                </a:solidFill>
              </a:rPr>
              <a:t> Experiences with MapReduce, an Abstraction for Large-Scale Computation</a:t>
            </a:r>
            <a:endParaRPr lang="zh-CN" altLang="en-US" dirty="0">
              <a:solidFill>
                <a:schemeClr val="tx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subTitle" idx="1"/>
          </p:nvPr>
        </p:nvSpPr>
        <p:spPr bwMode="white">
          <a:xfrm>
            <a:off x="2819400" y="4953000"/>
            <a:ext cx="5167313" cy="414338"/>
          </a:xfrm>
          <a:ln/>
        </p:spPr>
        <p:txBody>
          <a:bodyPr/>
          <a:lstStyle/>
          <a:p>
            <a:pPr algn="dist">
              <a:lnSpc>
                <a:spcPct val="80000"/>
              </a:lnSpc>
            </a:pPr>
            <a:r>
              <a:rPr lang="en-US" altLang="zh-CN" sz="1800" b="1">
                <a:solidFill>
                  <a:schemeClr val="bg1"/>
                </a:solidFill>
                <a:latin typeface="Arial" pitchFamily="34" charset="0"/>
                <a:ea typeface="宋体" pitchFamily="2" charset="-122"/>
              </a:rPr>
              <a:t>Click to edit company slogan .</a:t>
            </a:r>
          </a:p>
        </p:txBody>
      </p:sp>
      <p:sp>
        <p:nvSpPr>
          <p:cNvPr id="87045" name="WordArt 5"/>
          <p:cNvSpPr>
            <a:spLocks noChangeArrowheads="1" noChangeShapeType="1" noTextEdit="1"/>
          </p:cNvSpPr>
          <p:nvPr/>
        </p:nvSpPr>
        <p:spPr bwMode="gray">
          <a:xfrm>
            <a:off x="1907704" y="4365104"/>
            <a:ext cx="5759450" cy="863600"/>
          </a:xfrm>
          <a:prstGeom prst="rect">
            <a:avLst/>
          </a:prstGeom>
        </p:spPr>
        <p:txBody>
          <a:bodyPr wrap="none" fromWordArt="1">
            <a:prstTxWarp prst="textDeflate">
              <a:avLst>
                <a:gd name="adj" fmla="val 0"/>
              </a:avLst>
            </a:prstTxWarp>
          </a:bodyPr>
          <a:lstStyle/>
          <a:p>
            <a:pPr algn="ctr"/>
            <a:r>
              <a:rPr lang="en-US" altLang="zh-CN" sz="3600" b="1" kern="10" dirty="0">
                <a:ln w="19050">
                  <a:solidFill>
                    <a:schemeClr val="bg1"/>
                  </a:solidFill>
                  <a:round/>
                  <a:headEnd/>
                  <a:tailEnd/>
                </a:ln>
                <a:gradFill rotWithShape="1">
                  <a:gsLst>
                    <a:gs pos="0">
                      <a:schemeClr val="accent1">
                        <a:gamma/>
                        <a:shade val="46275"/>
                        <a:invGamma/>
                      </a:schemeClr>
                    </a:gs>
                    <a:gs pos="100000">
                      <a:schemeClr val="accent1"/>
                    </a:gs>
                  </a:gsLst>
                  <a:lin ang="0" scaled="1"/>
                </a:gradFill>
                <a:effectLst>
                  <a:outerShdw dist="63500" dir="2212194" algn="ctr" rotWithShape="0">
                    <a:srgbClr val="868686">
                      <a:alpha val="50000"/>
                    </a:srgbClr>
                  </a:outerShdw>
                </a:effectLst>
                <a:latin typeface="Arial"/>
                <a:cs typeface="Arial"/>
              </a:rPr>
              <a:t>Thank You !</a:t>
            </a:r>
            <a:endParaRPr lang="zh-CN" altLang="en-US" sz="3600" b="1" kern="10" dirty="0">
              <a:ln w="19050">
                <a:solidFill>
                  <a:schemeClr val="bg1"/>
                </a:solidFill>
                <a:round/>
                <a:headEnd/>
                <a:tailEnd/>
              </a:ln>
              <a:gradFill rotWithShape="1">
                <a:gsLst>
                  <a:gs pos="0">
                    <a:schemeClr val="accent1">
                      <a:gamma/>
                      <a:shade val="46275"/>
                      <a:invGamma/>
                    </a:schemeClr>
                  </a:gs>
                  <a:gs pos="100000">
                    <a:schemeClr val="accent1"/>
                  </a:gs>
                </a:gsLst>
                <a:lin ang="0" scaled="1"/>
              </a:gradFill>
              <a:effectLst>
                <a:outerShdw dist="63500" dir="2212194" algn="ctr" rotWithShape="0">
                  <a:srgbClr val="868686">
                    <a:alpha val="5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7045"/>
                                        </p:tgtEl>
                                        <p:attrNameLst>
                                          <p:attrName>style.visibility</p:attrName>
                                        </p:attrNameLst>
                                      </p:cBhvr>
                                      <p:to>
                                        <p:strVal val="visible"/>
                                      </p:to>
                                    </p:set>
                                    <p:anim calcmode="lin" valueType="num">
                                      <p:cBhvr>
                                        <p:cTn id="7" dur="500" fill="hold"/>
                                        <p:tgtEl>
                                          <p:spTgt spid="87045"/>
                                        </p:tgtEl>
                                        <p:attrNameLst>
                                          <p:attrName>ppt_w</p:attrName>
                                        </p:attrNameLst>
                                      </p:cBhvr>
                                      <p:tavLst>
                                        <p:tav tm="0">
                                          <p:val>
                                            <p:fltVal val="0"/>
                                          </p:val>
                                        </p:tav>
                                        <p:tav tm="100000">
                                          <p:val>
                                            <p:strVal val="#ppt_w"/>
                                          </p:val>
                                        </p:tav>
                                      </p:tavLst>
                                    </p:anim>
                                    <p:anim calcmode="lin" valueType="num">
                                      <p:cBhvr>
                                        <p:cTn id="8" dur="500" fill="hold"/>
                                        <p:tgtEl>
                                          <p:spTgt spid="87045"/>
                                        </p:tgtEl>
                                        <p:attrNameLst>
                                          <p:attrName>ppt_h</p:attrName>
                                        </p:attrNameLst>
                                      </p:cBhvr>
                                      <p:tavLst>
                                        <p:tav tm="0">
                                          <p:val>
                                            <p:fltVal val="0"/>
                                          </p:val>
                                        </p:tav>
                                        <p:tav tm="100000">
                                          <p:val>
                                            <p:strVal val="#ppt_h"/>
                                          </p:val>
                                        </p:tav>
                                      </p:tavLst>
                                    </p:anim>
                                    <p:animEffect transition="in" filter="fade">
                                      <p:cBhvr>
                                        <p:cTn id="9"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xmlns="" val="2329352995"/>
              </p:ext>
            </p:extLst>
          </p:nvPr>
        </p:nvGraphicFramePr>
        <p:xfrm>
          <a:off x="395536" y="404664"/>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内容占位符 5"/>
          <p:cNvGraphicFramePr>
            <a:graphicFrameLocks noGrp="1"/>
          </p:cNvGraphicFramePr>
          <p:nvPr>
            <p:ph idx="1"/>
            <p:extLst>
              <p:ext uri="{D42A27DB-BD31-4B8C-83A1-F6EECF244321}">
                <p14:modId xmlns:p14="http://schemas.microsoft.com/office/powerpoint/2010/main" xmlns="" val="1579844427"/>
              </p:ext>
            </p:extLst>
          </p:nvPr>
        </p:nvGraphicFramePr>
        <p:xfrm>
          <a:off x="683568" y="1556792"/>
          <a:ext cx="7614588" cy="39707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标题 1"/>
          <p:cNvSpPr>
            <a:spLocks noGrp="1"/>
          </p:cNvSpPr>
          <p:nvPr>
            <p:ph type="title"/>
          </p:nvPr>
        </p:nvSpPr>
        <p:spPr>
          <a:xfrm>
            <a:off x="539552" y="116632"/>
            <a:ext cx="8229600" cy="1143000"/>
          </a:xfrm>
        </p:spPr>
        <p:txBody>
          <a:bodyPr/>
          <a:lstStyle/>
          <a:p>
            <a:r>
              <a:rPr lang="zh-CN" altLang="en-US" smtClean="0"/>
              <a:t>大纲</a:t>
            </a:r>
            <a:endParaRPr lang="zh-CN" altLang="en-US"/>
          </a:p>
        </p:txBody>
      </p:sp>
    </p:spTree>
    <p:extLst>
      <p:ext uri="{BB962C8B-B14F-4D97-AF65-F5344CB8AC3E}">
        <p14:creationId xmlns:p14="http://schemas.microsoft.com/office/powerpoint/2010/main" xmlns="" val="2813655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zh-CN" dirty="0"/>
              <a:t>MapReduce</a:t>
            </a:r>
            <a:r>
              <a:rPr lang="zh-CN" altLang="en-US" dirty="0"/>
              <a:t>编程模型</a:t>
            </a:r>
          </a:p>
        </p:txBody>
      </p:sp>
      <p:sp>
        <p:nvSpPr>
          <p:cNvPr id="15363" name="Rectangle 3"/>
          <p:cNvSpPr>
            <a:spLocks noGrp="1" noChangeArrowheads="1"/>
          </p:cNvSpPr>
          <p:nvPr>
            <p:ph type="body" idx="1"/>
          </p:nvPr>
        </p:nvSpPr>
        <p:spPr/>
        <p:txBody>
          <a:bodyPr/>
          <a:lstStyle/>
          <a:p>
            <a:r>
              <a:rPr lang="zh-CN" altLang="en-US" dirty="0"/>
              <a:t>借鉴了函数式编程方式（</a:t>
            </a:r>
            <a:r>
              <a:rPr lang="en-US" altLang="zh-CN" dirty="0"/>
              <a:t>functional programming</a:t>
            </a:r>
            <a:r>
              <a:rPr lang="zh-CN" altLang="en-US" dirty="0"/>
              <a:t>）</a:t>
            </a:r>
          </a:p>
          <a:p>
            <a:r>
              <a:rPr lang="zh-CN" altLang="en-US" dirty="0"/>
              <a:t>用户只需要实现两个函数接口：</a:t>
            </a:r>
          </a:p>
          <a:p>
            <a:pPr lvl="1"/>
            <a:r>
              <a:rPr lang="en-US" altLang="zh-CN" b="1" dirty="0">
                <a:latin typeface="Courier New" pitchFamily="49" charset="0"/>
              </a:rPr>
              <a:t>map  (</a:t>
            </a:r>
            <a:r>
              <a:rPr lang="en-US" altLang="zh-CN" b="1" dirty="0" err="1">
                <a:latin typeface="Courier New" pitchFamily="49" charset="0"/>
              </a:rPr>
              <a:t>in_key</a:t>
            </a:r>
            <a:r>
              <a:rPr lang="en-US" altLang="zh-CN" b="1" dirty="0">
                <a:latin typeface="Courier New" pitchFamily="49" charset="0"/>
              </a:rPr>
              <a:t>, </a:t>
            </a:r>
            <a:r>
              <a:rPr lang="en-US" altLang="zh-CN" b="1" dirty="0" err="1">
                <a:latin typeface="Courier New" pitchFamily="49" charset="0"/>
              </a:rPr>
              <a:t>in_value</a:t>
            </a:r>
            <a:r>
              <a:rPr lang="en-US" altLang="zh-CN" b="1" dirty="0">
                <a:latin typeface="Courier New" pitchFamily="49" charset="0"/>
              </a:rPr>
              <a:t>) -&gt; </a:t>
            </a:r>
          </a:p>
          <a:p>
            <a:pPr lvl="1">
              <a:buFont typeface="Arial" charset="0"/>
              <a:buNone/>
            </a:pPr>
            <a:r>
              <a:rPr lang="en-US" altLang="zh-CN" b="1" dirty="0">
                <a:latin typeface="Courier New" pitchFamily="49" charset="0"/>
              </a:rPr>
              <a:t>		(</a:t>
            </a:r>
            <a:r>
              <a:rPr lang="en-US" altLang="zh-CN" b="1" dirty="0" err="1">
                <a:latin typeface="Courier New" pitchFamily="49" charset="0"/>
              </a:rPr>
              <a:t>out_key</a:t>
            </a:r>
            <a:r>
              <a:rPr lang="en-US" altLang="zh-CN" b="1" dirty="0">
                <a:latin typeface="Courier New" pitchFamily="49" charset="0"/>
              </a:rPr>
              <a:t>, </a:t>
            </a:r>
            <a:r>
              <a:rPr lang="en-US" altLang="zh-CN" b="1" dirty="0" err="1" smtClean="0">
                <a:latin typeface="Courier New" pitchFamily="49" charset="0"/>
              </a:rPr>
              <a:t>intermediate_value</a:t>
            </a:r>
            <a:r>
              <a:rPr lang="en-US" altLang="zh-CN" b="1" dirty="0" smtClean="0">
                <a:latin typeface="Courier New" pitchFamily="49" charset="0"/>
              </a:rPr>
              <a:t> list)</a:t>
            </a:r>
            <a:endParaRPr lang="en-US" altLang="zh-CN" b="1" dirty="0">
              <a:latin typeface="Courier New" pitchFamily="49" charset="0"/>
            </a:endParaRPr>
          </a:p>
          <a:p>
            <a:pPr lvl="1"/>
            <a:r>
              <a:rPr lang="en-US" altLang="zh-CN" b="1" dirty="0">
                <a:latin typeface="Courier New" pitchFamily="49" charset="0"/>
              </a:rPr>
              <a:t>reduce (</a:t>
            </a:r>
            <a:r>
              <a:rPr lang="en-US" altLang="zh-CN" b="1" dirty="0" err="1">
                <a:latin typeface="Courier New" pitchFamily="49" charset="0"/>
              </a:rPr>
              <a:t>out_key</a:t>
            </a:r>
            <a:r>
              <a:rPr lang="en-US" altLang="zh-CN" b="1" dirty="0">
                <a:latin typeface="Courier New" pitchFamily="49" charset="0"/>
              </a:rPr>
              <a:t>, </a:t>
            </a:r>
            <a:r>
              <a:rPr lang="en-US" altLang="zh-CN" b="1" dirty="0" err="1">
                <a:latin typeface="Courier New" pitchFamily="49" charset="0"/>
              </a:rPr>
              <a:t>intermediate_value</a:t>
            </a:r>
            <a:r>
              <a:rPr lang="en-US" altLang="zh-CN" b="1" dirty="0">
                <a:latin typeface="Courier New" pitchFamily="49" charset="0"/>
              </a:rPr>
              <a:t> list) -&gt;</a:t>
            </a:r>
          </a:p>
          <a:p>
            <a:pPr lvl="1">
              <a:buFont typeface="Arial" charset="0"/>
              <a:buNone/>
            </a:pPr>
            <a:r>
              <a:rPr lang="en-US" altLang="zh-CN" b="1" dirty="0">
                <a:latin typeface="Courier New" pitchFamily="49" charset="0"/>
              </a:rPr>
              <a:t>		</a:t>
            </a:r>
            <a:r>
              <a:rPr lang="en-US" altLang="zh-CN" b="1" dirty="0" err="1">
                <a:latin typeface="Courier New" pitchFamily="49" charset="0"/>
              </a:rPr>
              <a:t>out_value</a:t>
            </a:r>
            <a:r>
              <a:rPr lang="en-US" altLang="zh-CN" b="1" dirty="0">
                <a:latin typeface="Courier New" pitchFamily="49" charset="0"/>
              </a:rPr>
              <a:t> list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19088"/>
            <a:ext cx="8686800" cy="563562"/>
          </a:xfrm>
        </p:spPr>
        <p:txBody>
          <a:bodyPr/>
          <a:lstStyle/>
          <a:p>
            <a:r>
              <a:rPr lang="zh-CN" altLang="en-US" sz="3200" dirty="0"/>
              <a:t>函数式编程（</a:t>
            </a:r>
            <a:r>
              <a:rPr lang="en-US" altLang="zh-CN" sz="3200" dirty="0"/>
              <a:t>Functional Programming </a:t>
            </a:r>
            <a:r>
              <a:rPr lang="zh-CN" altLang="en-US" sz="3200" dirty="0"/>
              <a:t>）</a:t>
            </a:r>
          </a:p>
        </p:txBody>
      </p:sp>
      <p:sp>
        <p:nvSpPr>
          <p:cNvPr id="26627" name="Rectangle 3"/>
          <p:cNvSpPr>
            <a:spLocks noGrp="1" noChangeArrowheads="1"/>
          </p:cNvSpPr>
          <p:nvPr>
            <p:ph type="body" idx="1"/>
          </p:nvPr>
        </p:nvSpPr>
        <p:spPr/>
        <p:txBody>
          <a:bodyPr/>
          <a:lstStyle/>
          <a:p>
            <a:r>
              <a:rPr lang="en-US" altLang="zh-CN" dirty="0" smtClean="0"/>
              <a:t>λ </a:t>
            </a:r>
            <a:r>
              <a:rPr lang="zh-CN" altLang="en-US" dirty="0" smtClean="0"/>
              <a:t>演算（</a:t>
            </a:r>
            <a:r>
              <a:rPr lang="en-US" altLang="zh-CN" dirty="0" smtClean="0"/>
              <a:t>lambda calculus</a:t>
            </a:r>
            <a:r>
              <a:rPr lang="zh-CN" altLang="en-US" dirty="0" smtClean="0"/>
              <a:t>）</a:t>
            </a:r>
            <a:endParaRPr lang="en-US" altLang="zh-CN" dirty="0" smtClean="0"/>
          </a:p>
          <a:p>
            <a:pPr lvl="1"/>
            <a:r>
              <a:rPr lang="zh-CN" altLang="en-US" dirty="0" smtClean="0"/>
              <a:t>可以接受函数当作输入和输出</a:t>
            </a:r>
            <a:endParaRPr lang="en-US" altLang="zh-CN" dirty="0" smtClean="0"/>
          </a:p>
          <a:p>
            <a:r>
              <a:rPr lang="en-US" altLang="zh-CN" dirty="0" smtClean="0"/>
              <a:t>Functional</a:t>
            </a:r>
            <a:r>
              <a:rPr lang="zh-CN" altLang="en-US" dirty="0"/>
              <a:t>操作不修改数据结构</a:t>
            </a:r>
          </a:p>
          <a:p>
            <a:pPr lvl="1"/>
            <a:r>
              <a:rPr lang="zh-CN" altLang="en-US" dirty="0"/>
              <a:t>创建新数据结构</a:t>
            </a:r>
          </a:p>
          <a:p>
            <a:r>
              <a:rPr lang="zh-CN" altLang="en-US" dirty="0"/>
              <a:t>原始数据以原形式存在，不会被修改</a:t>
            </a:r>
          </a:p>
          <a:p>
            <a:r>
              <a:rPr lang="zh-CN" altLang="en-US" dirty="0"/>
              <a:t>对于程序设计，数据流是隐式的</a:t>
            </a:r>
          </a:p>
          <a:p>
            <a:r>
              <a:rPr lang="zh-CN" altLang="en-US" dirty="0"/>
              <a:t>操作执行的次序无关</a:t>
            </a:r>
          </a:p>
        </p:txBody>
      </p:sp>
    </p:spTree>
  </p:cSld>
  <p:clrMapOvr>
    <a:masterClrMapping/>
  </p:clrMapOvr>
</p:sld>
</file>

<file path=ppt/theme/theme1.xml><?xml version="1.0" encoding="utf-8"?>
<a:theme xmlns:a="http://schemas.openxmlformats.org/drawingml/2006/main" name="cdb2004c012l">
  <a:themeElements>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sample 2">
        <a:dk1>
          <a:srgbClr val="1D528D"/>
        </a:dk1>
        <a:lt1>
          <a:srgbClr val="FFFFFF"/>
        </a:lt1>
        <a:dk2>
          <a:srgbClr val="000000"/>
        </a:dk2>
        <a:lt2>
          <a:srgbClr val="C0C0C0"/>
        </a:lt2>
        <a:accent1>
          <a:srgbClr val="2CA3C8"/>
        </a:accent1>
        <a:accent2>
          <a:srgbClr val="FF9900"/>
        </a:accent2>
        <a:accent3>
          <a:srgbClr val="FFFFFF"/>
        </a:accent3>
        <a:accent4>
          <a:srgbClr val="174578"/>
        </a:accent4>
        <a:accent5>
          <a:srgbClr val="ACCE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3">
        <a:dk1>
          <a:srgbClr val="666633"/>
        </a:dk1>
        <a:lt1>
          <a:srgbClr val="FFFFFF"/>
        </a:lt1>
        <a:dk2>
          <a:srgbClr val="000000"/>
        </a:dk2>
        <a:lt2>
          <a:srgbClr val="D1C68D"/>
        </a:lt2>
        <a:accent1>
          <a:srgbClr val="C86C62"/>
        </a:accent1>
        <a:accent2>
          <a:srgbClr val="C78DD7"/>
        </a:accent2>
        <a:accent3>
          <a:srgbClr val="FFFFFF"/>
        </a:accent3>
        <a:accent4>
          <a:srgbClr val="56562A"/>
        </a:accent4>
        <a:accent5>
          <a:srgbClr val="E0BAB7"/>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cdb2004c012l</Template>
  <TotalTime>269</TotalTime>
  <Words>3574</Words>
  <Application>Microsoft Office PowerPoint</Application>
  <PresentationFormat>全屏显示(4:3)</PresentationFormat>
  <Paragraphs>337</Paragraphs>
  <Slides>64</Slides>
  <Notes>9</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64</vt:i4>
      </vt:variant>
    </vt:vector>
  </HeadingPairs>
  <TitlesOfParts>
    <vt:vector size="67" baseType="lpstr">
      <vt:lpstr>cdb2004c012l</vt:lpstr>
      <vt:lpstr>Image</vt:lpstr>
      <vt:lpstr>Visio</vt:lpstr>
      <vt:lpstr>Google MapReduce</vt:lpstr>
      <vt:lpstr>大纲</vt:lpstr>
      <vt:lpstr>MapReduce起源：Google搜索</vt:lpstr>
      <vt:lpstr>简单的问题，计算并不简单！</vt:lpstr>
      <vt:lpstr>MapReduce：大规模数据处理</vt:lpstr>
      <vt:lpstr>MapReduce特性</vt:lpstr>
      <vt:lpstr>大纲</vt:lpstr>
      <vt:lpstr>MapReduce编程模型</vt:lpstr>
      <vt:lpstr>函数式编程（Functional Programming ）</vt:lpstr>
      <vt:lpstr>函数式编程示例</vt:lpstr>
      <vt:lpstr>函数式编程</vt:lpstr>
      <vt:lpstr>map</vt:lpstr>
      <vt:lpstr>reduce</vt:lpstr>
      <vt:lpstr>示例：WordCount</vt:lpstr>
      <vt:lpstr>map 输出</vt:lpstr>
      <vt:lpstr>reduce 的输入</vt:lpstr>
      <vt:lpstr>reduce输出</vt:lpstr>
      <vt:lpstr>WordCount 伪代码</vt:lpstr>
      <vt:lpstr>倒排索引 (Inverted Index) Algorithm</vt:lpstr>
      <vt:lpstr>Inverted Index: Data flow</vt:lpstr>
      <vt:lpstr>其他示例</vt:lpstr>
      <vt:lpstr>其他示例</vt:lpstr>
      <vt:lpstr>MapReduce逻辑过程</vt:lpstr>
      <vt:lpstr>并行化</vt:lpstr>
      <vt:lpstr>MapReduce的并行执行</vt:lpstr>
      <vt:lpstr>单一reduce处理</vt:lpstr>
      <vt:lpstr>多个reduce处理</vt:lpstr>
      <vt:lpstr>无reduce处理</vt:lpstr>
      <vt:lpstr>大纲</vt:lpstr>
      <vt:lpstr>任务执行过程</vt:lpstr>
      <vt:lpstr>幻灯片 31</vt:lpstr>
      <vt:lpstr>幻灯片 32</vt:lpstr>
      <vt:lpstr>Shuffle 和 Sort</vt:lpstr>
      <vt:lpstr>Map的结果输出</vt:lpstr>
      <vt:lpstr>Map输出文件</vt:lpstr>
      <vt:lpstr>Map输出的压缩</vt:lpstr>
      <vt:lpstr>Combiner</vt:lpstr>
      <vt:lpstr>Map输出结束</vt:lpstr>
      <vt:lpstr>数据拷贝</vt:lpstr>
      <vt:lpstr>归并</vt:lpstr>
      <vt:lpstr>任务粒度与流水线</vt:lpstr>
      <vt:lpstr>MapReduce的容错</vt:lpstr>
      <vt:lpstr>MapReduce的优化</vt:lpstr>
      <vt:lpstr>MapReduce的优化</vt:lpstr>
      <vt:lpstr>大纲</vt:lpstr>
      <vt:lpstr>典型示例测试</vt:lpstr>
      <vt:lpstr>性能测试软硬件条件</vt:lpstr>
      <vt:lpstr>GREP</vt:lpstr>
      <vt:lpstr>SORT</vt:lpstr>
      <vt:lpstr>幻灯片 50</vt:lpstr>
      <vt:lpstr>实测数据</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Usage: MapReduce jobs run in August 2004</vt:lpstr>
      <vt:lpstr>参考资料</vt:lpstr>
      <vt:lpstr>幻灯片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移动平台开发</dc:title>
  <dc:creator>Yevon</dc:creator>
  <cp:lastModifiedBy>xiao jian</cp:lastModifiedBy>
  <cp:revision>58</cp:revision>
  <dcterms:created xsi:type="dcterms:W3CDTF">2011-01-13T09:03:03Z</dcterms:created>
  <dcterms:modified xsi:type="dcterms:W3CDTF">2011-03-23T01:21:22Z</dcterms:modified>
</cp:coreProperties>
</file>