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77" r:id="rId3"/>
    <p:sldId id="278" r:id="rId4"/>
    <p:sldId id="279" r:id="rId5"/>
    <p:sldId id="280" r:id="rId6"/>
    <p:sldId id="281" r:id="rId7"/>
    <p:sldId id="282" r:id="rId8"/>
    <p:sldId id="283" r:id="rId9"/>
    <p:sldId id="309" r:id="rId10"/>
    <p:sldId id="284" r:id="rId11"/>
    <p:sldId id="285" r:id="rId12"/>
    <p:sldId id="286" r:id="rId13"/>
    <p:sldId id="287" r:id="rId14"/>
    <p:sldId id="310"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27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FC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p:scale>
          <a:sx n="100" d="100"/>
          <a:sy n="100" d="100"/>
        </p:scale>
        <p:origin x="-498"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2FB7-721F-487A-A34A-BA3CCA6D95ED}" type="datetimeFigureOut">
              <a:rPr lang="zh-CN" altLang="en-US" smtClean="0"/>
              <a:pPr/>
              <a:t>2011/3/28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B7CBD-9736-42BC-9E62-0C09FC606A57}" type="slidenum">
              <a:rPr lang="zh-CN" altLang="en-US" smtClean="0"/>
              <a:pPr/>
              <a:t>‹#›</a:t>
            </a:fld>
            <a:endParaRPr lang="zh-CN" altLang="en-US"/>
          </a:p>
        </p:txBody>
      </p:sp>
    </p:spTree>
    <p:extLst>
      <p:ext uri="{BB962C8B-B14F-4D97-AF65-F5344CB8AC3E}">
        <p14:creationId xmlns:p14="http://schemas.microsoft.com/office/powerpoint/2010/main" val="561126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DB091-9727-42B2-856F-ADF573979113}" type="datetimeFigureOut">
              <a:rPr lang="zh-CN" altLang="en-US" smtClean="0"/>
              <a:pPr/>
              <a:t>2011/3/28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36890-7F2A-414B-9FF1-9322CAE4F67A}" type="slidenum">
              <a:rPr lang="zh-CN" altLang="en-US" smtClean="0"/>
              <a:pPr/>
              <a:t>‹#›</a:t>
            </a:fld>
            <a:endParaRPr lang="zh-CN" altLang="en-US"/>
          </a:p>
        </p:txBody>
      </p:sp>
    </p:spTree>
    <p:extLst>
      <p:ext uri="{BB962C8B-B14F-4D97-AF65-F5344CB8AC3E}">
        <p14:creationId xmlns:p14="http://schemas.microsoft.com/office/powerpoint/2010/main" val="13576398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虚拟化战略：“虚拟一切资源”，整合现有的虚拟化技术，在更高层次上实现计算资源和存储资源的虚拟化，在虚拟化的数据中心内实现跨虚拟化平台的、智能的、动态的资源调度。</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82841529-1680-4623-A44A-69ECBF0AF762}" type="slidenum">
              <a:rPr lang="zh-CN" altLang="en-US" smtClean="0"/>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实现数据中心</a:t>
            </a:r>
            <a:r>
              <a:rPr lang="en-US" altLang="zh-CN" dirty="0" smtClean="0"/>
              <a:t>IT</a:t>
            </a:r>
            <a:r>
              <a:rPr lang="zh-CN" altLang="en-US" dirty="0" smtClean="0"/>
              <a:t>资源的虚拟化</a:t>
            </a:r>
            <a:endParaRPr lang="en-US" altLang="zh-CN" dirty="0" smtClean="0"/>
          </a:p>
          <a:p>
            <a:pPr lvl="1"/>
            <a:r>
              <a:rPr lang="zh-CN" altLang="en-US" dirty="0" smtClean="0"/>
              <a:t>通过实现从底层硬件和系统的虚拟化到存储和网络的虚拟化，形成一个虚拟的资源池</a:t>
            </a:r>
            <a:endParaRPr lang="en-US" altLang="zh-CN" dirty="0" smtClean="0"/>
          </a:p>
          <a:p>
            <a:r>
              <a:rPr lang="zh-CN" altLang="en-US" dirty="0" smtClean="0"/>
              <a:t>管理和整合虚拟资源</a:t>
            </a:r>
            <a:endParaRPr lang="en-US" altLang="zh-CN" dirty="0" smtClean="0"/>
          </a:p>
          <a:p>
            <a:pPr lvl="1"/>
            <a:r>
              <a:rPr lang="zh-CN" altLang="en-US" dirty="0" smtClean="0"/>
              <a:t>添加对虚拟资源的管理能力，以实现数据中心的自动部署、集中监控、简化管理、动态优化、数据备份等功能。</a:t>
            </a:r>
            <a:endParaRPr lang="en-US" altLang="zh-CN" dirty="0" smtClean="0"/>
          </a:p>
          <a:p>
            <a:r>
              <a:rPr lang="zh-CN" altLang="en-US" dirty="0" smtClean="0"/>
              <a:t>实现元数据和操作流程的标准化</a:t>
            </a:r>
            <a:endParaRPr lang="en-US" altLang="zh-CN" dirty="0" smtClean="0"/>
          </a:p>
          <a:p>
            <a:pPr lvl="1"/>
            <a:r>
              <a:rPr lang="zh-CN" altLang="en-US" dirty="0" smtClean="0"/>
              <a:t>制定元数据和操作流程的标准，使得整个行业能够在统一和开放的标准下定义各种元数据，并对相关操作流程进行规范</a:t>
            </a:r>
          </a:p>
          <a:p>
            <a:endParaRPr lang="zh-CN" altLang="en-US" dirty="0"/>
          </a:p>
        </p:txBody>
      </p:sp>
      <p:sp>
        <p:nvSpPr>
          <p:cNvPr id="4" name="灯片编号占位符 3"/>
          <p:cNvSpPr>
            <a:spLocks noGrp="1"/>
          </p:cNvSpPr>
          <p:nvPr>
            <p:ph type="sldNum" sz="quarter" idx="10"/>
          </p:nvPr>
        </p:nvSpPr>
        <p:spPr/>
        <p:txBody>
          <a:bodyPr/>
          <a:lstStyle/>
          <a:p>
            <a:fld id="{82841529-1680-4623-A44A-69ECBF0AF762}" type="slidenum">
              <a:rPr lang="zh-CN" altLang="en-US" smtClean="0"/>
              <a:pPr/>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在网络支持方面，</a:t>
            </a:r>
            <a:r>
              <a:rPr lang="en-US" altLang="zh-CN" dirty="0" smtClean="0"/>
              <a:t>z</a:t>
            </a:r>
            <a:r>
              <a:rPr lang="zh-CN" altLang="en-US" dirty="0" smtClean="0"/>
              <a:t>系统提供的</a:t>
            </a:r>
            <a:r>
              <a:rPr lang="en-US" altLang="zh-CN" dirty="0" err="1" smtClean="0"/>
              <a:t>HiperSocker</a:t>
            </a:r>
            <a:r>
              <a:rPr lang="zh-CN" altLang="en-US" dirty="0" smtClean="0"/>
              <a:t>技术构造一个内部的虚拟局域网，每个节点通过</a:t>
            </a:r>
            <a:r>
              <a:rPr lang="en-US" altLang="zh-CN" dirty="0" smtClean="0"/>
              <a:t>TCP/IP</a:t>
            </a:r>
            <a:r>
              <a:rPr lang="zh-CN" altLang="en-US" dirty="0" smtClean="0"/>
              <a:t>协议通讯。由于</a:t>
            </a:r>
            <a:r>
              <a:rPr lang="en-US" altLang="zh-CN" dirty="0" err="1" smtClean="0"/>
              <a:t>HiperSocket</a:t>
            </a:r>
            <a:r>
              <a:rPr lang="zh-CN" altLang="en-US" dirty="0" smtClean="0"/>
              <a:t>在内存中运行，不提供任何外部接口和外部网络连接，所以保证</a:t>
            </a:r>
            <a:r>
              <a:rPr lang="en-US" altLang="zh-CN" dirty="0" smtClean="0"/>
              <a:t>z</a:t>
            </a:r>
            <a:r>
              <a:rPr lang="zh-CN" altLang="en-US" dirty="0" smtClean="0"/>
              <a:t>系统能够将自己的网络完全用于外部通信，提高系统性能的同时保证了虚拟机间网络通讯的安全。</a:t>
            </a:r>
            <a:endParaRPr lang="en-US" altLang="zh-CN" dirty="0" smtClean="0"/>
          </a:p>
          <a:p>
            <a:r>
              <a:rPr lang="zh-CN" altLang="en-US" dirty="0" smtClean="0"/>
              <a:t>在操作系统方面，</a:t>
            </a:r>
            <a:r>
              <a:rPr lang="en-US" altLang="zh-CN" dirty="0" smtClean="0"/>
              <a:t>z</a:t>
            </a:r>
            <a:r>
              <a:rPr lang="zh-CN" altLang="en-US" dirty="0" smtClean="0"/>
              <a:t>系统提供的</a:t>
            </a:r>
            <a:r>
              <a:rPr lang="en-US" altLang="zh-CN" dirty="0" smtClean="0"/>
              <a:t>z/OS </a:t>
            </a:r>
            <a:r>
              <a:rPr lang="zh-CN" altLang="en-US" dirty="0" smtClean="0"/>
              <a:t>的</a:t>
            </a:r>
            <a:r>
              <a:rPr lang="en-US" altLang="zh-CN" dirty="0" smtClean="0"/>
              <a:t>Workload manager</a:t>
            </a:r>
            <a:r>
              <a:rPr lang="zh-CN" altLang="en-US" dirty="0" smtClean="0"/>
              <a:t>模块提供了工作负载虚拟化的功能。在一个</a:t>
            </a:r>
            <a:r>
              <a:rPr lang="en-US" altLang="zh-CN" dirty="0" smtClean="0"/>
              <a:t>z/OS</a:t>
            </a:r>
            <a:r>
              <a:rPr lang="zh-CN" altLang="en-US" dirty="0" smtClean="0"/>
              <a:t>系统中运行多个工作负载，并管理他们的优先级。</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82841529-1680-4623-A44A-69ECBF0AF762}"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在网络支持方面，</a:t>
            </a:r>
            <a:r>
              <a:rPr lang="en-US" altLang="zh-CN" dirty="0" smtClean="0"/>
              <a:t>z</a:t>
            </a:r>
            <a:r>
              <a:rPr lang="zh-CN" altLang="en-US" dirty="0" smtClean="0"/>
              <a:t>系统提供的</a:t>
            </a:r>
            <a:r>
              <a:rPr lang="en-US" altLang="zh-CN" dirty="0" err="1" smtClean="0"/>
              <a:t>HiperSocker</a:t>
            </a:r>
            <a:r>
              <a:rPr lang="zh-CN" altLang="en-US" dirty="0" smtClean="0"/>
              <a:t>技术构造一个内部的虚拟局域网，每个节点通过</a:t>
            </a:r>
            <a:r>
              <a:rPr lang="en-US" altLang="zh-CN" dirty="0" smtClean="0"/>
              <a:t>TCP/IP</a:t>
            </a:r>
            <a:r>
              <a:rPr lang="zh-CN" altLang="en-US" dirty="0" smtClean="0"/>
              <a:t>协议通讯。由于</a:t>
            </a:r>
            <a:r>
              <a:rPr lang="en-US" altLang="zh-CN" dirty="0" err="1" smtClean="0"/>
              <a:t>HiperSocket</a:t>
            </a:r>
            <a:r>
              <a:rPr lang="zh-CN" altLang="en-US" dirty="0" smtClean="0"/>
              <a:t>在内存中运行，不提供任何外部接口和外部网络连接，所以保证</a:t>
            </a:r>
            <a:r>
              <a:rPr lang="en-US" altLang="zh-CN" dirty="0" smtClean="0"/>
              <a:t>z</a:t>
            </a:r>
            <a:r>
              <a:rPr lang="zh-CN" altLang="en-US" dirty="0" smtClean="0"/>
              <a:t>系统能够将自己的网络完全用于外部通信，提高系统性能的同时保证了虚拟机间网络通讯的安全。</a:t>
            </a:r>
            <a:endParaRPr lang="en-US" altLang="zh-CN" dirty="0" smtClean="0"/>
          </a:p>
          <a:p>
            <a:r>
              <a:rPr lang="zh-CN" altLang="en-US" dirty="0" smtClean="0"/>
              <a:t>在操作系统方面，</a:t>
            </a:r>
            <a:r>
              <a:rPr lang="en-US" altLang="zh-CN" dirty="0" smtClean="0"/>
              <a:t>z</a:t>
            </a:r>
            <a:r>
              <a:rPr lang="zh-CN" altLang="en-US" dirty="0" smtClean="0"/>
              <a:t>系统提供的</a:t>
            </a:r>
            <a:r>
              <a:rPr lang="en-US" altLang="zh-CN" dirty="0" smtClean="0"/>
              <a:t>z/OS </a:t>
            </a:r>
            <a:r>
              <a:rPr lang="zh-CN" altLang="en-US" dirty="0" smtClean="0"/>
              <a:t>的</a:t>
            </a:r>
            <a:r>
              <a:rPr lang="en-US" altLang="zh-CN" dirty="0" smtClean="0"/>
              <a:t>Workload manager</a:t>
            </a:r>
            <a:r>
              <a:rPr lang="zh-CN" altLang="en-US" dirty="0" smtClean="0"/>
              <a:t>模块提供了工作负载虚拟化的功能。在一个</a:t>
            </a:r>
            <a:r>
              <a:rPr lang="en-US" altLang="zh-CN" dirty="0" smtClean="0"/>
              <a:t>z/OS</a:t>
            </a:r>
            <a:r>
              <a:rPr lang="zh-CN" altLang="en-US" dirty="0" smtClean="0"/>
              <a:t>系统中运行多个工作负载，并管理他们的优先级。</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82841529-1680-4623-A44A-69ECBF0AF762}"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虚拟对称处理器（</a:t>
            </a:r>
            <a:r>
              <a:rPr lang="en-US" altLang="zh-CN" dirty="0" smtClean="0"/>
              <a:t>virtual Symmetrical </a:t>
            </a:r>
            <a:r>
              <a:rPr lang="en-US" altLang="zh-CN" dirty="0" err="1" smtClean="0"/>
              <a:t>MultiProcessing</a:t>
            </a:r>
            <a:r>
              <a:rPr lang="en-US" altLang="zh-CN" dirty="0" smtClean="0"/>
              <a:t> , </a:t>
            </a:r>
            <a:r>
              <a:rPr lang="en-US" altLang="zh-CN" dirty="0" err="1" smtClean="0"/>
              <a:t>vSMP</a:t>
            </a:r>
            <a:r>
              <a:rPr lang="zh-CN" altLang="en-US" dirty="0" smtClean="0"/>
              <a:t>），极大地提高了</a:t>
            </a:r>
            <a:r>
              <a:rPr lang="en-US" altLang="zh-CN" dirty="0" smtClean="0"/>
              <a:t>ESX</a:t>
            </a:r>
            <a:r>
              <a:rPr lang="zh-CN" altLang="en-US" dirty="0" smtClean="0"/>
              <a:t>的性能，使其能够部署</a:t>
            </a:r>
            <a:r>
              <a:rPr lang="en-US" altLang="zh-CN" dirty="0" smtClean="0"/>
              <a:t>ERP</a:t>
            </a:r>
            <a:r>
              <a:rPr lang="zh-CN" altLang="en-US" dirty="0" smtClean="0"/>
              <a:t>和</a:t>
            </a:r>
            <a:r>
              <a:rPr lang="en-US" altLang="zh-CN" dirty="0" smtClean="0"/>
              <a:t>CRM</a:t>
            </a:r>
            <a:r>
              <a:rPr lang="zh-CN" altLang="en-US" dirty="0" smtClean="0"/>
              <a:t>等对计算资源要求甚高的企业级应用。</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82841529-1680-4623-A44A-69ECBF0AF762}" type="slidenum">
              <a:rPr lang="zh-CN" altLang="en-US" smtClean="0"/>
              <a:pPr/>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2841529-1680-4623-A44A-69ECBF0AF762}"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zh-CN" altLang="en-US" dirty="0" smtClean="0"/>
              <a:t>单击此处编辑母版标题样式</a:t>
            </a:r>
            <a:endParaRPr lang="en-US" altLang="zh-CN" dirty="0"/>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en-US" altLang="zh-CN"/>
          </a:p>
        </p:txBody>
      </p:sp>
      <p:pic>
        <p:nvPicPr>
          <p:cNvPr id="3097" name="Picture 25" descr="C:\Users\Yevon\Desktop\cloud1.jpg"/>
          <p:cNvPicPr>
            <a:picLocks noChangeAspect="1" noChangeArrowheads="1"/>
          </p:cNvPicPr>
          <p:nvPr userDrawn="1"/>
        </p:nvPicPr>
        <p:blipFill>
          <a:blip r:embed="rId2" cstate="print"/>
          <a:srcRect/>
          <a:stretch>
            <a:fillRect/>
          </a:stretch>
        </p:blipFill>
        <p:spPr bwMode="auto">
          <a:xfrm>
            <a:off x="2195736" y="1124744"/>
            <a:ext cx="4248472" cy="2660664"/>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6156176" y="6237312"/>
            <a:ext cx="2952328" cy="504056"/>
          </a:xfrm>
          <a:prstGeom prst="rect">
            <a:avLst/>
          </a:prstGeom>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zh-CN" altLang="en-US"/>
          </a:p>
        </p:txBody>
      </p:sp>
      <p:sp>
        <p:nvSpPr>
          <p:cNvPr id="1045" name="Line 21"/>
          <p:cNvSpPr>
            <a:spLocks noChangeShapeType="1"/>
          </p:cNvSpPr>
          <p:nvPr/>
        </p:nvSpPr>
        <p:spPr bwMode="auto">
          <a:xfrm>
            <a:off x="425450" y="6381328"/>
            <a:ext cx="8353425" cy="0"/>
          </a:xfrm>
          <a:prstGeom prst="line">
            <a:avLst/>
          </a:prstGeom>
          <a:noFill/>
          <a:ln w="9525">
            <a:solidFill>
              <a:schemeClr val="tx1"/>
            </a:solidFill>
            <a:round/>
            <a:headEnd/>
            <a:tailEnd/>
          </a:ln>
          <a:effectLst/>
        </p:spPr>
        <p:txBody>
          <a:bodyPr/>
          <a:lstStyle/>
          <a:p>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
        <p:nvSpPr>
          <p:cNvPr id="9" name="Rectangle 4"/>
          <p:cNvSpPr txBox="1">
            <a:spLocks noChangeArrowheads="1"/>
          </p:cNvSpPr>
          <p:nvPr userDrawn="1"/>
        </p:nvSpPr>
        <p:spPr bwMode="auto">
          <a:xfrm>
            <a:off x="8460432" y="6381328"/>
            <a:ext cx="64807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602CD-97BB-46C5-B131-9F9E2B252911}" type="slidenum">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zh-CN" altLang="en-US" sz="1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0" name="Rectangle 4"/>
          <p:cNvSpPr txBox="1">
            <a:spLocks noChangeArrowheads="1"/>
          </p:cNvSpPr>
          <p:nvPr userDrawn="1"/>
        </p:nvSpPr>
        <p:spPr bwMode="auto">
          <a:xfrm>
            <a:off x="251520" y="6381328"/>
            <a:ext cx="177356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虚拟化与云计算 </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3" name="Rectangle 4"/>
          <p:cNvSpPr txBox="1">
            <a:spLocks noChangeArrowheads="1"/>
          </p:cNvSpPr>
          <p:nvPr userDrawn="1"/>
        </p:nvSpPr>
        <p:spPr bwMode="auto">
          <a:xfrm>
            <a:off x="3662536" y="6381328"/>
            <a:ext cx="206159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天津大学软件学院</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267200"/>
            <a:ext cx="8229600" cy="762000"/>
          </a:xfrm>
        </p:spPr>
        <p:txBody>
          <a:bodyPr/>
          <a:lstStyle/>
          <a:p>
            <a:pPr algn="ctr"/>
            <a:r>
              <a:rPr lang="zh-CN" altLang="en-US" sz="3600" dirty="0" smtClean="0">
                <a:ea typeface="宋体" pitchFamily="2" charset="-122"/>
              </a:rPr>
              <a:t>虚拟化与云计算</a:t>
            </a:r>
            <a:endParaRPr lang="en-US" altLang="zh-CN" sz="3600" dirty="0">
              <a:ea typeface="宋体" pitchFamily="2" charset="-122"/>
            </a:endParaRPr>
          </a:p>
        </p:txBody>
      </p:sp>
      <p:sp>
        <p:nvSpPr>
          <p:cNvPr id="2051" name="Rectangle 3"/>
          <p:cNvSpPr>
            <a:spLocks noGrp="1" noChangeArrowheads="1"/>
          </p:cNvSpPr>
          <p:nvPr>
            <p:ph type="subTitle" idx="1"/>
          </p:nvPr>
        </p:nvSpPr>
        <p:spPr>
          <a:xfrm>
            <a:off x="1752600" y="5091113"/>
            <a:ext cx="5943600" cy="609600"/>
          </a:xfrm>
        </p:spPr>
        <p:txBody>
          <a:bodyPr/>
          <a:lstStyle/>
          <a:p>
            <a:r>
              <a:rPr lang="zh-CN" altLang="en-US" dirty="0" smtClean="0">
                <a:ea typeface="宋体" pitchFamily="2" charset="-122"/>
              </a:rPr>
              <a:t>天津大学软件学院</a:t>
            </a:r>
            <a:endParaRPr lang="en-US" altLang="zh-CN" dirty="0">
              <a:ea typeface="宋体" pitchFamily="2" charset="-122"/>
            </a:endParaRPr>
          </a:p>
        </p:txBody>
      </p:sp>
      <p:sp>
        <p:nvSpPr>
          <p:cNvPr id="2052" name="Line 4"/>
          <p:cNvSpPr>
            <a:spLocks noChangeShapeType="1"/>
          </p:cNvSpPr>
          <p:nvPr/>
        </p:nvSpPr>
        <p:spPr bwMode="auto">
          <a:xfrm flipV="1">
            <a:off x="179388" y="4648200"/>
            <a:ext cx="1466850" cy="9525"/>
          </a:xfrm>
          <a:prstGeom prst="line">
            <a:avLst/>
          </a:prstGeom>
          <a:noFill/>
          <a:ln w="76200" cap="rnd">
            <a:solidFill>
              <a:schemeClr val="accent1"/>
            </a:solidFill>
            <a:prstDash val="sysDot"/>
            <a:round/>
            <a:headEnd/>
            <a:tailEnd/>
          </a:ln>
          <a:effectLst/>
        </p:spPr>
        <p:txBody>
          <a:bodyPr/>
          <a:lstStyle/>
          <a:p>
            <a:endParaRPr lang="zh-CN" altLang="en-US"/>
          </a:p>
        </p:txBody>
      </p:sp>
      <p:sp>
        <p:nvSpPr>
          <p:cNvPr id="2053" name="Line 5"/>
          <p:cNvSpPr>
            <a:spLocks noChangeShapeType="1"/>
          </p:cNvSpPr>
          <p:nvPr/>
        </p:nvSpPr>
        <p:spPr bwMode="auto">
          <a:xfrm>
            <a:off x="7596188" y="4648200"/>
            <a:ext cx="1349375" cy="1588"/>
          </a:xfrm>
          <a:prstGeom prst="line">
            <a:avLst/>
          </a:prstGeom>
          <a:noFill/>
          <a:ln w="76200" cap="rnd">
            <a:solidFill>
              <a:schemeClr val="tx1"/>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t>
            </a:r>
            <a:r>
              <a:rPr lang="zh-CN" altLang="en-US" dirty="0" smtClean="0"/>
              <a:t>系列服务器</a:t>
            </a:r>
            <a:endParaRPr lang="zh-CN" altLang="en-US" dirty="0"/>
          </a:p>
        </p:txBody>
      </p:sp>
      <p:sp>
        <p:nvSpPr>
          <p:cNvPr id="3" name="内容占位符 2"/>
          <p:cNvSpPr>
            <a:spLocks noGrp="1"/>
          </p:cNvSpPr>
          <p:nvPr>
            <p:ph idx="1"/>
          </p:nvPr>
        </p:nvSpPr>
        <p:spPr/>
        <p:txBody>
          <a:bodyPr>
            <a:normAutofit/>
          </a:bodyPr>
          <a:lstStyle/>
          <a:p>
            <a:r>
              <a:rPr lang="en-US" altLang="zh-CN" dirty="0" smtClean="0"/>
              <a:t>System P</a:t>
            </a:r>
            <a:r>
              <a:rPr lang="zh-CN" altLang="en-US" dirty="0" smtClean="0"/>
              <a:t>系列为小型机，使用</a:t>
            </a:r>
            <a:r>
              <a:rPr lang="en-US" altLang="zh-CN" dirty="0" smtClean="0"/>
              <a:t>IBM POWER </a:t>
            </a:r>
            <a:r>
              <a:rPr lang="zh-CN" altLang="en-US" dirty="0" smtClean="0"/>
              <a:t>处理器。是一套基于</a:t>
            </a:r>
            <a:r>
              <a:rPr lang="en-US" altLang="zh-CN" dirty="0" smtClean="0"/>
              <a:t>RISC</a:t>
            </a:r>
            <a:r>
              <a:rPr lang="zh-CN" altLang="en-US" dirty="0" smtClean="0"/>
              <a:t>架构和</a:t>
            </a:r>
            <a:r>
              <a:rPr lang="en-US" altLang="zh-CN" dirty="0" smtClean="0"/>
              <a:t>UNIX</a:t>
            </a:r>
            <a:r>
              <a:rPr lang="zh-CN" altLang="en-US" dirty="0" smtClean="0"/>
              <a:t>族操作系统的服务器和工作站产品线。</a:t>
            </a:r>
            <a:endParaRPr lang="en-US" altLang="zh-CN" dirty="0" smtClean="0"/>
          </a:p>
          <a:p>
            <a:r>
              <a:rPr lang="zh-CN" altLang="en-US" dirty="0" smtClean="0"/>
              <a:t>使用的</a:t>
            </a:r>
            <a:r>
              <a:rPr lang="en-US" altLang="zh-CN" dirty="0" err="1" smtClean="0"/>
              <a:t>PowerHypervisor</a:t>
            </a:r>
            <a:r>
              <a:rPr lang="zh-CN" altLang="en-US" dirty="0" smtClean="0"/>
              <a:t>和</a:t>
            </a:r>
            <a:r>
              <a:rPr lang="en-US" altLang="zh-CN" dirty="0" smtClean="0"/>
              <a:t>z</a:t>
            </a:r>
            <a:r>
              <a:rPr lang="zh-CN" altLang="en-US" dirty="0" smtClean="0"/>
              <a:t>系统中的</a:t>
            </a:r>
            <a:r>
              <a:rPr lang="en-US" altLang="zh-CN" dirty="0" smtClean="0"/>
              <a:t>PR/SM</a:t>
            </a:r>
            <a:r>
              <a:rPr lang="zh-CN" altLang="en-US" dirty="0" smtClean="0"/>
              <a:t>类似，将硬件资源逻辑抽象，划分为逻辑分区。同时根据逻辑分区的工作负载调整资源，提供多个分区之间的通信功能，为虚拟</a:t>
            </a:r>
            <a:r>
              <a:rPr lang="en-US" altLang="zh-CN" dirty="0" smtClean="0"/>
              <a:t>I/O</a:t>
            </a:r>
            <a:r>
              <a:rPr lang="zh-CN" altLang="en-US" dirty="0" smtClean="0"/>
              <a:t>提供基础。</a:t>
            </a:r>
            <a:endParaRPr lang="en-US" altLang="zh-CN" dirty="0" smtClean="0"/>
          </a:p>
          <a:p>
            <a:endParaRPr lang="zh-CN" altLang="en-US" dirty="0"/>
          </a:p>
        </p:txBody>
      </p:sp>
    </p:spTree>
    <p:extLst>
      <p:ext uri="{BB962C8B-B14F-4D97-AF65-F5344CB8AC3E}">
        <p14:creationId xmlns:p14="http://schemas.microsoft.com/office/powerpoint/2010/main" val="778521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动态逻辑分区和微分区</a:t>
            </a:r>
            <a:endParaRPr lang="zh-CN" altLang="en-US" dirty="0"/>
          </a:p>
        </p:txBody>
      </p:sp>
      <p:sp>
        <p:nvSpPr>
          <p:cNvPr id="3" name="内容占位符 2"/>
          <p:cNvSpPr>
            <a:spLocks noGrp="1"/>
          </p:cNvSpPr>
          <p:nvPr>
            <p:ph idx="1"/>
          </p:nvPr>
        </p:nvSpPr>
        <p:spPr>
          <a:xfrm>
            <a:off x="467544" y="1500174"/>
            <a:ext cx="8229600" cy="4765778"/>
          </a:xfrm>
        </p:spPr>
        <p:txBody>
          <a:bodyPr>
            <a:normAutofit/>
          </a:bodyPr>
          <a:lstStyle/>
          <a:p>
            <a:r>
              <a:rPr lang="zh-CN" altLang="en-US" dirty="0" smtClean="0"/>
              <a:t>动态</a:t>
            </a:r>
            <a:r>
              <a:rPr lang="zh-CN" altLang="en-US" dirty="0"/>
              <a:t>逻辑</a:t>
            </a:r>
            <a:r>
              <a:rPr lang="zh-CN" altLang="en-US" dirty="0" smtClean="0"/>
              <a:t>分区（</a:t>
            </a:r>
            <a:r>
              <a:rPr lang="en-US" altLang="zh-CN" dirty="0" smtClean="0"/>
              <a:t>Dynamic Logic Partition</a:t>
            </a:r>
            <a:r>
              <a:rPr lang="zh-CN" altLang="en-US" dirty="0" smtClean="0"/>
              <a:t>，</a:t>
            </a:r>
            <a:r>
              <a:rPr lang="en-US" altLang="zh-CN" dirty="0" smtClean="0"/>
              <a:t>DLPAR</a:t>
            </a:r>
            <a:r>
              <a:rPr lang="zh-CN" altLang="en-US" dirty="0" smtClean="0"/>
              <a:t>）：在无需重启分区操作系统的情况下，动态分配</a:t>
            </a:r>
            <a:r>
              <a:rPr lang="en-US" altLang="zh-CN" dirty="0" smtClean="0"/>
              <a:t>CPU</a:t>
            </a:r>
            <a:r>
              <a:rPr lang="zh-CN" altLang="en-US" dirty="0" smtClean="0"/>
              <a:t>、内存和其他资源。</a:t>
            </a:r>
            <a:endParaRPr lang="en-US" altLang="zh-CN" dirty="0" smtClean="0"/>
          </a:p>
          <a:p>
            <a:endParaRPr lang="en-US" altLang="zh-CN" dirty="0" smtClean="0"/>
          </a:p>
          <a:p>
            <a:r>
              <a:rPr lang="zh-CN" altLang="en-US" dirty="0" smtClean="0"/>
              <a:t>微分区（</a:t>
            </a:r>
            <a:r>
              <a:rPr lang="en-US" altLang="zh-CN" dirty="0" smtClean="0"/>
              <a:t>Micro Partition</a:t>
            </a:r>
            <a:r>
              <a:rPr lang="zh-CN" altLang="en-US" dirty="0" smtClean="0"/>
              <a:t>）：一种芯片级的虚拟化，它使动态逻辑分区的资源调整功能不但能够调整物理资源，还可以移动、增删虚拟资源。</a:t>
            </a:r>
          </a:p>
        </p:txBody>
      </p:sp>
    </p:spTree>
    <p:extLst>
      <p:ext uri="{BB962C8B-B14F-4D97-AF65-F5344CB8AC3E}">
        <p14:creationId xmlns:p14="http://schemas.microsoft.com/office/powerpoint/2010/main" val="161740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实时分区迁移和实时应用迁移</a:t>
            </a:r>
            <a:endParaRPr lang="zh-CN" altLang="en-US" dirty="0"/>
          </a:p>
        </p:txBody>
      </p:sp>
      <p:sp>
        <p:nvSpPr>
          <p:cNvPr id="3" name="内容占位符 2"/>
          <p:cNvSpPr>
            <a:spLocks noGrp="1"/>
          </p:cNvSpPr>
          <p:nvPr>
            <p:ph idx="1"/>
          </p:nvPr>
        </p:nvSpPr>
        <p:spPr>
          <a:xfrm>
            <a:off x="457200" y="1428736"/>
            <a:ext cx="8229600" cy="4880624"/>
          </a:xfrm>
        </p:spPr>
        <p:txBody>
          <a:bodyPr>
            <a:normAutofit/>
          </a:bodyPr>
          <a:lstStyle/>
          <a:p>
            <a:r>
              <a:rPr lang="zh-CN" altLang="en-US" dirty="0" smtClean="0"/>
              <a:t>实时分区迁移（</a:t>
            </a:r>
            <a:r>
              <a:rPr lang="en-US" altLang="zh-CN" dirty="0" smtClean="0"/>
              <a:t>Live Partition Mobility , LPM</a:t>
            </a:r>
            <a:r>
              <a:rPr lang="zh-CN" altLang="en-US" dirty="0" smtClean="0"/>
              <a:t>）：将正在运行的分区从一台物理服务器转移到另一台，并且避免计划中的和计划外的应用程序中断。</a:t>
            </a:r>
            <a:endParaRPr lang="en-US" altLang="zh-CN" dirty="0" smtClean="0"/>
          </a:p>
          <a:p>
            <a:endParaRPr lang="en-US" altLang="zh-CN" dirty="0" smtClean="0"/>
          </a:p>
          <a:p>
            <a:r>
              <a:rPr lang="zh-CN" altLang="en-US" dirty="0" smtClean="0"/>
              <a:t>实时应用迁移技术（</a:t>
            </a:r>
            <a:r>
              <a:rPr lang="en-US" altLang="zh-CN" dirty="0" smtClean="0"/>
              <a:t>Live Application Mobility , LAM)</a:t>
            </a:r>
            <a:r>
              <a:rPr lang="zh-CN" altLang="en-US" dirty="0" smtClean="0"/>
              <a:t>：允许用户在工作负载分区运行的时候，将其从一个逻辑分区移动到另一个逻辑分区。</a:t>
            </a:r>
            <a:endParaRPr lang="zh-CN" altLang="en-US" dirty="0"/>
          </a:p>
          <a:p>
            <a:endParaRPr lang="zh-CN" altLang="en-US" dirty="0"/>
          </a:p>
        </p:txBody>
      </p:sp>
    </p:spTree>
    <p:extLst>
      <p:ext uri="{BB962C8B-B14F-4D97-AF65-F5344CB8AC3E}">
        <p14:creationId xmlns:p14="http://schemas.microsoft.com/office/powerpoint/2010/main" val="229380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IBM System </a:t>
            </a:r>
            <a:r>
              <a:rPr lang="en-US" altLang="zh-CN" dirty="0" smtClean="0"/>
              <a:t>p</a:t>
            </a:r>
            <a:r>
              <a:rPr lang="zh-CN" altLang="en-US" dirty="0" smtClean="0"/>
              <a:t>虚拟</a:t>
            </a:r>
            <a:r>
              <a:rPr lang="zh-CN" altLang="en-US" dirty="0"/>
              <a:t>化</a:t>
            </a:r>
            <a:r>
              <a:rPr lang="zh-CN" altLang="en-US" dirty="0" smtClean="0"/>
              <a:t>结构图</a:t>
            </a:r>
            <a:endParaRPr lang="en-US" altLang="zh-CN" dirty="0"/>
          </a:p>
        </p:txBody>
      </p:sp>
      <p:pic>
        <p:nvPicPr>
          <p:cNvPr id="2050" name="Picture 2"/>
          <p:cNvPicPr>
            <a:picLocks noChangeAspect="1" noChangeArrowheads="1"/>
          </p:cNvPicPr>
          <p:nvPr/>
        </p:nvPicPr>
        <p:blipFill>
          <a:blip r:embed="rId2" cstate="print"/>
          <a:srcRect/>
          <a:stretch>
            <a:fillRect/>
          </a:stretch>
        </p:blipFill>
        <p:spPr bwMode="auto">
          <a:xfrm rot="10800000">
            <a:off x="857223" y="1928802"/>
            <a:ext cx="6429420" cy="4697978"/>
          </a:xfrm>
          <a:prstGeom prst="rect">
            <a:avLst/>
          </a:prstGeom>
          <a:noFill/>
          <a:ln w="9525">
            <a:noFill/>
            <a:miter lim="800000"/>
            <a:headEnd/>
            <a:tailEnd/>
          </a:ln>
          <a:effectLst/>
        </p:spPr>
      </p:pic>
    </p:spTree>
    <p:extLst>
      <p:ext uri="{BB962C8B-B14F-4D97-AF65-F5344CB8AC3E}">
        <p14:creationId xmlns:p14="http://schemas.microsoft.com/office/powerpoint/2010/main" val="144249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IBM System </a:t>
            </a:r>
            <a:r>
              <a:rPr lang="en-US" altLang="zh-CN" dirty="0" smtClean="0"/>
              <a:t>p</a:t>
            </a:r>
            <a:r>
              <a:rPr lang="zh-CN" altLang="en-US" dirty="0" smtClean="0"/>
              <a:t>虚拟</a:t>
            </a:r>
            <a:r>
              <a:rPr lang="zh-CN" altLang="en-US" dirty="0"/>
              <a:t>化</a:t>
            </a:r>
            <a:r>
              <a:rPr lang="zh-CN" altLang="en-US" dirty="0" smtClean="0"/>
              <a:t>结构图</a:t>
            </a:r>
            <a:endParaRPr lang="en-US" altLang="zh-CN" dirty="0"/>
          </a:p>
        </p:txBody>
      </p:sp>
      <p:sp>
        <p:nvSpPr>
          <p:cNvPr id="4" name="矩形 3"/>
          <p:cNvSpPr/>
          <p:nvPr/>
        </p:nvSpPr>
        <p:spPr>
          <a:xfrm>
            <a:off x="532656" y="1916832"/>
            <a:ext cx="7776864" cy="45365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5" name="矩形 4"/>
          <p:cNvSpPr/>
          <p:nvPr/>
        </p:nvSpPr>
        <p:spPr>
          <a:xfrm>
            <a:off x="755576" y="5661248"/>
            <a:ext cx="73448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solidFill>
                  <a:schemeClr val="tx1"/>
                </a:solidFill>
              </a:rPr>
              <a:t>硬件层</a:t>
            </a:r>
          </a:p>
        </p:txBody>
      </p:sp>
      <p:sp>
        <p:nvSpPr>
          <p:cNvPr id="7" name="矩形 6"/>
          <p:cNvSpPr/>
          <p:nvPr/>
        </p:nvSpPr>
        <p:spPr>
          <a:xfrm>
            <a:off x="748680" y="4869160"/>
            <a:ext cx="7344816"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err="1" smtClean="0"/>
              <a:t>PowerHypervisor</a:t>
            </a:r>
            <a:endParaRPr lang="zh-CN" altLang="en-US" dirty="0"/>
          </a:p>
        </p:txBody>
      </p:sp>
      <p:sp>
        <p:nvSpPr>
          <p:cNvPr id="6" name="圆角矩形 5"/>
          <p:cNvSpPr/>
          <p:nvPr/>
        </p:nvSpPr>
        <p:spPr>
          <a:xfrm>
            <a:off x="5904838" y="1988840"/>
            <a:ext cx="2195554" cy="27345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r>
              <a:rPr lang="zh-CN" altLang="en-US" dirty="0"/>
              <a:t>共享</a:t>
            </a:r>
            <a:r>
              <a:rPr lang="zh-CN" altLang="en-US" dirty="0" smtClean="0"/>
              <a:t>池处理器</a:t>
            </a:r>
            <a:endParaRPr lang="zh-CN" altLang="en-US" dirty="0"/>
          </a:p>
        </p:txBody>
      </p:sp>
      <p:sp>
        <p:nvSpPr>
          <p:cNvPr id="9" name="圆角矩形 8"/>
          <p:cNvSpPr/>
          <p:nvPr/>
        </p:nvSpPr>
        <p:spPr>
          <a:xfrm>
            <a:off x="3635896" y="1988840"/>
            <a:ext cx="2195554" cy="27345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r>
              <a:rPr lang="zh-CN" altLang="en-US" dirty="0" smtClean="0"/>
              <a:t>共享池处理器</a:t>
            </a:r>
            <a:endParaRPr lang="zh-CN" altLang="en-US" dirty="0"/>
          </a:p>
        </p:txBody>
      </p:sp>
      <p:sp>
        <p:nvSpPr>
          <p:cNvPr id="8" name="矩形 7"/>
          <p:cNvSpPr/>
          <p:nvPr/>
        </p:nvSpPr>
        <p:spPr>
          <a:xfrm>
            <a:off x="971600" y="1988840"/>
            <a:ext cx="1172090" cy="13625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t>AIX</a:t>
            </a:r>
          </a:p>
          <a:p>
            <a:pPr algn="ctr"/>
            <a:r>
              <a:rPr lang="zh-CN" altLang="en-US" dirty="0"/>
              <a:t>虚拟机</a:t>
            </a:r>
          </a:p>
        </p:txBody>
      </p:sp>
      <p:sp>
        <p:nvSpPr>
          <p:cNvPr id="11" name="矩形 10"/>
          <p:cNvSpPr/>
          <p:nvPr/>
        </p:nvSpPr>
        <p:spPr>
          <a:xfrm>
            <a:off x="2195736" y="1988840"/>
            <a:ext cx="1172090" cy="13625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t>AIX</a:t>
            </a:r>
          </a:p>
          <a:p>
            <a:pPr algn="ctr"/>
            <a:r>
              <a:rPr lang="zh-CN" altLang="en-US" dirty="0"/>
              <a:t>虚拟机</a:t>
            </a:r>
          </a:p>
        </p:txBody>
      </p:sp>
      <p:sp>
        <p:nvSpPr>
          <p:cNvPr id="12" name="矩形 11"/>
          <p:cNvSpPr/>
          <p:nvPr/>
        </p:nvSpPr>
        <p:spPr>
          <a:xfrm>
            <a:off x="2195736" y="3414681"/>
            <a:ext cx="1172090" cy="13625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逻辑分区</a:t>
            </a:r>
          </a:p>
        </p:txBody>
      </p:sp>
      <p:sp>
        <p:nvSpPr>
          <p:cNvPr id="13" name="矩形 12"/>
          <p:cNvSpPr/>
          <p:nvPr/>
        </p:nvSpPr>
        <p:spPr>
          <a:xfrm>
            <a:off x="971600" y="3414681"/>
            <a:ext cx="1172090" cy="13625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逻辑分区</a:t>
            </a:r>
            <a:endParaRPr lang="zh-CN" altLang="en-US" dirty="0"/>
          </a:p>
        </p:txBody>
      </p:sp>
      <p:sp>
        <p:nvSpPr>
          <p:cNvPr id="18" name="矩形 17"/>
          <p:cNvSpPr/>
          <p:nvPr/>
        </p:nvSpPr>
        <p:spPr>
          <a:xfrm>
            <a:off x="4427984" y="2060849"/>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000" dirty="0" smtClean="0"/>
              <a:t>Linux</a:t>
            </a:r>
            <a:r>
              <a:rPr lang="zh-CN" altLang="en-US" sz="1600" dirty="0" smtClean="0"/>
              <a:t>虚拟机</a:t>
            </a:r>
            <a:endParaRPr lang="zh-CN" altLang="en-US" sz="1600" dirty="0"/>
          </a:p>
        </p:txBody>
      </p:sp>
      <p:sp>
        <p:nvSpPr>
          <p:cNvPr id="20" name="矩形 19"/>
          <p:cNvSpPr/>
          <p:nvPr/>
        </p:nvSpPr>
        <p:spPr>
          <a:xfrm>
            <a:off x="3848835" y="2060850"/>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600" dirty="0"/>
              <a:t>AIX</a:t>
            </a:r>
          </a:p>
          <a:p>
            <a:pPr algn="ctr"/>
            <a:r>
              <a:rPr lang="zh-CN" altLang="en-US" sz="1600" dirty="0"/>
              <a:t>虚拟机</a:t>
            </a:r>
          </a:p>
        </p:txBody>
      </p:sp>
      <p:sp>
        <p:nvSpPr>
          <p:cNvPr id="21" name="矩形 20"/>
          <p:cNvSpPr/>
          <p:nvPr/>
        </p:nvSpPr>
        <p:spPr>
          <a:xfrm>
            <a:off x="5007133" y="206084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000" dirty="0" smtClean="0"/>
              <a:t>Linux</a:t>
            </a:r>
            <a:r>
              <a:rPr lang="zh-CN" altLang="en-US" sz="1600" dirty="0" smtClean="0"/>
              <a:t>虚拟机</a:t>
            </a:r>
            <a:endParaRPr lang="zh-CN" altLang="en-US" sz="1600" dirty="0"/>
          </a:p>
        </p:txBody>
      </p:sp>
      <p:sp>
        <p:nvSpPr>
          <p:cNvPr id="22" name="矩形 21"/>
          <p:cNvSpPr/>
          <p:nvPr/>
        </p:nvSpPr>
        <p:spPr>
          <a:xfrm>
            <a:off x="3848835" y="321990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微分区</a:t>
            </a:r>
            <a:endParaRPr lang="zh-CN" altLang="en-US" sz="1600" dirty="0"/>
          </a:p>
        </p:txBody>
      </p:sp>
      <p:sp>
        <p:nvSpPr>
          <p:cNvPr id="23" name="矩形 22"/>
          <p:cNvSpPr/>
          <p:nvPr/>
        </p:nvSpPr>
        <p:spPr>
          <a:xfrm>
            <a:off x="4421088" y="321990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微分区</a:t>
            </a:r>
            <a:endParaRPr lang="zh-CN" altLang="en-US" sz="1600" dirty="0"/>
          </a:p>
        </p:txBody>
      </p:sp>
      <p:sp>
        <p:nvSpPr>
          <p:cNvPr id="24" name="矩形 23"/>
          <p:cNvSpPr/>
          <p:nvPr/>
        </p:nvSpPr>
        <p:spPr>
          <a:xfrm>
            <a:off x="5007133" y="321990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微分区</a:t>
            </a:r>
            <a:endParaRPr lang="zh-CN" altLang="en-US" sz="1600" dirty="0"/>
          </a:p>
        </p:txBody>
      </p:sp>
      <p:sp>
        <p:nvSpPr>
          <p:cNvPr id="32" name="矩形 31"/>
          <p:cNvSpPr/>
          <p:nvPr/>
        </p:nvSpPr>
        <p:spPr>
          <a:xfrm>
            <a:off x="6657147" y="2060849"/>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000" dirty="0" smtClean="0"/>
              <a:t>Linux</a:t>
            </a:r>
            <a:r>
              <a:rPr lang="zh-CN" altLang="en-US" sz="1600" dirty="0" smtClean="0"/>
              <a:t>虚拟机</a:t>
            </a:r>
            <a:endParaRPr lang="zh-CN" altLang="en-US" sz="1600" dirty="0"/>
          </a:p>
        </p:txBody>
      </p:sp>
      <p:sp>
        <p:nvSpPr>
          <p:cNvPr id="33" name="矩形 32"/>
          <p:cNvSpPr/>
          <p:nvPr/>
        </p:nvSpPr>
        <p:spPr>
          <a:xfrm>
            <a:off x="6077998" y="2060850"/>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600" dirty="0"/>
              <a:t>AIX</a:t>
            </a:r>
          </a:p>
          <a:p>
            <a:pPr algn="ctr"/>
            <a:r>
              <a:rPr lang="zh-CN" altLang="en-US" sz="1600" dirty="0"/>
              <a:t>虚拟机</a:t>
            </a:r>
          </a:p>
        </p:txBody>
      </p:sp>
      <p:sp>
        <p:nvSpPr>
          <p:cNvPr id="34" name="矩形 33"/>
          <p:cNvSpPr/>
          <p:nvPr/>
        </p:nvSpPr>
        <p:spPr>
          <a:xfrm>
            <a:off x="7236296" y="206084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600" dirty="0"/>
              <a:t>AIX</a:t>
            </a:r>
          </a:p>
          <a:p>
            <a:pPr algn="ctr"/>
            <a:r>
              <a:rPr lang="zh-CN" altLang="en-US" sz="1600" dirty="0"/>
              <a:t>虚拟机</a:t>
            </a:r>
          </a:p>
        </p:txBody>
      </p:sp>
      <p:sp>
        <p:nvSpPr>
          <p:cNvPr id="35" name="矩形 34"/>
          <p:cNvSpPr/>
          <p:nvPr/>
        </p:nvSpPr>
        <p:spPr>
          <a:xfrm>
            <a:off x="6077998" y="321990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微分区</a:t>
            </a:r>
            <a:endParaRPr lang="zh-CN" altLang="en-US" sz="1600" dirty="0"/>
          </a:p>
        </p:txBody>
      </p:sp>
      <p:sp>
        <p:nvSpPr>
          <p:cNvPr id="36" name="矩形 35"/>
          <p:cNvSpPr/>
          <p:nvPr/>
        </p:nvSpPr>
        <p:spPr>
          <a:xfrm>
            <a:off x="6650251" y="321990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微分区</a:t>
            </a:r>
            <a:endParaRPr lang="zh-CN" altLang="en-US" sz="1600" dirty="0"/>
          </a:p>
        </p:txBody>
      </p:sp>
      <p:sp>
        <p:nvSpPr>
          <p:cNvPr id="37" name="矩形 36"/>
          <p:cNvSpPr/>
          <p:nvPr/>
        </p:nvSpPr>
        <p:spPr>
          <a:xfrm>
            <a:off x="7236296" y="3219908"/>
            <a:ext cx="579149" cy="11378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微分区</a:t>
            </a:r>
            <a:endParaRPr lang="zh-CN" altLang="en-US" sz="1600" dirty="0"/>
          </a:p>
        </p:txBody>
      </p:sp>
    </p:spTree>
    <p:extLst>
      <p:ext uri="{BB962C8B-B14F-4D97-AF65-F5344CB8AC3E}">
        <p14:creationId xmlns:p14="http://schemas.microsoft.com/office/powerpoint/2010/main" val="1151992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VMWare</a:t>
            </a:r>
            <a:endParaRPr lang="zh-CN" altLang="en-US" dirty="0"/>
          </a:p>
        </p:txBody>
      </p:sp>
      <p:sp>
        <p:nvSpPr>
          <p:cNvPr id="3" name="内容占位符 2"/>
          <p:cNvSpPr>
            <a:spLocks noGrp="1"/>
          </p:cNvSpPr>
          <p:nvPr>
            <p:ph idx="1"/>
          </p:nvPr>
        </p:nvSpPr>
        <p:spPr/>
        <p:txBody>
          <a:bodyPr/>
          <a:lstStyle/>
          <a:p>
            <a:r>
              <a:rPr lang="en-US" altLang="zh-CN" dirty="0" smtClean="0"/>
              <a:t>1998</a:t>
            </a:r>
            <a:r>
              <a:rPr lang="zh-CN" altLang="en-US" dirty="0" smtClean="0"/>
              <a:t>年成立的</a:t>
            </a:r>
            <a:r>
              <a:rPr lang="en-US" altLang="zh-CN" dirty="0" err="1" smtClean="0"/>
              <a:t>VMWare</a:t>
            </a:r>
            <a:r>
              <a:rPr lang="zh-CN" altLang="en-US" dirty="0" smtClean="0"/>
              <a:t>公司将大型机所特有的虚拟化技术带入了个人电脑。</a:t>
            </a:r>
            <a:endParaRPr lang="en-US" altLang="zh-CN" dirty="0" smtClean="0"/>
          </a:p>
          <a:p>
            <a:r>
              <a:rPr lang="en-US" altLang="zh-CN" dirty="0" err="1" smtClean="0"/>
              <a:t>VMWare</a:t>
            </a:r>
            <a:r>
              <a:rPr lang="zh-CN" altLang="en-US" dirty="0" smtClean="0"/>
              <a:t>的虚拟化策略是整合虚拟化数据中心的基础设施，提供基于虚拟化基础架构的数据中心操作系统（</a:t>
            </a:r>
            <a:r>
              <a:rPr lang="en-US" altLang="zh-CN" dirty="0" smtClean="0"/>
              <a:t>Virtual </a:t>
            </a:r>
            <a:r>
              <a:rPr lang="en-US" altLang="zh-CN" dirty="0" err="1" smtClean="0"/>
              <a:t>DataCenter</a:t>
            </a:r>
            <a:r>
              <a:rPr lang="en-US" altLang="zh-CN" dirty="0" smtClean="0"/>
              <a:t> Operating System</a:t>
            </a:r>
            <a:r>
              <a:rPr lang="zh-CN" altLang="en-US" dirty="0" smtClean="0"/>
              <a:t>，</a:t>
            </a:r>
            <a:r>
              <a:rPr lang="en-US" altLang="zh-CN" dirty="0" smtClean="0"/>
              <a:t>VDC-</a:t>
            </a:r>
            <a:r>
              <a:rPr lang="en-US" altLang="zh-CN" dirty="0"/>
              <a:t>OS</a:t>
            </a:r>
            <a:r>
              <a:rPr lang="zh-CN" altLang="en-US" dirty="0" smtClean="0"/>
              <a:t>）。</a:t>
            </a:r>
            <a:endParaRPr lang="en-US" altLang="zh-CN" dirty="0" smtClean="0"/>
          </a:p>
        </p:txBody>
      </p:sp>
    </p:spTree>
    <p:extLst>
      <p:ext uri="{BB962C8B-B14F-4D97-AF65-F5344CB8AC3E}">
        <p14:creationId xmlns:p14="http://schemas.microsoft.com/office/powerpoint/2010/main" val="126751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数据中心操作系统</a:t>
            </a:r>
            <a:endParaRPr lang="zh-CN" altLang="en-US" dirty="0"/>
          </a:p>
        </p:txBody>
      </p:sp>
      <p:sp>
        <p:nvSpPr>
          <p:cNvPr id="3" name="内容占位符 2"/>
          <p:cNvSpPr>
            <a:spLocks noGrp="1"/>
          </p:cNvSpPr>
          <p:nvPr>
            <p:ph idx="1"/>
          </p:nvPr>
        </p:nvSpPr>
        <p:spPr/>
        <p:txBody>
          <a:bodyPr/>
          <a:lstStyle/>
          <a:p>
            <a:r>
              <a:rPr lang="zh-CN" altLang="en-US" dirty="0" smtClean="0"/>
              <a:t>集成数据中心所有的硬件资源、虚拟服务器和其他基础设施，通过有效地管理为上层应用提供可用、可伸缩、灵活的基础设施平台。</a:t>
            </a:r>
            <a:endParaRPr lang="en-US" altLang="zh-CN" dirty="0" smtClean="0"/>
          </a:p>
          <a:p>
            <a:r>
              <a:rPr lang="en-US" altLang="zh-CN" dirty="0" smtClean="0"/>
              <a:t>VMware</a:t>
            </a:r>
            <a:r>
              <a:rPr lang="zh-CN" altLang="en-US" dirty="0" smtClean="0"/>
              <a:t>的数据中心产品主要面向企业服务器市场，包括</a:t>
            </a:r>
            <a:r>
              <a:rPr lang="en-US" altLang="zh-CN" dirty="0" smtClean="0"/>
              <a:t>VMware Infrastructure</a:t>
            </a:r>
            <a:r>
              <a:rPr lang="zh-CN" altLang="en-US" dirty="0" smtClean="0"/>
              <a:t>、</a:t>
            </a:r>
            <a:r>
              <a:rPr lang="en-US" altLang="zh-CN" dirty="0" smtClean="0"/>
              <a:t>VMware </a:t>
            </a:r>
            <a:r>
              <a:rPr lang="en-US" altLang="zh-CN" dirty="0" err="1" smtClean="0"/>
              <a:t>vCenter</a:t>
            </a:r>
            <a:r>
              <a:rPr lang="en-US" altLang="zh-CN" dirty="0" smtClean="0"/>
              <a:t> Server </a:t>
            </a:r>
            <a:r>
              <a:rPr lang="zh-CN" altLang="en-US" dirty="0" smtClean="0"/>
              <a:t>系列软件</a:t>
            </a:r>
            <a:r>
              <a:rPr lang="en-US" altLang="zh-CN" dirty="0" smtClean="0"/>
              <a:t>\</a:t>
            </a:r>
            <a:r>
              <a:rPr lang="en-US" altLang="zh-CN" dirty="0" err="1" smtClean="0"/>
              <a:t>Vmware</a:t>
            </a:r>
            <a:r>
              <a:rPr lang="en-US" altLang="zh-CN" dirty="0" smtClean="0"/>
              <a:t> Capacity Planer</a:t>
            </a:r>
            <a:r>
              <a:rPr lang="zh-CN" altLang="en-US" dirty="0" smtClean="0"/>
              <a:t>、</a:t>
            </a:r>
            <a:r>
              <a:rPr lang="en-US" altLang="zh-CN" dirty="0" err="1" smtClean="0"/>
              <a:t>Vmware</a:t>
            </a:r>
            <a:r>
              <a:rPr lang="en-US" altLang="zh-CN" dirty="0" smtClean="0"/>
              <a:t> Data Recovery </a:t>
            </a:r>
            <a:r>
              <a:rPr lang="zh-CN" altLang="en-US" dirty="0" smtClean="0"/>
              <a:t>和</a:t>
            </a:r>
            <a:r>
              <a:rPr lang="en-US" altLang="zh-CN" dirty="0" err="1" smtClean="0"/>
              <a:t>Vmware</a:t>
            </a:r>
            <a:r>
              <a:rPr lang="en-US" altLang="zh-CN" dirty="0" smtClean="0"/>
              <a:t> Server</a:t>
            </a:r>
            <a:r>
              <a:rPr lang="zh-CN" altLang="en-US" dirty="0" smtClean="0"/>
              <a:t>等。</a:t>
            </a:r>
            <a:endParaRPr lang="zh-CN" altLang="en-US" dirty="0"/>
          </a:p>
        </p:txBody>
      </p:sp>
    </p:spTree>
    <p:extLst>
      <p:ext uri="{BB962C8B-B14F-4D97-AF65-F5344CB8AC3E}">
        <p14:creationId xmlns:p14="http://schemas.microsoft.com/office/powerpoint/2010/main" val="81231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ESX Server</a:t>
            </a:r>
            <a:endParaRPr lang="zh-CN" altLang="en-US" dirty="0"/>
          </a:p>
        </p:txBody>
      </p:sp>
      <p:sp>
        <p:nvSpPr>
          <p:cNvPr id="3" name="内容占位符 2"/>
          <p:cNvSpPr>
            <a:spLocks noGrp="1"/>
          </p:cNvSpPr>
          <p:nvPr>
            <p:ph idx="1"/>
          </p:nvPr>
        </p:nvSpPr>
        <p:spPr/>
        <p:txBody>
          <a:bodyPr>
            <a:normAutofit/>
          </a:bodyPr>
          <a:lstStyle/>
          <a:p>
            <a:r>
              <a:rPr lang="en-US" altLang="zh-CN" dirty="0" smtClean="0"/>
              <a:t>VMware  Infrastructure</a:t>
            </a:r>
            <a:r>
              <a:rPr lang="zh-CN" altLang="en-US" dirty="0" smtClean="0"/>
              <a:t>的组成部分，是数据中心虚拟化的基础。整合数据中心的计算、网络和存储资源，将它们动态地分配给虚拟机。</a:t>
            </a:r>
            <a:endParaRPr lang="en-US" altLang="zh-CN" dirty="0" smtClean="0"/>
          </a:p>
          <a:p>
            <a:r>
              <a:rPr lang="en-US" altLang="zh-CN" dirty="0" err="1" smtClean="0"/>
              <a:t>vSMP</a:t>
            </a:r>
            <a:r>
              <a:rPr lang="zh-CN" altLang="en-US" dirty="0" smtClean="0"/>
              <a:t>（</a:t>
            </a:r>
            <a:r>
              <a:rPr lang="en-US" altLang="zh-CN" dirty="0" smtClean="0"/>
              <a:t>virtual Symmetrical </a:t>
            </a:r>
            <a:r>
              <a:rPr lang="en-US" altLang="zh-CN" dirty="0" err="1" smtClean="0"/>
              <a:t>MultiProcessing</a:t>
            </a:r>
            <a:r>
              <a:rPr lang="en-US" altLang="zh-CN" dirty="0" smtClean="0"/>
              <a:t> </a:t>
            </a:r>
            <a:r>
              <a:rPr lang="zh-CN" altLang="en-US" dirty="0" smtClean="0"/>
              <a:t>）虚拟对称处理器</a:t>
            </a:r>
            <a:endParaRPr lang="en-US" altLang="zh-CN" dirty="0" smtClean="0"/>
          </a:p>
          <a:p>
            <a:r>
              <a:rPr lang="zh-CN" altLang="en-US" dirty="0" smtClean="0"/>
              <a:t>在其基础上推出的</a:t>
            </a:r>
            <a:r>
              <a:rPr lang="en-US" altLang="zh-CN" dirty="0" err="1" smtClean="0"/>
              <a:t>ESXi</a:t>
            </a:r>
            <a:r>
              <a:rPr lang="en-US" altLang="zh-CN" dirty="0" smtClean="0"/>
              <a:t> Server</a:t>
            </a:r>
            <a:r>
              <a:rPr lang="zh-CN" altLang="en-US" dirty="0" smtClean="0"/>
              <a:t>运行的虚拟机性能接近于物理机的性能。</a:t>
            </a:r>
            <a:endParaRPr lang="en-US" altLang="zh-CN" dirty="0" smtClean="0"/>
          </a:p>
          <a:p>
            <a:endParaRPr lang="zh-CN" altLang="en-US" dirty="0"/>
          </a:p>
        </p:txBody>
      </p:sp>
    </p:spTree>
    <p:extLst>
      <p:ext uri="{BB962C8B-B14F-4D97-AF65-F5344CB8AC3E}">
        <p14:creationId xmlns:p14="http://schemas.microsoft.com/office/powerpoint/2010/main" val="969429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VMware Server </a:t>
            </a:r>
            <a:endParaRPr lang="zh-CN" altLang="en-US" dirty="0"/>
          </a:p>
        </p:txBody>
      </p:sp>
      <p:sp>
        <p:nvSpPr>
          <p:cNvPr id="3" name="内容占位符 2"/>
          <p:cNvSpPr>
            <a:spLocks noGrp="1"/>
          </p:cNvSpPr>
          <p:nvPr>
            <p:ph idx="1"/>
          </p:nvPr>
        </p:nvSpPr>
        <p:spPr/>
        <p:txBody>
          <a:bodyPr/>
          <a:lstStyle/>
          <a:p>
            <a:r>
              <a:rPr lang="en-US" altLang="zh-CN" dirty="0" smtClean="0"/>
              <a:t>VMware</a:t>
            </a:r>
            <a:r>
              <a:rPr lang="zh-CN" altLang="en-US" dirty="0" smtClean="0"/>
              <a:t> </a:t>
            </a:r>
            <a:r>
              <a:rPr lang="en-US" altLang="zh-CN" dirty="0" smtClean="0"/>
              <a:t>Server:</a:t>
            </a:r>
            <a:r>
              <a:rPr lang="zh-CN" altLang="en-US" dirty="0" smtClean="0"/>
              <a:t>免费服务器虚拟机监视器，用于创建、编辑、运行虚拟机。</a:t>
            </a:r>
            <a:endParaRPr lang="en-US" altLang="zh-CN" dirty="0" smtClean="0"/>
          </a:p>
          <a:p>
            <a:endParaRPr lang="zh-CN" altLang="en-US" dirty="0" smtClean="0"/>
          </a:p>
          <a:p>
            <a:r>
              <a:rPr lang="zh-CN" altLang="en-US" dirty="0" smtClean="0"/>
              <a:t>与</a:t>
            </a:r>
            <a:r>
              <a:rPr lang="en-US" altLang="zh-CN" dirty="0" smtClean="0"/>
              <a:t>ESX</a:t>
            </a:r>
            <a:r>
              <a:rPr lang="zh-CN" altLang="en-US" dirty="0" smtClean="0"/>
              <a:t>不同，它需要作为一个应用程序安装在</a:t>
            </a:r>
            <a:r>
              <a:rPr lang="en-US" altLang="zh-CN" dirty="0" smtClean="0"/>
              <a:t>Windows</a:t>
            </a:r>
            <a:r>
              <a:rPr lang="zh-CN" altLang="en-US" dirty="0" smtClean="0"/>
              <a:t>或</a:t>
            </a:r>
            <a:r>
              <a:rPr lang="en-US" altLang="zh-CN" dirty="0" smtClean="0"/>
              <a:t>Linux</a:t>
            </a:r>
            <a:r>
              <a:rPr lang="zh-CN" altLang="en-US" dirty="0" smtClean="0"/>
              <a:t>操作系统上，而虚拟机则运行在</a:t>
            </a:r>
            <a:r>
              <a:rPr lang="en-US" altLang="zh-CN" dirty="0" smtClean="0"/>
              <a:t>VMware Server </a:t>
            </a:r>
            <a:r>
              <a:rPr lang="zh-CN" altLang="en-US" dirty="0" smtClean="0"/>
              <a:t>上，由于没有直接安装在物理机上，</a:t>
            </a:r>
            <a:r>
              <a:rPr lang="en-US" altLang="zh-CN" dirty="0" smtClean="0"/>
              <a:t>VMware Server </a:t>
            </a:r>
            <a:r>
              <a:rPr lang="zh-CN" altLang="en-US" dirty="0" smtClean="0"/>
              <a:t>性能不如 </a:t>
            </a:r>
            <a:r>
              <a:rPr lang="en-US" altLang="zh-CN" dirty="0" smtClean="0"/>
              <a:t>ESX Server</a:t>
            </a:r>
            <a:r>
              <a:rPr lang="zh-CN" altLang="en-US" dirty="0" smtClean="0"/>
              <a:t>。</a:t>
            </a:r>
            <a:endParaRPr lang="en-US" altLang="zh-CN" dirty="0" smtClean="0"/>
          </a:p>
        </p:txBody>
      </p:sp>
    </p:spTree>
    <p:extLst>
      <p:ext uri="{BB962C8B-B14F-4D97-AF65-F5344CB8AC3E}">
        <p14:creationId xmlns:p14="http://schemas.microsoft.com/office/powerpoint/2010/main" val="1932089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Xen</a:t>
            </a:r>
            <a:r>
              <a:rPr lang="en-US" altLang="zh-CN" dirty="0" smtClean="0"/>
              <a:t>/Citrix</a:t>
            </a:r>
            <a:endParaRPr lang="zh-CN" altLang="en-US" dirty="0"/>
          </a:p>
        </p:txBody>
      </p:sp>
      <p:sp>
        <p:nvSpPr>
          <p:cNvPr id="3" name="内容占位符 2"/>
          <p:cNvSpPr>
            <a:spLocks noGrp="1"/>
          </p:cNvSpPr>
          <p:nvPr>
            <p:ph idx="1"/>
          </p:nvPr>
        </p:nvSpPr>
        <p:spPr/>
        <p:txBody>
          <a:bodyPr/>
          <a:lstStyle/>
          <a:p>
            <a:r>
              <a:rPr lang="en-US" altLang="zh-CN" dirty="0" err="1" smtClean="0"/>
              <a:t>Xen</a:t>
            </a:r>
            <a:r>
              <a:rPr lang="zh-CN" altLang="en-US" dirty="0" smtClean="0"/>
              <a:t>是一款开源的虚拟机监视器，最早由剑桥大学开发。</a:t>
            </a:r>
            <a:r>
              <a:rPr lang="en-US" altLang="zh-CN" dirty="0" err="1" smtClean="0"/>
              <a:t>Xen</a:t>
            </a:r>
            <a:r>
              <a:rPr lang="zh-CN" altLang="en-US" dirty="0" smtClean="0"/>
              <a:t>能支持广泛的客户操作系统，包括</a:t>
            </a:r>
            <a:r>
              <a:rPr lang="en-US" altLang="zh-CN" dirty="0" smtClean="0"/>
              <a:t>Windows</a:t>
            </a:r>
            <a:r>
              <a:rPr lang="zh-CN" altLang="en-US" dirty="0" smtClean="0"/>
              <a:t>和</a:t>
            </a:r>
            <a:r>
              <a:rPr lang="en-US" altLang="zh-CN" dirty="0" smtClean="0"/>
              <a:t>Linux</a:t>
            </a:r>
            <a:r>
              <a:rPr lang="zh-CN" altLang="en-US" dirty="0" smtClean="0"/>
              <a:t>的多种发布版本。</a:t>
            </a:r>
            <a:endParaRPr lang="en-US" altLang="zh-CN" dirty="0" smtClean="0"/>
          </a:p>
          <a:p>
            <a:r>
              <a:rPr lang="zh-CN" altLang="en-US" dirty="0" smtClean="0"/>
              <a:t>真正满足企业需求的</a:t>
            </a:r>
            <a:r>
              <a:rPr lang="en-US" altLang="zh-CN" dirty="0" err="1" smtClean="0"/>
              <a:t>Xen</a:t>
            </a:r>
            <a:r>
              <a:rPr lang="zh-CN" altLang="en-US" dirty="0" smtClean="0"/>
              <a:t>由</a:t>
            </a:r>
            <a:r>
              <a:rPr lang="en-US" altLang="zh-CN" dirty="0" smtClean="0"/>
              <a:t>2003</a:t>
            </a:r>
            <a:r>
              <a:rPr lang="zh-CN" altLang="en-US" dirty="0" smtClean="0"/>
              <a:t>年成立的小型商业公司</a:t>
            </a:r>
            <a:r>
              <a:rPr lang="en-US" altLang="zh-CN" dirty="0" err="1" smtClean="0"/>
              <a:t>XenSource</a:t>
            </a:r>
            <a:r>
              <a:rPr lang="zh-CN" altLang="en-US" dirty="0" smtClean="0"/>
              <a:t>发布，</a:t>
            </a:r>
            <a:r>
              <a:rPr lang="en-US" altLang="zh-CN" dirty="0" smtClean="0"/>
              <a:t>2007</a:t>
            </a:r>
            <a:r>
              <a:rPr lang="zh-CN" altLang="en-US" dirty="0" smtClean="0"/>
              <a:t>年</a:t>
            </a:r>
            <a:r>
              <a:rPr lang="en-US" altLang="zh-CN" dirty="0" smtClean="0"/>
              <a:t>Citrix</a:t>
            </a:r>
            <a:r>
              <a:rPr lang="zh-CN" altLang="en-US" dirty="0" smtClean="0"/>
              <a:t>收购</a:t>
            </a:r>
            <a:r>
              <a:rPr lang="en-US" altLang="zh-CN" dirty="0" err="1" smtClean="0"/>
              <a:t>XenSource</a:t>
            </a:r>
            <a:r>
              <a:rPr lang="zh-CN" altLang="en-US" dirty="0" smtClean="0"/>
              <a:t>将产品命名为</a:t>
            </a:r>
            <a:r>
              <a:rPr lang="en-US" altLang="zh-CN" dirty="0" err="1" smtClean="0"/>
              <a:t>Xen</a:t>
            </a:r>
            <a:r>
              <a:rPr lang="en-US" altLang="zh-CN" dirty="0" smtClean="0"/>
              <a:t> Server</a:t>
            </a:r>
            <a:r>
              <a:rPr lang="zh-CN" altLang="en-US" dirty="0" smtClean="0"/>
              <a:t>并提出了交付中心的概念。</a:t>
            </a:r>
            <a:endParaRPr lang="en-US" altLang="zh-CN" dirty="0" smtClean="0"/>
          </a:p>
          <a:p>
            <a:endParaRPr lang="zh-CN" altLang="en-US" dirty="0"/>
          </a:p>
        </p:txBody>
      </p:sp>
    </p:spTree>
    <p:extLst>
      <p:ext uri="{BB962C8B-B14F-4D97-AF65-F5344CB8AC3E}">
        <p14:creationId xmlns:p14="http://schemas.microsoft.com/office/powerpoint/2010/main" val="188547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pPr algn="ctr"/>
            <a:r>
              <a:rPr lang="zh-CN" altLang="en-US" dirty="0"/>
              <a:t>虚拟化技术的发展现状与业界动态</a:t>
            </a:r>
          </a:p>
        </p:txBody>
      </p:sp>
    </p:spTree>
    <p:extLst>
      <p:ext uri="{BB962C8B-B14F-4D97-AF65-F5344CB8AC3E}">
        <p14:creationId xmlns:p14="http://schemas.microsoft.com/office/powerpoint/2010/main" val="1603848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交付中心</a:t>
            </a:r>
            <a:endParaRPr lang="zh-CN" altLang="en-US" dirty="0"/>
          </a:p>
        </p:txBody>
      </p:sp>
      <p:sp>
        <p:nvSpPr>
          <p:cNvPr id="3" name="内容占位符 2"/>
          <p:cNvSpPr>
            <a:spLocks noGrp="1"/>
          </p:cNvSpPr>
          <p:nvPr>
            <p:ph idx="1"/>
          </p:nvPr>
        </p:nvSpPr>
        <p:spPr/>
        <p:txBody>
          <a:bodyPr/>
          <a:lstStyle/>
          <a:p>
            <a:r>
              <a:rPr lang="zh-CN" altLang="en-US" dirty="0" smtClean="0"/>
              <a:t>交付中心的概念包括了服务器虚拟化、应用虚拟化、桌面虚拟化三条产品线。向用户提供的是一个全面的应用交付方案，可以将运行在数据中心中的应用和定制化配置高效而安全地交付给用户</a:t>
            </a:r>
            <a:endParaRPr lang="zh-CN" altLang="en-US" dirty="0"/>
          </a:p>
        </p:txBody>
      </p:sp>
      <p:sp>
        <p:nvSpPr>
          <p:cNvPr id="4" name="矩形 3"/>
          <p:cNvSpPr/>
          <p:nvPr/>
        </p:nvSpPr>
        <p:spPr>
          <a:xfrm>
            <a:off x="1142976" y="3500438"/>
            <a:ext cx="37862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服务器虚拟化</a:t>
            </a:r>
            <a:endParaRPr lang="zh-CN" altLang="en-US" dirty="0"/>
          </a:p>
        </p:txBody>
      </p:sp>
      <p:sp>
        <p:nvSpPr>
          <p:cNvPr id="5" name="下箭头 4"/>
          <p:cNvSpPr/>
          <p:nvPr/>
        </p:nvSpPr>
        <p:spPr>
          <a:xfrm>
            <a:off x="2928926" y="4071942"/>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42976" y="4500570"/>
            <a:ext cx="37862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应用虚拟化</a:t>
            </a:r>
            <a:endParaRPr lang="zh-CN" altLang="en-US" dirty="0"/>
          </a:p>
        </p:txBody>
      </p:sp>
      <p:sp>
        <p:nvSpPr>
          <p:cNvPr id="7" name="下箭头 6"/>
          <p:cNvSpPr/>
          <p:nvPr/>
        </p:nvSpPr>
        <p:spPr>
          <a:xfrm>
            <a:off x="2928926" y="5072074"/>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42976" y="5500702"/>
            <a:ext cx="37862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桌面虚拟化</a:t>
            </a:r>
            <a:endParaRPr lang="zh-CN" altLang="en-US" dirty="0"/>
          </a:p>
        </p:txBody>
      </p:sp>
      <p:sp>
        <p:nvSpPr>
          <p:cNvPr id="9" name="圆角矩形 8"/>
          <p:cNvSpPr/>
          <p:nvPr/>
        </p:nvSpPr>
        <p:spPr>
          <a:xfrm>
            <a:off x="6143636" y="3429000"/>
            <a:ext cx="150019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半虚拟化</a:t>
            </a:r>
            <a:endParaRPr lang="zh-CN" altLang="en-US" dirty="0"/>
          </a:p>
        </p:txBody>
      </p:sp>
      <p:sp>
        <p:nvSpPr>
          <p:cNvPr id="10" name="右箭头 9"/>
          <p:cNvSpPr/>
          <p:nvPr/>
        </p:nvSpPr>
        <p:spPr>
          <a:xfrm>
            <a:off x="4929190" y="3643314"/>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143636" y="4429132"/>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XenApp</a:t>
            </a:r>
            <a:r>
              <a:rPr lang="zh-CN" altLang="en-US" dirty="0" smtClean="0"/>
              <a:t>交付系统</a:t>
            </a:r>
            <a:endParaRPr lang="zh-CN" altLang="en-US" dirty="0"/>
          </a:p>
        </p:txBody>
      </p:sp>
      <p:sp>
        <p:nvSpPr>
          <p:cNvPr id="12" name="右箭头 11"/>
          <p:cNvSpPr/>
          <p:nvPr/>
        </p:nvSpPr>
        <p:spPr>
          <a:xfrm>
            <a:off x="4929190" y="4643446"/>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143636" y="5429264"/>
            <a:ext cx="15716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XenDesktop</a:t>
            </a:r>
            <a:r>
              <a:rPr lang="zh-CN" altLang="en-US" dirty="0" smtClean="0"/>
              <a:t>个性桌面</a:t>
            </a:r>
            <a:endParaRPr lang="zh-CN" altLang="en-US" dirty="0"/>
          </a:p>
        </p:txBody>
      </p:sp>
      <p:sp>
        <p:nvSpPr>
          <p:cNvPr id="14" name="右箭头 13"/>
          <p:cNvSpPr/>
          <p:nvPr/>
        </p:nvSpPr>
        <p:spPr>
          <a:xfrm>
            <a:off x="4929190" y="5643578"/>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6825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Microsoft</a:t>
            </a:r>
            <a:endParaRPr lang="zh-CN" altLang="en-US" dirty="0"/>
          </a:p>
        </p:txBody>
      </p:sp>
      <p:sp>
        <p:nvSpPr>
          <p:cNvPr id="3" name="内容占位符 2"/>
          <p:cNvSpPr>
            <a:spLocks noGrp="1"/>
          </p:cNvSpPr>
          <p:nvPr>
            <p:ph idx="1"/>
          </p:nvPr>
        </p:nvSpPr>
        <p:spPr/>
        <p:txBody>
          <a:bodyPr>
            <a:normAutofit/>
          </a:bodyPr>
          <a:lstStyle/>
          <a:p>
            <a:r>
              <a:rPr lang="en-US" altLang="zh-CN" dirty="0" smtClean="0"/>
              <a:t>Microsoft</a:t>
            </a:r>
            <a:r>
              <a:rPr lang="zh-CN" altLang="en-US" dirty="0" smtClean="0"/>
              <a:t>由</a:t>
            </a:r>
            <a:r>
              <a:rPr lang="en-US" altLang="zh-CN" dirty="0" smtClean="0"/>
              <a:t>2008</a:t>
            </a:r>
            <a:r>
              <a:rPr lang="zh-CN" altLang="en-US" dirty="0" smtClean="0"/>
              <a:t>年推出了</a:t>
            </a:r>
            <a:r>
              <a:rPr lang="en-US" altLang="zh-CN" dirty="0" smtClean="0"/>
              <a:t>Windows Server 2008</a:t>
            </a:r>
            <a:r>
              <a:rPr lang="zh-CN" altLang="en-US" dirty="0" smtClean="0"/>
              <a:t>和</a:t>
            </a:r>
            <a:r>
              <a:rPr lang="en-US" altLang="zh-CN" dirty="0" smtClean="0"/>
              <a:t>Hyper-V</a:t>
            </a:r>
            <a:r>
              <a:rPr lang="zh-CN" altLang="en-US" dirty="0" smtClean="0"/>
              <a:t>，进入服务器虚拟化市场。</a:t>
            </a:r>
            <a:endParaRPr lang="en-US" altLang="zh-CN" dirty="0" smtClean="0"/>
          </a:p>
          <a:p>
            <a:r>
              <a:rPr lang="zh-CN" altLang="en-US" dirty="0" smtClean="0"/>
              <a:t>虚拟化策略：从数据中心到桌面</a:t>
            </a:r>
            <a:endParaRPr lang="en-US" altLang="zh-CN" dirty="0" smtClean="0"/>
          </a:p>
          <a:p>
            <a:r>
              <a:rPr lang="zh-CN" altLang="en-US" dirty="0" smtClean="0"/>
              <a:t>虽然微软进入虚拟化市场的时间不长，但是由于微软庞大的用户群和全面的解决方案，使得微软的虚拟化产品引起了极大的反响。</a:t>
            </a:r>
            <a:r>
              <a:rPr lang="en-US" altLang="zh-CN" dirty="0" smtClean="0"/>
              <a:t> </a:t>
            </a:r>
            <a:endParaRPr lang="zh-CN" altLang="en-US" dirty="0"/>
          </a:p>
        </p:txBody>
      </p:sp>
    </p:spTree>
    <p:extLst>
      <p:ext uri="{BB962C8B-B14F-4D97-AF65-F5344CB8AC3E}">
        <p14:creationId xmlns:p14="http://schemas.microsoft.com/office/powerpoint/2010/main" val="43814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从数据中心到桌面</a:t>
            </a:r>
            <a:endParaRPr lang="zh-CN" altLang="en-US" dirty="0"/>
          </a:p>
        </p:txBody>
      </p:sp>
      <p:sp>
        <p:nvSpPr>
          <p:cNvPr id="3" name="内容占位符 2"/>
          <p:cNvSpPr>
            <a:spLocks noGrp="1"/>
          </p:cNvSpPr>
          <p:nvPr>
            <p:ph idx="1"/>
          </p:nvPr>
        </p:nvSpPr>
        <p:spPr>
          <a:xfrm>
            <a:off x="571472" y="1785926"/>
            <a:ext cx="8229600" cy="4709160"/>
          </a:xfrm>
        </p:spPr>
        <p:txBody>
          <a:bodyPr/>
          <a:lstStyle/>
          <a:p>
            <a:endParaRPr lang="zh-CN" altLang="en-US" dirty="0"/>
          </a:p>
        </p:txBody>
      </p:sp>
      <p:sp>
        <p:nvSpPr>
          <p:cNvPr id="4" name="矩形 3"/>
          <p:cNvSpPr/>
          <p:nvPr/>
        </p:nvSpPr>
        <p:spPr>
          <a:xfrm>
            <a:off x="1000100" y="2857496"/>
            <a:ext cx="37862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桌面虚拟化</a:t>
            </a:r>
            <a:endParaRPr lang="zh-CN" altLang="en-US" dirty="0"/>
          </a:p>
        </p:txBody>
      </p:sp>
      <p:sp>
        <p:nvSpPr>
          <p:cNvPr id="6" name="矩形 5"/>
          <p:cNvSpPr/>
          <p:nvPr/>
        </p:nvSpPr>
        <p:spPr>
          <a:xfrm>
            <a:off x="1000100" y="3857628"/>
            <a:ext cx="37862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应用虚拟化</a:t>
            </a:r>
            <a:endParaRPr lang="zh-CN" altLang="en-US" dirty="0"/>
          </a:p>
        </p:txBody>
      </p:sp>
      <p:sp>
        <p:nvSpPr>
          <p:cNvPr id="8" name="矩形 7"/>
          <p:cNvSpPr/>
          <p:nvPr/>
        </p:nvSpPr>
        <p:spPr>
          <a:xfrm>
            <a:off x="1000100" y="4857760"/>
            <a:ext cx="37862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服务器虚拟化</a:t>
            </a:r>
            <a:endParaRPr lang="zh-CN" altLang="en-US" dirty="0"/>
          </a:p>
        </p:txBody>
      </p:sp>
      <p:sp>
        <p:nvSpPr>
          <p:cNvPr id="9" name="圆角矩形 8"/>
          <p:cNvSpPr/>
          <p:nvPr/>
        </p:nvSpPr>
        <p:spPr>
          <a:xfrm>
            <a:off x="6000760" y="2786058"/>
            <a:ext cx="214314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VDI</a:t>
            </a:r>
            <a:endParaRPr lang="zh-CN" altLang="en-US" dirty="0"/>
          </a:p>
        </p:txBody>
      </p:sp>
      <p:sp>
        <p:nvSpPr>
          <p:cNvPr id="10" name="右箭头 9"/>
          <p:cNvSpPr/>
          <p:nvPr/>
        </p:nvSpPr>
        <p:spPr>
          <a:xfrm>
            <a:off x="4786314" y="3000372"/>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000760" y="3786190"/>
            <a:ext cx="214314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Application Virtualization</a:t>
            </a:r>
            <a:endParaRPr lang="zh-CN" altLang="en-US" dirty="0"/>
          </a:p>
        </p:txBody>
      </p:sp>
      <p:sp>
        <p:nvSpPr>
          <p:cNvPr id="12" name="右箭头 11"/>
          <p:cNvSpPr/>
          <p:nvPr/>
        </p:nvSpPr>
        <p:spPr>
          <a:xfrm>
            <a:off x="4786314" y="4000504"/>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000760" y="4786322"/>
            <a:ext cx="214314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Virtual Server</a:t>
            </a:r>
            <a:r>
              <a:rPr lang="zh-CN" altLang="en-US" dirty="0" smtClean="0"/>
              <a:t>和</a:t>
            </a:r>
            <a:r>
              <a:rPr lang="en-US" altLang="zh-CN" dirty="0" smtClean="0"/>
              <a:t>Hyper-V</a:t>
            </a:r>
            <a:endParaRPr lang="zh-CN" altLang="en-US" dirty="0"/>
          </a:p>
        </p:txBody>
      </p:sp>
      <p:sp>
        <p:nvSpPr>
          <p:cNvPr id="14" name="右箭头 13"/>
          <p:cNvSpPr/>
          <p:nvPr/>
        </p:nvSpPr>
        <p:spPr>
          <a:xfrm>
            <a:off x="4786314" y="5000636"/>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上箭头 14"/>
          <p:cNvSpPr/>
          <p:nvPr/>
        </p:nvSpPr>
        <p:spPr>
          <a:xfrm>
            <a:off x="2786050" y="4429132"/>
            <a:ext cx="214314"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上箭头 15"/>
          <p:cNvSpPr/>
          <p:nvPr/>
        </p:nvSpPr>
        <p:spPr>
          <a:xfrm>
            <a:off x="2786050" y="3429000"/>
            <a:ext cx="214314"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00100" y="1857364"/>
            <a:ext cx="37862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虚拟化管理软件</a:t>
            </a:r>
            <a:endParaRPr lang="zh-CN" altLang="en-US" dirty="0"/>
          </a:p>
        </p:txBody>
      </p:sp>
      <p:sp>
        <p:nvSpPr>
          <p:cNvPr id="18" name="上箭头 17"/>
          <p:cNvSpPr/>
          <p:nvPr/>
        </p:nvSpPr>
        <p:spPr>
          <a:xfrm>
            <a:off x="2786050" y="2428868"/>
            <a:ext cx="214314"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000760" y="1785926"/>
            <a:ext cx="214314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System Center</a:t>
            </a:r>
            <a:endParaRPr lang="zh-CN" altLang="en-US" dirty="0"/>
          </a:p>
        </p:txBody>
      </p:sp>
      <p:sp>
        <p:nvSpPr>
          <p:cNvPr id="20" name="右箭头 19"/>
          <p:cNvSpPr/>
          <p:nvPr/>
        </p:nvSpPr>
        <p:spPr>
          <a:xfrm>
            <a:off x="4786314" y="2000240"/>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8998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虚拟化技术</a:t>
            </a:r>
            <a:endParaRPr lang="zh-CN" altLang="en-US" dirty="0"/>
          </a:p>
        </p:txBody>
      </p:sp>
      <p:sp>
        <p:nvSpPr>
          <p:cNvPr id="3" name="内容占位符 2"/>
          <p:cNvSpPr>
            <a:spLocks noGrp="1"/>
          </p:cNvSpPr>
          <p:nvPr>
            <p:ph idx="1"/>
          </p:nvPr>
        </p:nvSpPr>
        <p:spPr/>
        <p:txBody>
          <a:bodyPr anchor="t"/>
          <a:lstStyle/>
          <a:p>
            <a:r>
              <a:rPr lang="zh-CN" altLang="en-US" dirty="0" smtClean="0"/>
              <a:t>服务器虚拟化</a:t>
            </a:r>
            <a:endParaRPr lang="en-US" altLang="zh-CN" dirty="0" smtClean="0"/>
          </a:p>
          <a:p>
            <a:pPr lvl="1"/>
            <a:r>
              <a:rPr lang="en-US" altLang="zh-CN" dirty="0" smtClean="0"/>
              <a:t>CPU</a:t>
            </a:r>
            <a:r>
              <a:rPr lang="zh-CN" altLang="en-US" dirty="0" smtClean="0"/>
              <a:t>虚拟化</a:t>
            </a:r>
            <a:endParaRPr lang="en-US" altLang="zh-CN" dirty="0" smtClean="0"/>
          </a:p>
          <a:p>
            <a:pPr lvl="1"/>
            <a:r>
              <a:rPr lang="zh-CN" altLang="en-US" dirty="0" smtClean="0"/>
              <a:t>内存虚拟化</a:t>
            </a:r>
            <a:endParaRPr lang="en-US" altLang="zh-CN" dirty="0" smtClean="0"/>
          </a:p>
          <a:p>
            <a:pPr lvl="1"/>
            <a:r>
              <a:rPr lang="zh-CN" altLang="en-US" dirty="0" smtClean="0"/>
              <a:t>设备和</a:t>
            </a:r>
            <a:r>
              <a:rPr lang="en-US" altLang="zh-CN" dirty="0" smtClean="0"/>
              <a:t>I/O</a:t>
            </a:r>
            <a:r>
              <a:rPr lang="zh-CN" altLang="en-US" dirty="0" smtClean="0"/>
              <a:t>虚拟化</a:t>
            </a:r>
            <a:endParaRPr lang="en-US" altLang="zh-CN" dirty="0" smtClean="0"/>
          </a:p>
          <a:p>
            <a:r>
              <a:rPr lang="zh-CN" altLang="en-US" dirty="0" smtClean="0"/>
              <a:t>网络虚拟化</a:t>
            </a:r>
            <a:endParaRPr lang="en-US" altLang="zh-CN" dirty="0" smtClean="0"/>
          </a:p>
          <a:p>
            <a:r>
              <a:rPr lang="zh-CN" altLang="en-US" dirty="0" smtClean="0"/>
              <a:t>存储虚拟化</a:t>
            </a:r>
            <a:endParaRPr lang="en-US" altLang="zh-CN" dirty="0" smtClean="0"/>
          </a:p>
          <a:p>
            <a:r>
              <a:rPr lang="zh-CN" altLang="en-US" dirty="0" smtClean="0"/>
              <a:t>桌面虚拟化</a:t>
            </a:r>
            <a:endParaRPr lang="en-US" altLang="zh-CN" dirty="0" smtClean="0"/>
          </a:p>
          <a:p>
            <a:r>
              <a:rPr lang="zh-CN" altLang="en-US" dirty="0" smtClean="0"/>
              <a:t>应用虚拟化</a:t>
            </a:r>
            <a:endParaRPr lang="en-US" altLang="zh-CN" dirty="0" smtClean="0"/>
          </a:p>
          <a:p>
            <a:pPr>
              <a:buNone/>
            </a:pPr>
            <a:endParaRPr lang="zh-CN" altLang="en-US" dirty="0"/>
          </a:p>
        </p:txBody>
      </p:sp>
    </p:spTree>
    <p:extLst>
      <p:ext uri="{BB962C8B-B14F-4D97-AF65-F5344CB8AC3E}">
        <p14:creationId xmlns:p14="http://schemas.microsoft.com/office/powerpoint/2010/main" val="366330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CPU</a:t>
            </a:r>
            <a:r>
              <a:rPr lang="zh-CN" altLang="en-US" dirty="0" smtClean="0"/>
              <a:t>虚拟化</a:t>
            </a:r>
            <a:endParaRPr lang="zh-CN" altLang="en-US" dirty="0"/>
          </a:p>
        </p:txBody>
      </p:sp>
      <p:sp>
        <p:nvSpPr>
          <p:cNvPr id="3" name="内容占位符 2"/>
          <p:cNvSpPr>
            <a:spLocks noGrp="1"/>
          </p:cNvSpPr>
          <p:nvPr>
            <p:ph idx="1"/>
          </p:nvPr>
        </p:nvSpPr>
        <p:spPr/>
        <p:txBody>
          <a:bodyPr/>
          <a:lstStyle/>
          <a:p>
            <a:r>
              <a:rPr lang="zh-CN" altLang="en-US" dirty="0" smtClean="0"/>
              <a:t>任意时刻一个物理</a:t>
            </a:r>
            <a:r>
              <a:rPr lang="en-US" altLang="zh-CN" dirty="0" smtClean="0"/>
              <a:t>CPU</a:t>
            </a:r>
            <a:r>
              <a:rPr lang="zh-CN" altLang="en-US" dirty="0" smtClean="0"/>
              <a:t>只能运行一个虚拟</a:t>
            </a:r>
            <a:r>
              <a:rPr lang="en-US" altLang="zh-CN" dirty="0" smtClean="0"/>
              <a:t>CPU</a:t>
            </a:r>
            <a:r>
              <a:rPr lang="zh-CN" altLang="en-US" dirty="0" smtClean="0"/>
              <a:t>的指令</a:t>
            </a:r>
            <a:endParaRPr lang="en-US" altLang="zh-CN" dirty="0" smtClean="0"/>
          </a:p>
          <a:p>
            <a:r>
              <a:rPr lang="zh-CN" altLang="en-US" dirty="0" smtClean="0"/>
              <a:t>客户操作系统可以使用一个或多个虚拟</a:t>
            </a:r>
            <a:r>
              <a:rPr lang="en-US" altLang="zh-CN" dirty="0" smtClean="0"/>
              <a:t>CPU</a:t>
            </a:r>
          </a:p>
          <a:p>
            <a:r>
              <a:rPr lang="zh-CN" altLang="en-US" dirty="0" smtClean="0"/>
              <a:t>在客户操作系统之间，虚拟</a:t>
            </a:r>
            <a:r>
              <a:rPr lang="en-US" altLang="zh-CN" dirty="0" smtClean="0"/>
              <a:t>CPU</a:t>
            </a:r>
            <a:r>
              <a:rPr lang="zh-CN" altLang="en-US" dirty="0" smtClean="0"/>
              <a:t>相互隔离，互不影响</a:t>
            </a:r>
            <a:endParaRPr lang="zh-CN" altLang="en-US" dirty="0"/>
          </a:p>
        </p:txBody>
      </p:sp>
    </p:spTree>
    <p:extLst>
      <p:ext uri="{BB962C8B-B14F-4D97-AF65-F5344CB8AC3E}">
        <p14:creationId xmlns:p14="http://schemas.microsoft.com/office/powerpoint/2010/main" val="90828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x86</a:t>
            </a:r>
            <a:r>
              <a:rPr lang="zh-CN" altLang="en-US" dirty="0" smtClean="0"/>
              <a:t>体系结构下的软件</a:t>
            </a:r>
            <a:r>
              <a:rPr lang="en-US" altLang="zh-CN" dirty="0" smtClean="0"/>
              <a:t>CPU</a:t>
            </a:r>
            <a:r>
              <a:rPr lang="zh-CN" altLang="en-US" dirty="0" smtClean="0"/>
              <a:t>虚拟化</a:t>
            </a:r>
            <a:endParaRPr lang="en-US" altLang="zh-CN"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31" y="2132856"/>
            <a:ext cx="802005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736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内存虚拟化</a:t>
            </a:r>
            <a:endParaRPr lang="zh-CN" altLang="en-US" dirty="0"/>
          </a:p>
        </p:txBody>
      </p:sp>
      <p:sp>
        <p:nvSpPr>
          <p:cNvPr id="3" name="内容占位符 2"/>
          <p:cNvSpPr>
            <a:spLocks noGrp="1"/>
          </p:cNvSpPr>
          <p:nvPr>
            <p:ph idx="1"/>
          </p:nvPr>
        </p:nvSpPr>
        <p:spPr/>
        <p:txBody>
          <a:bodyPr/>
          <a:lstStyle/>
          <a:p>
            <a:r>
              <a:rPr lang="zh-CN" altLang="en-US" dirty="0" smtClean="0"/>
              <a:t>真实物理内存统一由虚拟机监视器管理</a:t>
            </a:r>
            <a:endParaRPr lang="en-US" altLang="zh-CN" dirty="0" smtClean="0"/>
          </a:p>
          <a:p>
            <a:r>
              <a:rPr lang="zh-CN" altLang="en-US" dirty="0" smtClean="0"/>
              <a:t>包装后的虚拟的物理内存按需划分给多个虚拟机</a:t>
            </a:r>
            <a:endParaRPr lang="en-US" altLang="zh-CN" dirty="0" smtClean="0"/>
          </a:p>
          <a:p>
            <a:r>
              <a:rPr lang="zh-CN" altLang="en-US" dirty="0" smtClean="0"/>
              <a:t>各个虚拟机对内存的访问是相互隔离的</a:t>
            </a:r>
            <a:endParaRPr lang="en-US" altLang="zh-CN" dirty="0" smtClean="0"/>
          </a:p>
          <a:p>
            <a:r>
              <a:rPr lang="zh-CN" altLang="en-US" dirty="0" smtClean="0"/>
              <a:t>虚拟机监视器维护物理机内存地址块和虚拟机内部看到的连续内存块的映射关系</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3875455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内存虚拟化</a:t>
            </a:r>
            <a:endParaRPr lang="en-US" altLang="zh-CN"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188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设备与</a:t>
            </a:r>
            <a:r>
              <a:rPr lang="en-US" altLang="zh-CN" dirty="0" smtClean="0"/>
              <a:t>I/O</a:t>
            </a:r>
            <a:r>
              <a:rPr lang="zh-CN" altLang="en-US" dirty="0" smtClean="0"/>
              <a:t>虚拟化</a:t>
            </a:r>
            <a:endParaRPr lang="zh-CN" altLang="en-US" dirty="0"/>
          </a:p>
        </p:txBody>
      </p:sp>
      <p:sp>
        <p:nvSpPr>
          <p:cNvPr id="3" name="内容占位符 2"/>
          <p:cNvSpPr>
            <a:spLocks noGrp="1"/>
          </p:cNvSpPr>
          <p:nvPr>
            <p:ph idx="1"/>
          </p:nvPr>
        </p:nvSpPr>
        <p:spPr/>
        <p:txBody>
          <a:bodyPr/>
          <a:lstStyle/>
          <a:p>
            <a:r>
              <a:rPr lang="zh-CN" altLang="en-US" dirty="0" smtClean="0"/>
              <a:t>物理机的真实设备统一管理</a:t>
            </a:r>
            <a:endParaRPr lang="en-US" altLang="zh-CN" dirty="0" smtClean="0"/>
          </a:p>
          <a:p>
            <a:r>
              <a:rPr lang="zh-CN" altLang="en-US" dirty="0" smtClean="0"/>
              <a:t>包装后多个虚拟设备提供给多个虚拟机</a:t>
            </a:r>
            <a:endParaRPr lang="en-US" altLang="zh-CN" dirty="0" smtClean="0"/>
          </a:p>
          <a:p>
            <a:r>
              <a:rPr lang="zh-CN" altLang="en-US" dirty="0" smtClean="0"/>
              <a:t>使虚拟机不依赖于底层物理设备的实现，保证虚拟机的迁移</a:t>
            </a:r>
            <a:endParaRPr lang="en-US" altLang="zh-CN" dirty="0" smtClean="0"/>
          </a:p>
          <a:p>
            <a:r>
              <a:rPr lang="zh-CN" altLang="en-US" dirty="0" smtClean="0"/>
              <a:t>虚拟机间通讯通过网络接口实现。通过在物理机网络接口虚拟的一个交换机，连接虚拟机的虚拟网络接口（虚拟网卡）。</a:t>
            </a:r>
            <a:endParaRPr lang="zh-CN" altLang="en-US" dirty="0"/>
          </a:p>
        </p:txBody>
      </p:sp>
    </p:spTree>
    <p:extLst>
      <p:ext uri="{BB962C8B-B14F-4D97-AF65-F5344CB8AC3E}">
        <p14:creationId xmlns:p14="http://schemas.microsoft.com/office/powerpoint/2010/main" val="52509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a:buNone/>
            </a:pPr>
            <a:r>
              <a:rPr lang="zh-CN" altLang="en-US" dirty="0" smtClean="0"/>
              <a:t>设备与</a:t>
            </a:r>
            <a:r>
              <a:rPr lang="en-US" altLang="zh-CN" dirty="0" smtClean="0"/>
              <a:t>I/O</a:t>
            </a:r>
            <a:r>
              <a:rPr lang="zh-CN" altLang="en-US" dirty="0" smtClean="0"/>
              <a:t>接口虚拟化</a:t>
            </a:r>
            <a:endParaRPr lang="en-US" altLang="zh-CN"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66389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684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r>
              <a:rPr lang="zh-CN" altLang="en-US" dirty="0" smtClean="0"/>
              <a:t>虚拟化</a:t>
            </a:r>
            <a:r>
              <a:rPr lang="zh-CN" altLang="en-US" dirty="0"/>
              <a:t>历史</a:t>
            </a:r>
            <a:endParaRPr lang="en-US" altLang="zh-CN" dirty="0" smtClean="0"/>
          </a:p>
          <a:p>
            <a:r>
              <a:rPr lang="zh-CN" altLang="en-US" dirty="0" smtClean="0"/>
              <a:t>虚拟化</a:t>
            </a:r>
            <a:r>
              <a:rPr lang="en-US" altLang="zh-CN" dirty="0" smtClean="0"/>
              <a:t>IT</a:t>
            </a:r>
            <a:r>
              <a:rPr lang="zh-CN" altLang="en-US" dirty="0" smtClean="0"/>
              <a:t>厂商</a:t>
            </a:r>
            <a:endParaRPr lang="en-US" altLang="zh-CN" dirty="0" smtClean="0"/>
          </a:p>
          <a:p>
            <a:r>
              <a:rPr lang="zh-CN" altLang="en-US" dirty="0" smtClean="0"/>
              <a:t>虚拟化技术前沿</a:t>
            </a:r>
            <a:endParaRPr lang="en-US" altLang="zh-CN" dirty="0" smtClean="0"/>
          </a:p>
          <a:p>
            <a:endParaRPr lang="zh-CN" altLang="en-US" dirty="0"/>
          </a:p>
        </p:txBody>
      </p:sp>
    </p:spTree>
    <p:extLst>
      <p:ext uri="{BB962C8B-B14F-4D97-AF65-F5344CB8AC3E}">
        <p14:creationId xmlns:p14="http://schemas.microsoft.com/office/powerpoint/2010/main" val="1563440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dirty="0" smtClean="0"/>
              <a:t>网络接口虚拟化</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819" y="1988840"/>
            <a:ext cx="66389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65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网络虚拟化</a:t>
            </a:r>
            <a:endParaRPr lang="zh-CN" altLang="en-US" dirty="0"/>
          </a:p>
        </p:txBody>
      </p:sp>
      <p:sp>
        <p:nvSpPr>
          <p:cNvPr id="3" name="内容占位符 2"/>
          <p:cNvSpPr>
            <a:spLocks noGrp="1"/>
          </p:cNvSpPr>
          <p:nvPr>
            <p:ph idx="1"/>
          </p:nvPr>
        </p:nvSpPr>
        <p:spPr/>
        <p:txBody>
          <a:bodyPr/>
          <a:lstStyle/>
          <a:p>
            <a:r>
              <a:rPr lang="zh-CN" altLang="en-US" dirty="0" smtClean="0"/>
              <a:t>虚拟局域网</a:t>
            </a:r>
            <a:endParaRPr lang="en-US" altLang="zh-CN" dirty="0" smtClean="0"/>
          </a:p>
          <a:p>
            <a:pPr lvl="1"/>
            <a:r>
              <a:rPr lang="zh-CN" altLang="en-US" dirty="0" smtClean="0"/>
              <a:t>将一个物理局域网划分为多个虚拟局域网</a:t>
            </a:r>
            <a:endParaRPr lang="en-US" altLang="zh-CN" dirty="0" smtClean="0"/>
          </a:p>
          <a:p>
            <a:pPr lvl="1"/>
            <a:r>
              <a:rPr lang="zh-CN" altLang="en-US" dirty="0" smtClean="0"/>
              <a:t>将多个物理局域网里的节点划分到一个虚拟局域网</a:t>
            </a:r>
            <a:endParaRPr lang="en-US" altLang="zh-CN" dirty="0" smtClean="0"/>
          </a:p>
          <a:p>
            <a:r>
              <a:rPr lang="zh-CN" altLang="en-US" dirty="0" smtClean="0"/>
              <a:t>虚拟专用网</a:t>
            </a:r>
            <a:endParaRPr lang="en-US" altLang="zh-CN" dirty="0" smtClean="0"/>
          </a:p>
          <a:p>
            <a:pPr lvl="1"/>
            <a:r>
              <a:rPr lang="zh-CN" altLang="en-US" dirty="0" smtClean="0"/>
              <a:t>抽象网络连接，使远程用户像使用物理连接一样访问组织内部网络</a:t>
            </a:r>
            <a:endParaRPr lang="en-US" altLang="zh-CN" dirty="0" smtClean="0"/>
          </a:p>
          <a:p>
            <a:pPr lvl="1">
              <a:buNone/>
            </a:pPr>
            <a:endParaRPr lang="zh-CN" altLang="en-US" dirty="0"/>
          </a:p>
        </p:txBody>
      </p:sp>
    </p:spTree>
    <p:extLst>
      <p:ext uri="{BB962C8B-B14F-4D97-AF65-F5344CB8AC3E}">
        <p14:creationId xmlns:p14="http://schemas.microsoft.com/office/powerpoint/2010/main" val="1856042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存储虚拟化</a:t>
            </a:r>
            <a:endParaRPr lang="zh-CN" altLang="en-US" dirty="0"/>
          </a:p>
        </p:txBody>
      </p:sp>
      <p:sp>
        <p:nvSpPr>
          <p:cNvPr id="3" name="内容占位符 2"/>
          <p:cNvSpPr>
            <a:spLocks noGrp="1"/>
          </p:cNvSpPr>
          <p:nvPr>
            <p:ph idx="1"/>
          </p:nvPr>
        </p:nvSpPr>
        <p:spPr/>
        <p:txBody>
          <a:bodyPr/>
          <a:lstStyle/>
          <a:p>
            <a:r>
              <a:rPr lang="en-US" altLang="zh-CN" dirty="0" smtClean="0"/>
              <a:t>RAID</a:t>
            </a:r>
            <a:r>
              <a:rPr lang="zh-CN" altLang="en-US" dirty="0" smtClean="0"/>
              <a:t>（</a:t>
            </a:r>
            <a:r>
              <a:rPr lang="en-US" altLang="zh-CN" dirty="0" smtClean="0"/>
              <a:t>Redundant Array of Independent Disk</a:t>
            </a:r>
            <a:r>
              <a:rPr lang="zh-CN" altLang="en-US" dirty="0" smtClean="0"/>
              <a:t>）</a:t>
            </a:r>
            <a:endParaRPr lang="en-US" altLang="zh-CN" dirty="0" smtClean="0"/>
          </a:p>
          <a:p>
            <a:pPr lvl="1"/>
            <a:r>
              <a:rPr lang="zh-CN" altLang="en-US" dirty="0" smtClean="0"/>
              <a:t>多块物理磁盘阵列组合，为上层提供统一的存储空间</a:t>
            </a:r>
            <a:endParaRPr lang="en-US" altLang="zh-CN" dirty="0" smtClean="0"/>
          </a:p>
          <a:p>
            <a:r>
              <a:rPr lang="en-US" altLang="zh-CN" dirty="0" smtClean="0"/>
              <a:t>NAS</a:t>
            </a:r>
            <a:r>
              <a:rPr lang="zh-CN" altLang="en-US" dirty="0" smtClean="0"/>
              <a:t>（</a:t>
            </a:r>
            <a:r>
              <a:rPr lang="en-US" altLang="zh-CN" dirty="0" smtClean="0"/>
              <a:t>Network Attached Storage</a:t>
            </a:r>
            <a:r>
              <a:rPr lang="zh-CN" altLang="en-US" dirty="0" smtClean="0"/>
              <a:t>）</a:t>
            </a:r>
            <a:endParaRPr lang="en-US" altLang="zh-CN" dirty="0" smtClean="0"/>
          </a:p>
          <a:p>
            <a:pPr lvl="1"/>
            <a:r>
              <a:rPr lang="zh-CN" altLang="en-US" dirty="0" smtClean="0"/>
              <a:t>文件存储与本地计算机解耦合，文件存储至网络上的</a:t>
            </a:r>
            <a:r>
              <a:rPr lang="en-US" altLang="zh-CN" dirty="0" smtClean="0"/>
              <a:t>NAS</a:t>
            </a:r>
            <a:r>
              <a:rPr lang="zh-CN" altLang="en-US" dirty="0" smtClean="0"/>
              <a:t>存储单元</a:t>
            </a:r>
            <a:endParaRPr lang="en-US" altLang="zh-CN" dirty="0" smtClean="0"/>
          </a:p>
          <a:p>
            <a:r>
              <a:rPr lang="en-US" altLang="zh-CN" dirty="0" smtClean="0"/>
              <a:t>SAN</a:t>
            </a:r>
            <a:r>
              <a:rPr lang="zh-CN" altLang="en-US" dirty="0" smtClean="0"/>
              <a:t>（</a:t>
            </a:r>
            <a:r>
              <a:rPr lang="en-US" altLang="zh-CN" smtClean="0"/>
              <a:t>Storage Area </a:t>
            </a:r>
            <a:r>
              <a:rPr lang="en-US" altLang="zh-CN" dirty="0" smtClean="0"/>
              <a:t>Network</a:t>
            </a:r>
            <a:r>
              <a:rPr lang="zh-CN" altLang="en-US" dirty="0" smtClean="0"/>
              <a:t>）</a:t>
            </a:r>
            <a:endParaRPr lang="en-US" altLang="zh-CN" dirty="0" smtClean="0"/>
          </a:p>
          <a:p>
            <a:pPr lvl="1"/>
            <a:r>
              <a:rPr lang="zh-CN" altLang="en-US" dirty="0" smtClean="0"/>
              <a:t>由磁盘阵列连接光纤通道组成，服务器和客户机通过</a:t>
            </a:r>
            <a:r>
              <a:rPr lang="en-US" altLang="zh-CN" dirty="0" smtClean="0"/>
              <a:t>SCSI</a:t>
            </a:r>
            <a:r>
              <a:rPr lang="zh-CN" altLang="en-US" dirty="0" smtClean="0"/>
              <a:t>协议高速通信</a:t>
            </a:r>
            <a:endParaRPr lang="zh-CN" altLang="en-US" dirty="0"/>
          </a:p>
        </p:txBody>
      </p:sp>
    </p:spTree>
    <p:extLst>
      <p:ext uri="{BB962C8B-B14F-4D97-AF65-F5344CB8AC3E}">
        <p14:creationId xmlns:p14="http://schemas.microsoft.com/office/powerpoint/2010/main" val="2043566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桌面虚拟化</a:t>
            </a:r>
            <a:endParaRPr lang="zh-CN" altLang="en-US" dirty="0"/>
          </a:p>
        </p:txBody>
      </p:sp>
      <p:sp>
        <p:nvSpPr>
          <p:cNvPr id="3" name="内容占位符 2"/>
          <p:cNvSpPr>
            <a:spLocks noGrp="1"/>
          </p:cNvSpPr>
          <p:nvPr>
            <p:ph idx="1"/>
          </p:nvPr>
        </p:nvSpPr>
        <p:spPr/>
        <p:txBody>
          <a:bodyPr/>
          <a:lstStyle/>
          <a:p>
            <a:r>
              <a:rPr lang="zh-CN" altLang="en-US" dirty="0" smtClean="0"/>
              <a:t>将用户的桌面环境与其使用的终端设备解耦合。</a:t>
            </a:r>
            <a:endParaRPr lang="en-US" altLang="zh-CN" dirty="0" smtClean="0"/>
          </a:p>
          <a:p>
            <a:r>
              <a:rPr lang="zh-CN" altLang="en-US" dirty="0" smtClean="0"/>
              <a:t>可以使用软件从集中位置配置</a:t>
            </a:r>
            <a:r>
              <a:rPr lang="en-US" altLang="zh-CN" dirty="0" smtClean="0"/>
              <a:t>PC</a:t>
            </a:r>
            <a:r>
              <a:rPr lang="zh-CN" altLang="en-US" dirty="0" smtClean="0"/>
              <a:t>及其他客户端</a:t>
            </a:r>
            <a:endParaRPr lang="en-US" altLang="zh-CN" dirty="0" smtClean="0"/>
          </a:p>
          <a:p>
            <a:r>
              <a:rPr lang="zh-CN" altLang="en-US" dirty="0" smtClean="0"/>
              <a:t>可以将所有终端数据资源都转移到数据中心而前端只用来显示，操作。</a:t>
            </a:r>
            <a:endParaRPr lang="en-US" altLang="zh-CN" dirty="0" smtClean="0"/>
          </a:p>
          <a:p>
            <a:r>
              <a:rPr lang="zh-CN" altLang="en-US" dirty="0" smtClean="0"/>
              <a:t>实现对桌面环境的快照，备份</a:t>
            </a:r>
            <a:endParaRPr lang="zh-CN" altLang="en-US" dirty="0"/>
          </a:p>
        </p:txBody>
      </p:sp>
    </p:spTree>
    <p:extLst>
      <p:ext uri="{BB962C8B-B14F-4D97-AF65-F5344CB8AC3E}">
        <p14:creationId xmlns:p14="http://schemas.microsoft.com/office/powerpoint/2010/main" val="2123332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应用虚拟化</a:t>
            </a:r>
            <a:endParaRPr lang="zh-CN" altLang="en-US" dirty="0"/>
          </a:p>
        </p:txBody>
      </p:sp>
      <p:sp>
        <p:nvSpPr>
          <p:cNvPr id="3" name="内容占位符 2"/>
          <p:cNvSpPr>
            <a:spLocks noGrp="1"/>
          </p:cNvSpPr>
          <p:nvPr>
            <p:ph idx="1"/>
          </p:nvPr>
        </p:nvSpPr>
        <p:spPr/>
        <p:txBody>
          <a:bodyPr/>
          <a:lstStyle/>
          <a:p>
            <a:r>
              <a:rPr lang="zh-CN" altLang="en-US" dirty="0" smtClean="0"/>
              <a:t>解决操作系统中应用程序的依存关系，如使用同一个动态链接库的不同版本</a:t>
            </a:r>
            <a:endParaRPr lang="en-US" altLang="zh-CN" dirty="0" smtClean="0"/>
          </a:p>
          <a:p>
            <a:r>
              <a:rPr lang="zh-CN" altLang="en-US" dirty="0" smtClean="0"/>
              <a:t>为应用程序提供虚拟的运行环境</a:t>
            </a:r>
            <a:endParaRPr lang="en-US" altLang="zh-CN" dirty="0" smtClean="0"/>
          </a:p>
          <a:p>
            <a:r>
              <a:rPr lang="zh-CN" altLang="en-US" dirty="0" smtClean="0"/>
              <a:t>使用时从中央服务器下载，运行在本地虚拟环境中，关闭后所有下载文件都可以被完全删除。</a:t>
            </a:r>
            <a:endParaRPr lang="zh-CN" altLang="en-US" dirty="0"/>
          </a:p>
        </p:txBody>
      </p:sp>
    </p:spTree>
    <p:extLst>
      <p:ext uri="{BB962C8B-B14F-4D97-AF65-F5344CB8AC3E}">
        <p14:creationId xmlns:p14="http://schemas.microsoft.com/office/powerpoint/2010/main" val="1867865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应用虚拟化</a:t>
            </a:r>
            <a:endParaRPr lang="en-US" altLang="zh-CN" dirty="0" smtClean="0"/>
          </a:p>
          <a:p>
            <a:endParaRPr lang="en-US" altLang="zh-CN"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1818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513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bwMode="white">
          <a:xfrm>
            <a:off x="2819400" y="4953000"/>
            <a:ext cx="5167313" cy="414338"/>
          </a:xfrm>
          <a:ln/>
        </p:spPr>
        <p:txBody>
          <a:bodyPr/>
          <a:lstStyle/>
          <a:p>
            <a:pPr algn="dist">
              <a:lnSpc>
                <a:spcPct val="80000"/>
              </a:lnSpc>
            </a:pPr>
            <a:r>
              <a:rPr lang="en-US" altLang="zh-CN" sz="1800" b="1">
                <a:solidFill>
                  <a:schemeClr val="bg1"/>
                </a:solidFill>
                <a:latin typeface="Arial" pitchFamily="34" charset="0"/>
                <a:ea typeface="宋体" pitchFamily="2" charset="-122"/>
              </a:rPr>
              <a:t>Click to edit company slogan .</a:t>
            </a:r>
          </a:p>
        </p:txBody>
      </p:sp>
      <p:sp>
        <p:nvSpPr>
          <p:cNvPr id="87045" name="WordArt 5"/>
          <p:cNvSpPr>
            <a:spLocks noChangeArrowheads="1" noChangeShapeType="1" noTextEdit="1"/>
          </p:cNvSpPr>
          <p:nvPr/>
        </p:nvSpPr>
        <p:spPr bwMode="gray">
          <a:xfrm>
            <a:off x="1907704" y="4365104"/>
            <a:ext cx="5759450" cy="863600"/>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rPr>
              <a:t>Thank You !</a:t>
            </a:r>
            <a:endParaRPr lang="zh-CN" altLang="en-US"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主要公司</a:t>
            </a:r>
            <a:endParaRPr lang="zh-CN" altLang="en-US" dirty="0"/>
          </a:p>
        </p:txBody>
      </p:sp>
      <p:sp>
        <p:nvSpPr>
          <p:cNvPr id="3" name="内容占位符 2"/>
          <p:cNvSpPr>
            <a:spLocks noGrp="1"/>
          </p:cNvSpPr>
          <p:nvPr>
            <p:ph idx="1"/>
          </p:nvPr>
        </p:nvSpPr>
        <p:spPr/>
        <p:txBody>
          <a:bodyPr/>
          <a:lstStyle/>
          <a:p>
            <a:r>
              <a:rPr lang="en-US" altLang="zh-CN" sz="4800" dirty="0" smtClean="0"/>
              <a:t>IBM</a:t>
            </a:r>
          </a:p>
          <a:p>
            <a:r>
              <a:rPr lang="en-US" altLang="zh-CN" sz="4800" dirty="0" err="1" smtClean="0"/>
              <a:t>VMWare</a:t>
            </a:r>
            <a:endParaRPr lang="en-US" altLang="zh-CN" sz="4800" dirty="0" smtClean="0"/>
          </a:p>
          <a:p>
            <a:r>
              <a:rPr lang="en-US" altLang="zh-CN" sz="4800" dirty="0" err="1" smtClean="0"/>
              <a:t>Xen</a:t>
            </a:r>
            <a:r>
              <a:rPr lang="en-US" altLang="zh-CN" sz="4800" dirty="0" smtClean="0"/>
              <a:t>/Citrix</a:t>
            </a:r>
          </a:p>
          <a:p>
            <a:r>
              <a:rPr lang="en-US" altLang="zh-CN" sz="4800" dirty="0" smtClean="0"/>
              <a:t>Microsoft</a:t>
            </a:r>
          </a:p>
          <a:p>
            <a:r>
              <a:rPr lang="en-US" altLang="zh-CN" sz="4800" dirty="0" err="1" smtClean="0"/>
              <a:t>RedHat</a:t>
            </a:r>
            <a:r>
              <a:rPr lang="en-US" altLang="zh-CN" sz="4800" dirty="0" smtClean="0"/>
              <a:t>/KVM</a:t>
            </a:r>
          </a:p>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7302" y="3172375"/>
            <a:ext cx="2278162" cy="1101112"/>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845" y="3310592"/>
            <a:ext cx="931401" cy="82467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8773" y="2328855"/>
            <a:ext cx="2343006" cy="83160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365104"/>
            <a:ext cx="1839068" cy="182953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2045" y="1621988"/>
            <a:ext cx="1248310" cy="655363"/>
          </a:xfrm>
          <a:prstGeom prst="rect">
            <a:avLst/>
          </a:prstGeom>
          <a:noFill/>
          <a:effectLst>
            <a:glow rad="127000">
              <a:srgbClr val="FFFFFF">
                <a:alpha val="0"/>
              </a:srgbClr>
            </a:glow>
            <a:outerShdw blurRad="50800" dist="50800" dir="5400000" algn="ctr" rotWithShape="0">
              <a:schemeClr val="tx1">
                <a:alpha val="0"/>
              </a:schemeClr>
            </a:outerShdw>
          </a:effectLst>
        </p:spPr>
      </p:pic>
    </p:spTree>
    <p:extLst>
      <p:ext uri="{BB962C8B-B14F-4D97-AF65-F5344CB8AC3E}">
        <p14:creationId xmlns:p14="http://schemas.microsoft.com/office/powerpoint/2010/main" val="420062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IBM</a:t>
            </a:r>
            <a:endParaRPr lang="zh-CN" altLang="en-US" dirty="0"/>
          </a:p>
        </p:txBody>
      </p:sp>
      <p:sp>
        <p:nvSpPr>
          <p:cNvPr id="3" name="内容占位符 2"/>
          <p:cNvSpPr>
            <a:spLocks noGrp="1"/>
          </p:cNvSpPr>
          <p:nvPr>
            <p:ph idx="1"/>
          </p:nvPr>
        </p:nvSpPr>
        <p:spPr>
          <a:xfrm>
            <a:off x="457200" y="1268760"/>
            <a:ext cx="8229600" cy="5040600"/>
          </a:xfrm>
        </p:spPr>
        <p:txBody>
          <a:bodyPr>
            <a:normAutofit/>
          </a:bodyPr>
          <a:lstStyle/>
          <a:p>
            <a:r>
              <a:rPr lang="zh-CN" altLang="en-US" dirty="0" smtClean="0"/>
              <a:t>设计实现第一台采用了虚拟化技术的计算机。</a:t>
            </a:r>
            <a:endParaRPr lang="en-US" altLang="zh-CN" dirty="0" smtClean="0"/>
          </a:p>
          <a:p>
            <a:r>
              <a:rPr lang="zh-CN" altLang="en-US" dirty="0" smtClean="0"/>
              <a:t>产品从大型服务器的虚拟化到应用虚拟化</a:t>
            </a:r>
            <a:endParaRPr lang="en-US" altLang="zh-CN" dirty="0" smtClean="0"/>
          </a:p>
          <a:p>
            <a:r>
              <a:rPr lang="zh-CN" altLang="en-US" dirty="0" smtClean="0"/>
              <a:t>硬件产品线从大型机到微型机分为</a:t>
            </a:r>
            <a:r>
              <a:rPr lang="en-US" altLang="zh-CN" dirty="0" smtClean="0"/>
              <a:t>z</a:t>
            </a:r>
            <a:r>
              <a:rPr lang="zh-CN" altLang="en-US" dirty="0" smtClean="0"/>
              <a:t>、</a:t>
            </a:r>
            <a:r>
              <a:rPr lang="en-US" altLang="zh-CN" dirty="0" smtClean="0"/>
              <a:t>p</a:t>
            </a:r>
            <a:r>
              <a:rPr lang="zh-CN" altLang="en-US" dirty="0" smtClean="0"/>
              <a:t>、</a:t>
            </a:r>
            <a:r>
              <a:rPr lang="en-US" altLang="zh-CN" dirty="0" smtClean="0"/>
              <a:t>x</a:t>
            </a:r>
            <a:r>
              <a:rPr lang="zh-CN" altLang="en-US" dirty="0" smtClean="0"/>
              <a:t>三个系列</a:t>
            </a:r>
            <a:endParaRPr lang="en-US" altLang="zh-CN" dirty="0" smtClean="0"/>
          </a:p>
          <a:p>
            <a:r>
              <a:rPr lang="zh-CN" altLang="en-US" dirty="0"/>
              <a:t>虚拟化</a:t>
            </a:r>
            <a:r>
              <a:rPr lang="zh-CN" altLang="en-US" dirty="0" smtClean="0"/>
              <a:t>技术：</a:t>
            </a:r>
            <a:r>
              <a:rPr lang="en-US" altLang="zh-CN" dirty="0" smtClean="0"/>
              <a:t>RISC</a:t>
            </a:r>
            <a:r>
              <a:rPr lang="zh-CN" altLang="en-US" dirty="0" smtClean="0"/>
              <a:t>体系架构上实现了从芯片级、系统级到应用级的全方位虚拟化技术</a:t>
            </a:r>
            <a:endParaRPr lang="en-US" altLang="zh-CN" dirty="0" smtClean="0"/>
          </a:p>
          <a:p>
            <a:r>
              <a:rPr lang="zh-CN" altLang="en-US" dirty="0"/>
              <a:t>虚拟</a:t>
            </a:r>
            <a:r>
              <a:rPr lang="zh-CN" altLang="en-US" dirty="0" smtClean="0"/>
              <a:t>化战略：“虚拟一切资源”。</a:t>
            </a:r>
            <a:endParaRPr lang="en-US" altLang="zh-CN" dirty="0" smtClean="0"/>
          </a:p>
          <a:p>
            <a:endParaRPr lang="zh-CN" altLang="en-US" dirty="0"/>
          </a:p>
        </p:txBody>
      </p:sp>
    </p:spTree>
    <p:extLst>
      <p:ext uri="{BB962C8B-B14F-4D97-AF65-F5344CB8AC3E}">
        <p14:creationId xmlns:p14="http://schemas.microsoft.com/office/powerpoint/2010/main" val="110970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虚拟一切资源</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圆角矩形 3"/>
          <p:cNvSpPr/>
          <p:nvPr/>
        </p:nvSpPr>
        <p:spPr>
          <a:xfrm>
            <a:off x="2071670" y="4143380"/>
            <a:ext cx="4786346" cy="500066"/>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虚拟资源池</a:t>
            </a:r>
            <a:endParaRPr lang="zh-CN" altLang="en-US" dirty="0"/>
          </a:p>
        </p:txBody>
      </p:sp>
      <p:sp>
        <p:nvSpPr>
          <p:cNvPr id="5" name="圆角矩形 4"/>
          <p:cNvSpPr/>
          <p:nvPr/>
        </p:nvSpPr>
        <p:spPr>
          <a:xfrm>
            <a:off x="857224" y="4929198"/>
            <a:ext cx="1428760" cy="42862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硬件虚拟化</a:t>
            </a:r>
            <a:endParaRPr lang="zh-CN" altLang="en-US" dirty="0"/>
          </a:p>
        </p:txBody>
      </p:sp>
      <p:sp>
        <p:nvSpPr>
          <p:cNvPr id="7" name="圆角矩形 6"/>
          <p:cNvSpPr/>
          <p:nvPr/>
        </p:nvSpPr>
        <p:spPr>
          <a:xfrm>
            <a:off x="4214810" y="4929198"/>
            <a:ext cx="1428760" cy="42862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存储虚拟化</a:t>
            </a:r>
            <a:endParaRPr lang="zh-CN" altLang="en-US" dirty="0"/>
          </a:p>
        </p:txBody>
      </p:sp>
      <p:sp>
        <p:nvSpPr>
          <p:cNvPr id="8" name="圆角矩形 7"/>
          <p:cNvSpPr/>
          <p:nvPr/>
        </p:nvSpPr>
        <p:spPr>
          <a:xfrm>
            <a:off x="6500826" y="4929198"/>
            <a:ext cx="1428760" cy="42862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网络虚拟化</a:t>
            </a:r>
            <a:endParaRPr lang="zh-CN" altLang="en-US" dirty="0"/>
          </a:p>
        </p:txBody>
      </p:sp>
      <p:sp>
        <p:nvSpPr>
          <p:cNvPr id="9" name="椭圆 8"/>
          <p:cNvSpPr/>
          <p:nvPr/>
        </p:nvSpPr>
        <p:spPr>
          <a:xfrm>
            <a:off x="5786446" y="5072074"/>
            <a:ext cx="71438" cy="7143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000760" y="5072074"/>
            <a:ext cx="71438" cy="7143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215074" y="5072074"/>
            <a:ext cx="71438" cy="7143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2500298" y="4929198"/>
            <a:ext cx="1428760" cy="42862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系统虚拟化</a:t>
            </a:r>
            <a:endParaRPr lang="zh-CN" altLang="en-US" dirty="0"/>
          </a:p>
        </p:txBody>
      </p:sp>
      <p:cxnSp>
        <p:nvCxnSpPr>
          <p:cNvPr id="17" name="肘形连接符 16"/>
          <p:cNvCxnSpPr>
            <a:stCxn id="4" idx="2"/>
            <a:endCxn id="8" idx="0"/>
          </p:cNvCxnSpPr>
          <p:nvPr/>
        </p:nvCxnSpPr>
        <p:spPr>
          <a:xfrm rot="16200000" flipH="1">
            <a:off x="5697148" y="3411140"/>
            <a:ext cx="285752" cy="2750363"/>
          </a:xfrm>
          <a:prstGeom prst="bentConnector3">
            <a:avLst>
              <a:gd name="adj1" fmla="val 50000"/>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4" idx="2"/>
            <a:endCxn id="5" idx="0"/>
          </p:cNvCxnSpPr>
          <p:nvPr/>
        </p:nvCxnSpPr>
        <p:spPr>
          <a:xfrm rot="5400000">
            <a:off x="2875348" y="3339703"/>
            <a:ext cx="285752" cy="2893239"/>
          </a:xfrm>
          <a:prstGeom prst="bentConnector3">
            <a:avLst>
              <a:gd name="adj1" fmla="val 50000"/>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3" name="肘形连接符 22"/>
          <p:cNvCxnSpPr>
            <a:stCxn id="4" idx="2"/>
            <a:endCxn id="7" idx="0"/>
          </p:cNvCxnSpPr>
          <p:nvPr/>
        </p:nvCxnSpPr>
        <p:spPr>
          <a:xfrm rot="16200000" flipH="1">
            <a:off x="4554140" y="4554148"/>
            <a:ext cx="285752" cy="464347"/>
          </a:xfrm>
          <a:prstGeom prst="bentConnector3">
            <a:avLst>
              <a:gd name="adj1" fmla="val 50000"/>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4" idx="2"/>
            <a:endCxn id="13" idx="0"/>
          </p:cNvCxnSpPr>
          <p:nvPr/>
        </p:nvCxnSpPr>
        <p:spPr>
          <a:xfrm rot="5400000">
            <a:off x="3696885" y="4161240"/>
            <a:ext cx="285752" cy="1250165"/>
          </a:xfrm>
          <a:prstGeom prst="bentConnector3">
            <a:avLst>
              <a:gd name="adj1" fmla="val 50000"/>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428596" y="3429000"/>
            <a:ext cx="1571636" cy="42862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自动部署</a:t>
            </a:r>
            <a:endParaRPr lang="zh-CN" altLang="en-US" dirty="0"/>
          </a:p>
        </p:txBody>
      </p:sp>
      <p:sp>
        <p:nvSpPr>
          <p:cNvPr id="30" name="椭圆 29"/>
          <p:cNvSpPr/>
          <p:nvPr/>
        </p:nvSpPr>
        <p:spPr>
          <a:xfrm>
            <a:off x="2143108" y="3429000"/>
            <a:ext cx="1571636" cy="42862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集中监控</a:t>
            </a:r>
            <a:endParaRPr lang="zh-CN" altLang="en-US" dirty="0"/>
          </a:p>
        </p:txBody>
      </p:sp>
      <p:sp>
        <p:nvSpPr>
          <p:cNvPr id="31" name="椭圆 30"/>
          <p:cNvSpPr/>
          <p:nvPr/>
        </p:nvSpPr>
        <p:spPr>
          <a:xfrm>
            <a:off x="3857620" y="3429000"/>
            <a:ext cx="1571636" cy="42862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简化管理</a:t>
            </a:r>
            <a:endParaRPr lang="zh-CN" altLang="en-US" dirty="0"/>
          </a:p>
        </p:txBody>
      </p:sp>
      <p:sp>
        <p:nvSpPr>
          <p:cNvPr id="32" name="椭圆 31"/>
          <p:cNvSpPr/>
          <p:nvPr/>
        </p:nvSpPr>
        <p:spPr>
          <a:xfrm>
            <a:off x="5572132" y="3429000"/>
            <a:ext cx="1571636" cy="42862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动态优化</a:t>
            </a:r>
            <a:endParaRPr lang="zh-CN" altLang="en-US" dirty="0"/>
          </a:p>
        </p:txBody>
      </p:sp>
      <p:sp>
        <p:nvSpPr>
          <p:cNvPr id="33" name="椭圆 32"/>
          <p:cNvSpPr/>
          <p:nvPr/>
        </p:nvSpPr>
        <p:spPr>
          <a:xfrm>
            <a:off x="7215206" y="3429000"/>
            <a:ext cx="1571636" cy="42862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数据备份</a:t>
            </a:r>
            <a:endParaRPr lang="zh-CN" altLang="en-US" dirty="0"/>
          </a:p>
        </p:txBody>
      </p:sp>
      <p:sp>
        <p:nvSpPr>
          <p:cNvPr id="34" name="矩形 33"/>
          <p:cNvSpPr/>
          <p:nvPr/>
        </p:nvSpPr>
        <p:spPr>
          <a:xfrm>
            <a:off x="2071670" y="2571744"/>
            <a:ext cx="4786346" cy="428628"/>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标准的元数据和操作流程</a:t>
            </a:r>
            <a:endParaRPr lang="zh-CN" altLang="en-US" dirty="0"/>
          </a:p>
        </p:txBody>
      </p:sp>
      <p:cxnSp>
        <p:nvCxnSpPr>
          <p:cNvPr id="36" name="直接连接符 35"/>
          <p:cNvCxnSpPr>
            <a:stCxn id="4" idx="0"/>
            <a:endCxn id="29" idx="4"/>
          </p:cNvCxnSpPr>
          <p:nvPr/>
        </p:nvCxnSpPr>
        <p:spPr>
          <a:xfrm rot="16200000" flipV="1">
            <a:off x="2696753" y="2375289"/>
            <a:ext cx="285752" cy="3250429"/>
          </a:xfrm>
          <a:prstGeom prst="lin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4" idx="0"/>
            <a:endCxn id="30" idx="4"/>
          </p:cNvCxnSpPr>
          <p:nvPr/>
        </p:nvCxnSpPr>
        <p:spPr>
          <a:xfrm rot="16200000" flipV="1">
            <a:off x="3554009" y="3232545"/>
            <a:ext cx="285752" cy="1535917"/>
          </a:xfrm>
          <a:prstGeom prst="lin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4" idx="0"/>
            <a:endCxn id="31" idx="4"/>
          </p:cNvCxnSpPr>
          <p:nvPr/>
        </p:nvCxnSpPr>
        <p:spPr>
          <a:xfrm rot="5400000" flipH="1" flipV="1">
            <a:off x="4411264" y="3911207"/>
            <a:ext cx="285752" cy="178595"/>
          </a:xfrm>
          <a:prstGeom prst="lin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 idx="0"/>
            <a:endCxn id="32" idx="4"/>
          </p:cNvCxnSpPr>
          <p:nvPr/>
        </p:nvCxnSpPr>
        <p:spPr>
          <a:xfrm rot="5400000" flipH="1" flipV="1">
            <a:off x="5268520" y="3053951"/>
            <a:ext cx="285752" cy="1893107"/>
          </a:xfrm>
          <a:prstGeom prst="lin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 idx="0"/>
            <a:endCxn id="33" idx="4"/>
          </p:cNvCxnSpPr>
          <p:nvPr/>
        </p:nvCxnSpPr>
        <p:spPr>
          <a:xfrm rot="5400000" flipH="1" flipV="1">
            <a:off x="6090057" y="2232414"/>
            <a:ext cx="285752" cy="3536181"/>
          </a:xfrm>
          <a:prstGeom prst="lin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29" idx="0"/>
            <a:endCxn id="34" idx="2"/>
          </p:cNvCxnSpPr>
          <p:nvPr/>
        </p:nvCxnSpPr>
        <p:spPr>
          <a:xfrm rot="5400000" flipH="1" flipV="1">
            <a:off x="2625314" y="1589472"/>
            <a:ext cx="428628" cy="3250429"/>
          </a:xfrm>
          <a:prstGeom prst="straightConnector1">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endCxn id="34" idx="2"/>
          </p:cNvCxnSpPr>
          <p:nvPr/>
        </p:nvCxnSpPr>
        <p:spPr>
          <a:xfrm flipV="1">
            <a:off x="3000364" y="3000372"/>
            <a:ext cx="1464479" cy="428629"/>
          </a:xfrm>
          <a:prstGeom prst="straightConnector1">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31" idx="0"/>
            <a:endCxn id="34" idx="2"/>
          </p:cNvCxnSpPr>
          <p:nvPr/>
        </p:nvCxnSpPr>
        <p:spPr>
          <a:xfrm rot="16200000" flipV="1">
            <a:off x="4339827" y="3125388"/>
            <a:ext cx="428628" cy="178595"/>
          </a:xfrm>
          <a:prstGeom prst="straightConnector1">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32" idx="0"/>
            <a:endCxn id="34" idx="2"/>
          </p:cNvCxnSpPr>
          <p:nvPr/>
        </p:nvCxnSpPr>
        <p:spPr>
          <a:xfrm rot="16200000" flipV="1">
            <a:off x="5197083" y="2268132"/>
            <a:ext cx="428628" cy="1893107"/>
          </a:xfrm>
          <a:prstGeom prst="straightConnector1">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33" idx="0"/>
            <a:endCxn id="34" idx="2"/>
          </p:cNvCxnSpPr>
          <p:nvPr/>
        </p:nvCxnSpPr>
        <p:spPr>
          <a:xfrm rot="16200000" flipV="1">
            <a:off x="6018620" y="1446595"/>
            <a:ext cx="428628" cy="3536181"/>
          </a:xfrm>
          <a:prstGeom prst="straightConnector1">
            <a:avLst/>
          </a:prstGeom>
          <a:ln>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34" idx="2"/>
          </p:cNvCxnSpPr>
          <p:nvPr/>
        </p:nvCxnSpPr>
        <p:spPr>
          <a:xfrm flipH="1">
            <a:off x="1214414" y="3000372"/>
            <a:ext cx="3250429"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34" idx="2"/>
          </p:cNvCxnSpPr>
          <p:nvPr/>
        </p:nvCxnSpPr>
        <p:spPr>
          <a:xfrm flipH="1">
            <a:off x="2928926" y="3000372"/>
            <a:ext cx="1535917"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4" idx="2"/>
            <a:endCxn id="31" idx="0"/>
          </p:cNvCxnSpPr>
          <p:nvPr/>
        </p:nvCxnSpPr>
        <p:spPr>
          <a:xfrm>
            <a:off x="4464843" y="3000372"/>
            <a:ext cx="178595"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endCxn id="32" idx="0"/>
          </p:cNvCxnSpPr>
          <p:nvPr/>
        </p:nvCxnSpPr>
        <p:spPr>
          <a:xfrm>
            <a:off x="4464845" y="3000372"/>
            <a:ext cx="1893105"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34" idx="2"/>
          </p:cNvCxnSpPr>
          <p:nvPr/>
        </p:nvCxnSpPr>
        <p:spPr>
          <a:xfrm>
            <a:off x="4464843" y="3000372"/>
            <a:ext cx="353618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29" idx="4"/>
            <a:endCxn id="4" idx="0"/>
          </p:cNvCxnSpPr>
          <p:nvPr/>
        </p:nvCxnSpPr>
        <p:spPr>
          <a:xfrm>
            <a:off x="1214414" y="3857628"/>
            <a:ext cx="3250429"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2992028" y="3857627"/>
            <a:ext cx="1472817" cy="285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31" idx="4"/>
          </p:cNvCxnSpPr>
          <p:nvPr/>
        </p:nvCxnSpPr>
        <p:spPr>
          <a:xfrm flipH="1">
            <a:off x="4464842" y="3857628"/>
            <a:ext cx="17859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32" idx="4"/>
            <a:endCxn id="4" idx="0"/>
          </p:cNvCxnSpPr>
          <p:nvPr/>
        </p:nvCxnSpPr>
        <p:spPr>
          <a:xfrm flipH="1">
            <a:off x="4464843" y="3857628"/>
            <a:ext cx="1893107"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33" idx="4"/>
            <a:endCxn id="4" idx="0"/>
          </p:cNvCxnSpPr>
          <p:nvPr/>
        </p:nvCxnSpPr>
        <p:spPr>
          <a:xfrm flipH="1">
            <a:off x="4464843" y="3857628"/>
            <a:ext cx="3536181"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4" idx="2"/>
            <a:endCxn id="5" idx="0"/>
          </p:cNvCxnSpPr>
          <p:nvPr/>
        </p:nvCxnSpPr>
        <p:spPr>
          <a:xfrm flipH="1">
            <a:off x="1571604" y="4643446"/>
            <a:ext cx="2893239"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4" idx="2"/>
            <a:endCxn id="13" idx="0"/>
          </p:cNvCxnSpPr>
          <p:nvPr/>
        </p:nvCxnSpPr>
        <p:spPr>
          <a:xfrm flipH="1">
            <a:off x="3214678" y="4643446"/>
            <a:ext cx="1250165"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4" idx="2"/>
            <a:endCxn id="7" idx="0"/>
          </p:cNvCxnSpPr>
          <p:nvPr/>
        </p:nvCxnSpPr>
        <p:spPr>
          <a:xfrm>
            <a:off x="4464843" y="4643446"/>
            <a:ext cx="464347"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4" idx="2"/>
            <a:endCxn id="8" idx="0"/>
          </p:cNvCxnSpPr>
          <p:nvPr/>
        </p:nvCxnSpPr>
        <p:spPr>
          <a:xfrm>
            <a:off x="4464843" y="4643446"/>
            <a:ext cx="2750363"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3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Z</a:t>
            </a:r>
            <a:r>
              <a:rPr lang="zh-CN" altLang="en-US" dirty="0" smtClean="0"/>
              <a:t>系列服务器</a:t>
            </a:r>
            <a:endParaRPr lang="zh-CN" altLang="en-US" dirty="0"/>
          </a:p>
        </p:txBody>
      </p:sp>
      <p:sp>
        <p:nvSpPr>
          <p:cNvPr id="3" name="内容占位符 2"/>
          <p:cNvSpPr>
            <a:spLocks noGrp="1"/>
          </p:cNvSpPr>
          <p:nvPr>
            <p:ph idx="1"/>
          </p:nvPr>
        </p:nvSpPr>
        <p:spPr/>
        <p:txBody>
          <a:bodyPr/>
          <a:lstStyle/>
          <a:p>
            <a:r>
              <a:rPr lang="en-US" altLang="zh-CN" dirty="0" smtClean="0"/>
              <a:t>System z:</a:t>
            </a:r>
            <a:r>
              <a:rPr lang="zh-CN" altLang="en-US" dirty="0" smtClean="0"/>
              <a:t>大型机，性能强大的商用服务器，长期服务于银行、电信、公共事业等场所。</a:t>
            </a:r>
            <a:endParaRPr lang="en-US" altLang="zh-CN" dirty="0" smtClean="0"/>
          </a:p>
          <a:p>
            <a:r>
              <a:rPr lang="zh-CN" altLang="en-US" dirty="0" smtClean="0"/>
              <a:t>虚拟机监视器程序</a:t>
            </a:r>
            <a:r>
              <a:rPr lang="en-US" altLang="zh-CN" dirty="0" smtClean="0"/>
              <a:t>PR/SM</a:t>
            </a:r>
            <a:r>
              <a:rPr lang="zh-CN" altLang="en-US" dirty="0" smtClean="0"/>
              <a:t>（</a:t>
            </a:r>
            <a:r>
              <a:rPr lang="en-US" altLang="zh-CN" dirty="0" smtClean="0"/>
              <a:t>Processor Resource/System Manager</a:t>
            </a:r>
            <a:r>
              <a:rPr lang="zh-CN" altLang="en-US" dirty="0" smtClean="0"/>
              <a:t>）将系统的物理资源映射为逻辑资源并引入了地址空间隔离技术，供逻辑分区使用。</a:t>
            </a:r>
          </a:p>
        </p:txBody>
      </p:sp>
    </p:spTree>
    <p:extLst>
      <p:ext uri="{BB962C8B-B14F-4D97-AF65-F5344CB8AC3E}">
        <p14:creationId xmlns:p14="http://schemas.microsoft.com/office/powerpoint/2010/main" val="458110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IBM System z</a:t>
            </a:r>
            <a:r>
              <a:rPr lang="zh-CN" altLang="en-US" dirty="0" smtClean="0"/>
              <a:t>虚拟化结构图</a:t>
            </a:r>
            <a:endParaRPr lang="en-US" altLang="zh-CN" dirty="0" smtClean="0"/>
          </a:p>
        </p:txBody>
      </p:sp>
      <p:pic>
        <p:nvPicPr>
          <p:cNvPr id="1028" name="Picture 4"/>
          <p:cNvPicPr>
            <a:picLocks noChangeAspect="1" noChangeArrowheads="1"/>
          </p:cNvPicPr>
          <p:nvPr/>
        </p:nvPicPr>
        <p:blipFill>
          <a:blip r:embed="rId3" cstate="print"/>
          <a:srcRect/>
          <a:stretch>
            <a:fillRect/>
          </a:stretch>
        </p:blipFill>
        <p:spPr bwMode="auto">
          <a:xfrm>
            <a:off x="962025" y="1928802"/>
            <a:ext cx="7219950" cy="4276736"/>
          </a:xfrm>
          <a:prstGeom prst="rect">
            <a:avLst/>
          </a:prstGeom>
          <a:noFill/>
          <a:ln w="9525">
            <a:noFill/>
            <a:miter lim="800000"/>
            <a:headEnd/>
            <a:tailEnd/>
          </a:ln>
          <a:effectLst/>
        </p:spPr>
      </p:pic>
    </p:spTree>
    <p:extLst>
      <p:ext uri="{BB962C8B-B14F-4D97-AF65-F5344CB8AC3E}">
        <p14:creationId xmlns:p14="http://schemas.microsoft.com/office/powerpoint/2010/main" val="785975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IBM System z</a:t>
            </a:r>
            <a:r>
              <a:rPr lang="zh-CN" altLang="en-US" dirty="0" smtClean="0"/>
              <a:t>虚拟化结构图</a:t>
            </a:r>
            <a:endParaRPr lang="en-US" altLang="zh-CN" dirty="0" smtClean="0"/>
          </a:p>
        </p:txBody>
      </p:sp>
      <p:sp>
        <p:nvSpPr>
          <p:cNvPr id="4" name="矩形 3"/>
          <p:cNvSpPr/>
          <p:nvPr/>
        </p:nvSpPr>
        <p:spPr>
          <a:xfrm>
            <a:off x="755576" y="2204863"/>
            <a:ext cx="7488832" cy="395439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矩形 4"/>
          <p:cNvSpPr/>
          <p:nvPr/>
        </p:nvSpPr>
        <p:spPr>
          <a:xfrm>
            <a:off x="948880" y="5373216"/>
            <a:ext cx="71287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硬件层</a:t>
            </a:r>
            <a:endParaRPr lang="zh-CN" altLang="en-US" dirty="0"/>
          </a:p>
        </p:txBody>
      </p:sp>
      <p:sp>
        <p:nvSpPr>
          <p:cNvPr id="7" name="矩形 6"/>
          <p:cNvSpPr/>
          <p:nvPr/>
        </p:nvSpPr>
        <p:spPr>
          <a:xfrm>
            <a:off x="935596" y="3569987"/>
            <a:ext cx="7128792" cy="17312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r>
              <a:rPr lang="en-US" altLang="zh-CN" dirty="0" smtClean="0"/>
              <a:t>PR/SM</a:t>
            </a:r>
            <a:endParaRPr lang="zh-CN" altLang="en-US" dirty="0"/>
          </a:p>
        </p:txBody>
      </p:sp>
      <p:sp>
        <p:nvSpPr>
          <p:cNvPr id="6" name="矩形 5"/>
          <p:cNvSpPr/>
          <p:nvPr/>
        </p:nvSpPr>
        <p:spPr>
          <a:xfrm>
            <a:off x="7004231" y="2348880"/>
            <a:ext cx="1008112" cy="114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Linux</a:t>
            </a:r>
          </a:p>
          <a:p>
            <a:pPr algn="ctr"/>
            <a:r>
              <a:rPr lang="zh-CN" altLang="en-US" sz="2000" dirty="0"/>
              <a:t>虚拟机</a:t>
            </a:r>
          </a:p>
        </p:txBody>
      </p:sp>
      <p:sp>
        <p:nvSpPr>
          <p:cNvPr id="9" name="矩形 8"/>
          <p:cNvSpPr/>
          <p:nvPr/>
        </p:nvSpPr>
        <p:spPr>
          <a:xfrm>
            <a:off x="5862374" y="3626166"/>
            <a:ext cx="1008112" cy="1146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t>逻辑分区</a:t>
            </a:r>
          </a:p>
        </p:txBody>
      </p:sp>
      <p:sp>
        <p:nvSpPr>
          <p:cNvPr id="10" name="矩形 9"/>
          <p:cNvSpPr/>
          <p:nvPr/>
        </p:nvSpPr>
        <p:spPr>
          <a:xfrm>
            <a:off x="4710246" y="2348882"/>
            <a:ext cx="1008112" cy="114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Z/TPF</a:t>
            </a:r>
          </a:p>
          <a:p>
            <a:pPr algn="ctr"/>
            <a:r>
              <a:rPr lang="zh-CN" altLang="en-US" dirty="0"/>
              <a:t>虚拟机</a:t>
            </a:r>
          </a:p>
        </p:txBody>
      </p:sp>
      <p:sp>
        <p:nvSpPr>
          <p:cNvPr id="11" name="矩形 10"/>
          <p:cNvSpPr/>
          <p:nvPr/>
        </p:nvSpPr>
        <p:spPr>
          <a:xfrm>
            <a:off x="3527885" y="3626164"/>
            <a:ext cx="1008112" cy="1146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smtClean="0"/>
              <a:t>逻辑分区</a:t>
            </a:r>
            <a:endParaRPr lang="zh-CN" altLang="en-US" dirty="0"/>
          </a:p>
        </p:txBody>
      </p:sp>
      <p:sp>
        <p:nvSpPr>
          <p:cNvPr id="12" name="矩形 11"/>
          <p:cNvSpPr/>
          <p:nvPr/>
        </p:nvSpPr>
        <p:spPr>
          <a:xfrm>
            <a:off x="971600" y="4058215"/>
            <a:ext cx="2373869" cy="7140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t>逻辑分区</a:t>
            </a:r>
          </a:p>
        </p:txBody>
      </p:sp>
      <p:sp>
        <p:nvSpPr>
          <p:cNvPr id="13" name="矩形 12"/>
          <p:cNvSpPr/>
          <p:nvPr/>
        </p:nvSpPr>
        <p:spPr>
          <a:xfrm>
            <a:off x="971600" y="3626167"/>
            <a:ext cx="2373869" cy="3570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dirty="0" smtClean="0"/>
              <a:t>z/</a:t>
            </a:r>
            <a:r>
              <a:rPr lang="en-US" altLang="zh-CN" dirty="0" err="1" smtClean="0"/>
              <a:t>vm</a:t>
            </a:r>
            <a:endParaRPr lang="zh-CN" altLang="en-US" dirty="0"/>
          </a:p>
        </p:txBody>
      </p:sp>
      <p:sp>
        <p:nvSpPr>
          <p:cNvPr id="14" name="矩形 13"/>
          <p:cNvSpPr/>
          <p:nvPr/>
        </p:nvSpPr>
        <p:spPr>
          <a:xfrm>
            <a:off x="994321" y="2348884"/>
            <a:ext cx="680701" cy="114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Linux</a:t>
            </a:r>
          </a:p>
          <a:p>
            <a:pPr algn="ctr"/>
            <a:r>
              <a:rPr lang="zh-CN" altLang="en-US" sz="1600" dirty="0" smtClean="0"/>
              <a:t>虚拟机</a:t>
            </a:r>
            <a:endParaRPr lang="zh-CN" altLang="en-US" sz="1600" dirty="0"/>
          </a:p>
        </p:txBody>
      </p:sp>
      <p:sp>
        <p:nvSpPr>
          <p:cNvPr id="15" name="矩形 14"/>
          <p:cNvSpPr/>
          <p:nvPr/>
        </p:nvSpPr>
        <p:spPr>
          <a:xfrm>
            <a:off x="1786409" y="2353562"/>
            <a:ext cx="720080" cy="114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Linux</a:t>
            </a:r>
            <a:endParaRPr lang="en-US" altLang="zh-CN" sz="1400" dirty="0"/>
          </a:p>
          <a:p>
            <a:pPr algn="ctr"/>
            <a:r>
              <a:rPr lang="zh-CN" altLang="en-US" sz="1600" dirty="0"/>
              <a:t>虚拟机</a:t>
            </a:r>
          </a:p>
        </p:txBody>
      </p:sp>
      <p:sp>
        <p:nvSpPr>
          <p:cNvPr id="16" name="矩形 15"/>
          <p:cNvSpPr/>
          <p:nvPr/>
        </p:nvSpPr>
        <p:spPr>
          <a:xfrm>
            <a:off x="2625389" y="2353562"/>
            <a:ext cx="720080" cy="114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Z/OS</a:t>
            </a:r>
          </a:p>
          <a:p>
            <a:pPr algn="ctr"/>
            <a:r>
              <a:rPr lang="zh-CN" altLang="en-US" sz="1400" dirty="0" smtClean="0"/>
              <a:t>虚拟机</a:t>
            </a:r>
            <a:endParaRPr lang="zh-CN" altLang="en-US" sz="1400" dirty="0"/>
          </a:p>
        </p:txBody>
      </p:sp>
      <p:sp>
        <p:nvSpPr>
          <p:cNvPr id="21" name="矩形 20"/>
          <p:cNvSpPr/>
          <p:nvPr/>
        </p:nvSpPr>
        <p:spPr>
          <a:xfrm>
            <a:off x="3514601" y="2348883"/>
            <a:ext cx="1008112" cy="114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Z/VPF</a:t>
            </a:r>
          </a:p>
          <a:p>
            <a:pPr algn="ctr"/>
            <a:r>
              <a:rPr lang="zh-CN" altLang="en-US" dirty="0" smtClean="0"/>
              <a:t>虚拟机</a:t>
            </a:r>
            <a:endParaRPr lang="en-US" altLang="zh-CN" dirty="0" smtClean="0"/>
          </a:p>
        </p:txBody>
      </p:sp>
      <p:sp>
        <p:nvSpPr>
          <p:cNvPr id="22" name="矩形 21"/>
          <p:cNvSpPr/>
          <p:nvPr/>
        </p:nvSpPr>
        <p:spPr>
          <a:xfrm>
            <a:off x="4705165" y="3626163"/>
            <a:ext cx="1008112" cy="1146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t>逻辑分区</a:t>
            </a:r>
          </a:p>
        </p:txBody>
      </p:sp>
      <p:sp>
        <p:nvSpPr>
          <p:cNvPr id="23" name="矩形 22"/>
          <p:cNvSpPr/>
          <p:nvPr/>
        </p:nvSpPr>
        <p:spPr>
          <a:xfrm>
            <a:off x="5862374" y="2348881"/>
            <a:ext cx="1008112" cy="1146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Z/OS</a:t>
            </a:r>
          </a:p>
          <a:p>
            <a:pPr algn="ctr"/>
            <a:r>
              <a:rPr lang="zh-CN" altLang="en-US" dirty="0"/>
              <a:t>虚拟机</a:t>
            </a:r>
          </a:p>
        </p:txBody>
      </p:sp>
      <p:sp>
        <p:nvSpPr>
          <p:cNvPr id="24" name="矩形 23"/>
          <p:cNvSpPr/>
          <p:nvPr/>
        </p:nvSpPr>
        <p:spPr>
          <a:xfrm>
            <a:off x="7004231" y="3626167"/>
            <a:ext cx="1008112" cy="1146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t>逻辑分区</a:t>
            </a:r>
          </a:p>
        </p:txBody>
      </p:sp>
      <p:cxnSp>
        <p:nvCxnSpPr>
          <p:cNvPr id="26" name="直接连接符 25"/>
          <p:cNvCxnSpPr/>
          <p:nvPr/>
        </p:nvCxnSpPr>
        <p:spPr>
          <a:xfrm>
            <a:off x="2146449" y="2047917"/>
            <a:ext cx="0" cy="51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985429" y="2047917"/>
            <a:ext cx="0" cy="51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923928" y="2204863"/>
            <a:ext cx="0" cy="360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直接连接符 1023"/>
          <p:cNvCxnSpPr/>
          <p:nvPr/>
        </p:nvCxnSpPr>
        <p:spPr>
          <a:xfrm>
            <a:off x="5214302" y="2047917"/>
            <a:ext cx="0" cy="51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9" name="直接连接符 1028"/>
          <p:cNvCxnSpPr/>
          <p:nvPr/>
        </p:nvCxnSpPr>
        <p:spPr>
          <a:xfrm>
            <a:off x="6516216" y="2047917"/>
            <a:ext cx="0" cy="661003"/>
          </a:xfrm>
          <a:prstGeom prst="line">
            <a:avLst/>
          </a:prstGeom>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791581" y="1890971"/>
            <a:ext cx="7488832" cy="3138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err="1" smtClean="0"/>
              <a:t>Hiper</a:t>
            </a:r>
            <a:r>
              <a:rPr lang="en-US" altLang="zh-CN" dirty="0" smtClean="0"/>
              <a:t> Socket</a:t>
            </a:r>
          </a:p>
        </p:txBody>
      </p:sp>
    </p:spTree>
    <p:extLst>
      <p:ext uri="{BB962C8B-B14F-4D97-AF65-F5344CB8AC3E}">
        <p14:creationId xmlns:p14="http://schemas.microsoft.com/office/powerpoint/2010/main" val="3100161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220</TotalTime>
  <Words>1862</Words>
  <Application>Microsoft Office PowerPoint</Application>
  <PresentationFormat>全屏显示(4:3)</PresentationFormat>
  <Paragraphs>227</Paragraphs>
  <Slides>36</Slides>
  <Notes>6</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cdb2004c012l</vt:lpstr>
      <vt:lpstr>虚拟化与云计算</vt:lpstr>
      <vt:lpstr>虚拟化技术的发展现状与业界动态</vt:lpstr>
      <vt:lpstr>目录</vt:lpstr>
      <vt:lpstr>主要公司</vt:lpstr>
      <vt:lpstr>IBM</vt:lpstr>
      <vt:lpstr>虚拟一切资源</vt:lpstr>
      <vt:lpstr>Z系列服务器</vt:lpstr>
      <vt:lpstr>PowerPoint 演示文稿</vt:lpstr>
      <vt:lpstr>PowerPoint 演示文稿</vt:lpstr>
      <vt:lpstr>P系列服务器</vt:lpstr>
      <vt:lpstr>动态逻辑分区和微分区</vt:lpstr>
      <vt:lpstr>实时分区迁移和实时应用迁移</vt:lpstr>
      <vt:lpstr>PowerPoint 演示文稿</vt:lpstr>
      <vt:lpstr>PowerPoint 演示文稿</vt:lpstr>
      <vt:lpstr>VMWare</vt:lpstr>
      <vt:lpstr>数据中心操作系统</vt:lpstr>
      <vt:lpstr>ESX Server</vt:lpstr>
      <vt:lpstr>VMware Server </vt:lpstr>
      <vt:lpstr>Xen/Citrix</vt:lpstr>
      <vt:lpstr>交付中心</vt:lpstr>
      <vt:lpstr>Microsoft</vt:lpstr>
      <vt:lpstr>从数据中心到桌面</vt:lpstr>
      <vt:lpstr>虚拟化技术</vt:lpstr>
      <vt:lpstr>CPU虚拟化</vt:lpstr>
      <vt:lpstr>PowerPoint 演示文稿</vt:lpstr>
      <vt:lpstr>内存虚拟化</vt:lpstr>
      <vt:lpstr>PowerPoint 演示文稿</vt:lpstr>
      <vt:lpstr>设备与I/O虚拟化</vt:lpstr>
      <vt:lpstr>PowerPoint 演示文稿</vt:lpstr>
      <vt:lpstr>PowerPoint 演示文稿</vt:lpstr>
      <vt:lpstr>网络虚拟化</vt:lpstr>
      <vt:lpstr>存储虚拟化</vt:lpstr>
      <vt:lpstr>桌面虚拟化</vt:lpstr>
      <vt:lpstr>应用虚拟化</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移动平台开发</dc:title>
  <dc:creator>Yevon</dc:creator>
  <cp:lastModifiedBy>高瑞</cp:lastModifiedBy>
  <cp:revision>50</cp:revision>
  <dcterms:created xsi:type="dcterms:W3CDTF">2011-01-13T09:03:03Z</dcterms:created>
  <dcterms:modified xsi:type="dcterms:W3CDTF">2011-03-27T16:50:58Z</dcterms:modified>
</cp:coreProperties>
</file>