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51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53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27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9089" autoAdjust="0"/>
  </p:normalViewPr>
  <p:slideViewPr>
    <p:cSldViewPr>
      <p:cViewPr>
        <p:scale>
          <a:sx n="76" d="100"/>
          <a:sy n="76" d="100"/>
        </p:scale>
        <p:origin x="-33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24A67-9BFD-453B-B622-1D2690759E1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2F24550-4BCE-425F-A77E-E666F7D604DF}" type="pres">
      <dgm:prSet presAssocID="{E7024A67-9BFD-453B-B622-1D2690759E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1FEE12F-0D19-4F7B-B82E-28B83C4EBAC2}" type="presOf" srcId="{E7024A67-9BFD-453B-B622-1D2690759E13}" destId="{52F24550-4BCE-425F-A77E-E666F7D604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BCAB8313-FB68-438F-B32B-347A48EB8BE8}">
      <dgm:prSet phldrT="[文本]" custT="1"/>
      <dgm:spPr/>
      <dgm:t>
        <a:bodyPr/>
        <a:lstStyle/>
        <a:p>
          <a:r>
            <a:rPr lang="en-US" altLang="zh-CN" sz="3200" b="1" smtClean="0">
              <a:solidFill>
                <a:srgbClr val="FF0000"/>
              </a:solidFill>
              <a:latin typeface="+mn-ea"/>
              <a:ea typeface="+mn-ea"/>
            </a:rPr>
            <a:t>Google</a:t>
          </a:r>
          <a:r>
            <a:rPr lang="zh-CN" altLang="en-US" sz="3200" b="1" smtClean="0">
              <a:solidFill>
                <a:srgbClr val="FF0000"/>
              </a:solidFill>
              <a:latin typeface="+mn-ea"/>
              <a:ea typeface="+mn-ea"/>
            </a:rPr>
            <a:t>网站流量分析</a:t>
          </a:r>
          <a:endParaRPr lang="zh-CN" altLang="en-US" sz="3200" b="1" dirty="0">
            <a:solidFill>
              <a:srgbClr val="FF0000"/>
            </a:solidFill>
            <a:latin typeface="+mn-ea"/>
            <a:ea typeface="+mn-ea"/>
          </a:endParaRPr>
        </a:p>
      </dgm:t>
    </dgm:pt>
    <dgm:pt modelId="{998B4E5F-44A9-4214-9BC0-C454250AD29B}" type="par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9F03F25-E5C4-43FA-B911-F1068E325F2E}" type="sib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39679CC7-8BE0-4B21-A26C-566693734E74}">
      <dgm:prSet custT="1"/>
      <dgm:spPr/>
      <dgm:t>
        <a:bodyPr/>
        <a:lstStyle/>
        <a:p>
          <a:r>
            <a:rPr lang="en-US" altLang="zh-CN" sz="3200" smtClean="0">
              <a:effectLst>
                <a:outerShdw blurRad="38100" dist="38100" dir="2700000" algn="tl">
                  <a:srgbClr val="C0C0C0"/>
                </a:outerShdw>
              </a:effectLst>
            </a:rPr>
            <a:t>Google</a:t>
          </a:r>
          <a:r>
            <a:rPr lang="zh-CN" altLang="en-US" sz="3200" smtClean="0">
              <a:effectLst>
                <a:outerShdw blurRad="38100" dist="38100" dir="2700000" algn="tl">
                  <a:srgbClr val="C0C0C0"/>
                </a:outerShdw>
              </a:effectLst>
            </a:rPr>
            <a:t>搜索</a:t>
          </a:r>
          <a:endParaRPr lang="zh-CN" sz="3200" dirty="0"/>
        </a:p>
      </dgm:t>
    </dgm:pt>
    <dgm:pt modelId="{980430BF-7DB9-42E9-92BB-C3F610E1E157}" type="par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8F48C188-41FF-4BAC-8D18-4D8472F6E458}" type="sib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7746A084-23DA-4505-8E3E-E9A793B17392}" type="pres">
      <dgm:prSet presAssocID="{BCAB8313-FB68-438F-B32B-347A48EB8BE8}" presName="composite" presStyleCnt="0"/>
      <dgm:spPr/>
    </dgm:pt>
    <dgm:pt modelId="{D3233E78-0662-4261-BB51-912A57D4F089}" type="pres">
      <dgm:prSet presAssocID="{BCAB8313-FB68-438F-B32B-347A48EB8BE8}" presName="imgShp" presStyleLbl="fgImgPlace1" presStyleIdx="0" presStyleCnt="2" custLinFactNeighborX="-2203" custLinFactNeighborY="-117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0C5F6D75-BA01-43A3-B5BE-95989F1BC7D0}" type="pres">
      <dgm:prSet presAssocID="{BCAB8313-FB68-438F-B32B-347A48EB8BE8}" presName="txShp" presStyleLbl="node1" presStyleIdx="0" presStyleCnt="2" custLinFactNeighborX="729" custLinFactNeighborY="-18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C66798-0E82-4C48-B50E-9F9482450D94}" type="pres">
      <dgm:prSet presAssocID="{29F03F25-E5C4-43FA-B911-F1068E325F2E}" presName="spacing" presStyleCnt="0"/>
      <dgm:spPr/>
    </dgm:pt>
    <dgm:pt modelId="{1488589F-2D95-451E-8155-F2554BC7A6C3}" type="pres">
      <dgm:prSet presAssocID="{39679CC7-8BE0-4B21-A26C-566693734E74}" presName="composite" presStyleCnt="0"/>
      <dgm:spPr/>
    </dgm:pt>
    <dgm:pt modelId="{8DA317EA-18DA-499E-88ED-5D9D18C830FB}" type="pres">
      <dgm:prSet presAssocID="{39679CC7-8BE0-4B21-A26C-566693734E74}" presName="imgShp" presStyleLbl="fgImgPlac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92739647-B660-47B9-B6FF-539CD97519AA}" type="pres">
      <dgm:prSet presAssocID="{39679CC7-8BE0-4B21-A26C-566693734E74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D093A59-146D-444A-8D78-3975EB7A2840}" srcId="{DE591FF6-E2C5-4903-A9F2-1207833A994B}" destId="{BCAB8313-FB68-438F-B32B-347A48EB8BE8}" srcOrd="0" destOrd="0" parTransId="{998B4E5F-44A9-4214-9BC0-C454250AD29B}" sibTransId="{29F03F25-E5C4-43FA-B911-F1068E325F2E}"/>
    <dgm:cxn modelId="{F69C3725-D7E0-4DA1-B678-C5CB23E2708A}" type="presOf" srcId="{BCAB8313-FB68-438F-B32B-347A48EB8BE8}" destId="{0C5F6D75-BA01-43A3-B5BE-95989F1BC7D0}" srcOrd="0" destOrd="0" presId="urn:microsoft.com/office/officeart/2005/8/layout/vList3#1"/>
    <dgm:cxn modelId="{7D958FA2-F74E-40B5-9ACB-BDD48D031777}" srcId="{DE591FF6-E2C5-4903-A9F2-1207833A994B}" destId="{39679CC7-8BE0-4B21-A26C-566693734E74}" srcOrd="1" destOrd="0" parTransId="{980430BF-7DB9-42E9-92BB-C3F610E1E157}" sibTransId="{8F48C188-41FF-4BAC-8D18-4D8472F6E458}"/>
    <dgm:cxn modelId="{D7DF7080-4E7D-474A-91AE-1A6252FFC8A9}" type="presOf" srcId="{39679CC7-8BE0-4B21-A26C-566693734E74}" destId="{92739647-B660-47B9-B6FF-539CD97519AA}" srcOrd="0" destOrd="0" presId="urn:microsoft.com/office/officeart/2005/8/layout/vList3#1"/>
    <dgm:cxn modelId="{A3B3E132-7353-4773-A174-73D9D7FA3A7C}" type="presOf" srcId="{DE591FF6-E2C5-4903-A9F2-1207833A994B}" destId="{032E2D2F-28C2-4956-B116-6678EE29673C}" srcOrd="0" destOrd="0" presId="urn:microsoft.com/office/officeart/2005/8/layout/vList3#1"/>
    <dgm:cxn modelId="{0688A8DE-FDBF-4027-8C3F-EAD685F45A08}" type="presParOf" srcId="{032E2D2F-28C2-4956-B116-6678EE29673C}" destId="{7746A084-23DA-4505-8E3E-E9A793B17392}" srcOrd="0" destOrd="0" presId="urn:microsoft.com/office/officeart/2005/8/layout/vList3#1"/>
    <dgm:cxn modelId="{6B54A9A0-32DD-4345-AD01-4CAA85E88A81}" type="presParOf" srcId="{7746A084-23DA-4505-8E3E-E9A793B17392}" destId="{D3233E78-0662-4261-BB51-912A57D4F089}" srcOrd="0" destOrd="0" presId="urn:microsoft.com/office/officeart/2005/8/layout/vList3#1"/>
    <dgm:cxn modelId="{AADD50C7-F854-440E-96E2-D66C933271A7}" type="presParOf" srcId="{7746A084-23DA-4505-8E3E-E9A793B17392}" destId="{0C5F6D75-BA01-43A3-B5BE-95989F1BC7D0}" srcOrd="1" destOrd="0" presId="urn:microsoft.com/office/officeart/2005/8/layout/vList3#1"/>
    <dgm:cxn modelId="{BFDB3558-D9D8-44A8-9D1D-E5E016CC9E51}" type="presParOf" srcId="{032E2D2F-28C2-4956-B116-6678EE29673C}" destId="{B3C66798-0E82-4C48-B50E-9F9482450D94}" srcOrd="1" destOrd="0" presId="urn:microsoft.com/office/officeart/2005/8/layout/vList3#1"/>
    <dgm:cxn modelId="{EC60E000-1E05-40C2-B293-9E83ECFD502B}" type="presParOf" srcId="{032E2D2F-28C2-4956-B116-6678EE29673C}" destId="{1488589F-2D95-451E-8155-F2554BC7A6C3}" srcOrd="2" destOrd="0" presId="urn:microsoft.com/office/officeart/2005/8/layout/vList3#1"/>
    <dgm:cxn modelId="{A0C3E04F-E32A-4C70-9CB9-C0B85738E11E}" type="presParOf" srcId="{1488589F-2D95-451E-8155-F2554BC7A6C3}" destId="{8DA317EA-18DA-499E-88ED-5D9D18C830FB}" srcOrd="0" destOrd="0" presId="urn:microsoft.com/office/officeart/2005/8/layout/vList3#1"/>
    <dgm:cxn modelId="{3AE85E50-3BA2-4B52-AE3A-B1CCC5B40A8F}" type="presParOf" srcId="{1488589F-2D95-451E-8155-F2554BC7A6C3}" destId="{92739647-B660-47B9-B6FF-539CD97519A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024A67-9BFD-453B-B622-1D2690759E1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2F24550-4BCE-425F-A77E-E666F7D604DF}" type="pres">
      <dgm:prSet presAssocID="{E7024A67-9BFD-453B-B622-1D2690759E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EA620E4-D63B-4D0A-823B-9CBB3F5143ED}" type="presOf" srcId="{E7024A67-9BFD-453B-B622-1D2690759E13}" destId="{52F24550-4BCE-425F-A77E-E666F7D604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BCAB8313-FB68-438F-B32B-347A48EB8BE8}">
      <dgm:prSet phldrT="[文本]" custT="1"/>
      <dgm:spPr/>
      <dgm:t>
        <a:bodyPr/>
        <a:lstStyle/>
        <a:p>
          <a:r>
            <a:rPr lang="en-US" altLang="zh-CN" sz="3200" b="0" smtClean="0">
              <a:solidFill>
                <a:schemeClr val="tx1"/>
              </a:solidFill>
              <a:latin typeface="+mn-ea"/>
              <a:ea typeface="+mn-ea"/>
            </a:rPr>
            <a:t>Google</a:t>
          </a:r>
          <a:r>
            <a:rPr lang="zh-CN" altLang="en-US" sz="3200" b="0" smtClean="0">
              <a:solidFill>
                <a:schemeClr val="tx1"/>
              </a:solidFill>
              <a:latin typeface="+mn-ea"/>
              <a:ea typeface="+mn-ea"/>
            </a:rPr>
            <a:t>网站流量分析</a:t>
          </a:r>
          <a:endParaRPr lang="zh-CN" altLang="en-US" sz="3200" b="0" dirty="0">
            <a:solidFill>
              <a:schemeClr val="tx1"/>
            </a:solidFill>
            <a:latin typeface="+mn-ea"/>
            <a:ea typeface="+mn-ea"/>
          </a:endParaRPr>
        </a:p>
      </dgm:t>
    </dgm:pt>
    <dgm:pt modelId="{998B4E5F-44A9-4214-9BC0-C454250AD29B}" type="par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9F03F25-E5C4-43FA-B911-F1068E325F2E}" type="sib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39679CC7-8BE0-4B21-A26C-566693734E74}">
      <dgm:prSet custT="1"/>
      <dgm:spPr/>
      <dgm:t>
        <a:bodyPr/>
        <a:lstStyle/>
        <a:p>
          <a:r>
            <a:rPr lang="en-US" altLang="zh-CN" sz="32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Google</a:t>
          </a:r>
          <a:r>
            <a:rPr lang="zh-CN" altLang="en-US" sz="32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搜索</a:t>
          </a:r>
          <a:endParaRPr lang="zh-CN" sz="3200" b="1" dirty="0">
            <a:solidFill>
              <a:srgbClr val="FF0000"/>
            </a:solidFill>
          </a:endParaRPr>
        </a:p>
      </dgm:t>
    </dgm:pt>
    <dgm:pt modelId="{980430BF-7DB9-42E9-92BB-C3F610E1E157}" type="par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8F48C188-41FF-4BAC-8D18-4D8472F6E458}" type="sib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7746A084-23DA-4505-8E3E-E9A793B17392}" type="pres">
      <dgm:prSet presAssocID="{BCAB8313-FB68-438F-B32B-347A48EB8BE8}" presName="composite" presStyleCnt="0"/>
      <dgm:spPr/>
    </dgm:pt>
    <dgm:pt modelId="{D3233E78-0662-4261-BB51-912A57D4F089}" type="pres">
      <dgm:prSet presAssocID="{BCAB8313-FB68-438F-B32B-347A48EB8BE8}" presName="imgShp" presStyleLbl="fgImgPlace1" presStyleIdx="0" presStyleCnt="2" custLinFactNeighborX="-2203" custLinFactNeighborY="-117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0C5F6D75-BA01-43A3-B5BE-95989F1BC7D0}" type="pres">
      <dgm:prSet presAssocID="{BCAB8313-FB68-438F-B32B-347A48EB8BE8}" presName="txShp" presStyleLbl="node1" presStyleIdx="0" presStyleCnt="2" custLinFactNeighborX="729" custLinFactNeighborY="-18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C66798-0E82-4C48-B50E-9F9482450D94}" type="pres">
      <dgm:prSet presAssocID="{29F03F25-E5C4-43FA-B911-F1068E325F2E}" presName="spacing" presStyleCnt="0"/>
      <dgm:spPr/>
    </dgm:pt>
    <dgm:pt modelId="{1488589F-2D95-451E-8155-F2554BC7A6C3}" type="pres">
      <dgm:prSet presAssocID="{39679CC7-8BE0-4B21-A26C-566693734E74}" presName="composite" presStyleCnt="0"/>
      <dgm:spPr/>
    </dgm:pt>
    <dgm:pt modelId="{8DA317EA-18DA-499E-88ED-5D9D18C830FB}" type="pres">
      <dgm:prSet presAssocID="{39679CC7-8BE0-4B21-A26C-566693734E74}" presName="imgShp" presStyleLbl="fgImgPlac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92739647-B660-47B9-B6FF-539CD97519AA}" type="pres">
      <dgm:prSet presAssocID="{39679CC7-8BE0-4B21-A26C-566693734E74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5D1DC9D-79D9-438D-9F07-302DE2D16865}" type="presOf" srcId="{BCAB8313-FB68-438F-B32B-347A48EB8BE8}" destId="{0C5F6D75-BA01-43A3-B5BE-95989F1BC7D0}" srcOrd="0" destOrd="0" presId="urn:microsoft.com/office/officeart/2005/8/layout/vList3#1"/>
    <dgm:cxn modelId="{DD093A59-146D-444A-8D78-3975EB7A2840}" srcId="{DE591FF6-E2C5-4903-A9F2-1207833A994B}" destId="{BCAB8313-FB68-438F-B32B-347A48EB8BE8}" srcOrd="0" destOrd="0" parTransId="{998B4E5F-44A9-4214-9BC0-C454250AD29B}" sibTransId="{29F03F25-E5C4-43FA-B911-F1068E325F2E}"/>
    <dgm:cxn modelId="{51EDD77B-CAF4-49F1-8A3C-58296A89AAEC}" type="presOf" srcId="{39679CC7-8BE0-4B21-A26C-566693734E74}" destId="{92739647-B660-47B9-B6FF-539CD97519AA}" srcOrd="0" destOrd="0" presId="urn:microsoft.com/office/officeart/2005/8/layout/vList3#1"/>
    <dgm:cxn modelId="{B04BE039-6481-4535-B59D-61FF0931989D}" type="presOf" srcId="{DE591FF6-E2C5-4903-A9F2-1207833A994B}" destId="{032E2D2F-28C2-4956-B116-6678EE29673C}" srcOrd="0" destOrd="0" presId="urn:microsoft.com/office/officeart/2005/8/layout/vList3#1"/>
    <dgm:cxn modelId="{7D958FA2-F74E-40B5-9ACB-BDD48D031777}" srcId="{DE591FF6-E2C5-4903-A9F2-1207833A994B}" destId="{39679CC7-8BE0-4B21-A26C-566693734E74}" srcOrd="1" destOrd="0" parTransId="{980430BF-7DB9-42E9-92BB-C3F610E1E157}" sibTransId="{8F48C188-41FF-4BAC-8D18-4D8472F6E458}"/>
    <dgm:cxn modelId="{C8C4F362-8670-48C3-A394-1922597C3884}" type="presParOf" srcId="{032E2D2F-28C2-4956-B116-6678EE29673C}" destId="{7746A084-23DA-4505-8E3E-E9A793B17392}" srcOrd="0" destOrd="0" presId="urn:microsoft.com/office/officeart/2005/8/layout/vList3#1"/>
    <dgm:cxn modelId="{0B8213FB-809C-4586-825D-BE06F04BA667}" type="presParOf" srcId="{7746A084-23DA-4505-8E3E-E9A793B17392}" destId="{D3233E78-0662-4261-BB51-912A57D4F089}" srcOrd="0" destOrd="0" presId="urn:microsoft.com/office/officeart/2005/8/layout/vList3#1"/>
    <dgm:cxn modelId="{DEF7BCB0-4B7D-4FE4-B3D0-15B38985E4F8}" type="presParOf" srcId="{7746A084-23DA-4505-8E3E-E9A793B17392}" destId="{0C5F6D75-BA01-43A3-B5BE-95989F1BC7D0}" srcOrd="1" destOrd="0" presId="urn:microsoft.com/office/officeart/2005/8/layout/vList3#1"/>
    <dgm:cxn modelId="{457FDF3D-E8D5-498D-A35E-D6518D154641}" type="presParOf" srcId="{032E2D2F-28C2-4956-B116-6678EE29673C}" destId="{B3C66798-0E82-4C48-B50E-9F9482450D94}" srcOrd="1" destOrd="0" presId="urn:microsoft.com/office/officeart/2005/8/layout/vList3#1"/>
    <dgm:cxn modelId="{4E60E0E9-5D5F-4A52-AAAD-3993CFAB5827}" type="presParOf" srcId="{032E2D2F-28C2-4956-B116-6678EE29673C}" destId="{1488589F-2D95-451E-8155-F2554BC7A6C3}" srcOrd="2" destOrd="0" presId="urn:microsoft.com/office/officeart/2005/8/layout/vList3#1"/>
    <dgm:cxn modelId="{635487FA-D17E-48EE-AF2F-BB679FD13B8F}" type="presParOf" srcId="{1488589F-2D95-451E-8155-F2554BC7A6C3}" destId="{8DA317EA-18DA-499E-88ED-5D9D18C830FB}" srcOrd="0" destOrd="0" presId="urn:microsoft.com/office/officeart/2005/8/layout/vList3#1"/>
    <dgm:cxn modelId="{6F78B6AF-4FED-4F5B-B2A0-5B29DC1B2EB6}" type="presParOf" srcId="{1488589F-2D95-451E-8155-F2554BC7A6C3}" destId="{92739647-B660-47B9-B6FF-539CD97519A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F6D75-BA01-43A3-B5BE-95989F1BC7D0}">
      <dsp:nvSpPr>
        <dsp:cNvPr id="0" name=""/>
        <dsp:cNvSpPr/>
      </dsp:nvSpPr>
      <dsp:spPr>
        <a:xfrm rot="10800000">
          <a:off x="1447794" y="0"/>
          <a:ext cx="4754404" cy="86238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028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smtClean="0">
              <a:solidFill>
                <a:srgbClr val="FF0000"/>
              </a:solidFill>
              <a:latin typeface="+mn-ea"/>
              <a:ea typeface="+mn-ea"/>
            </a:rPr>
            <a:t>Google</a:t>
          </a:r>
          <a:r>
            <a:rPr lang="zh-CN" altLang="en-US" sz="3200" b="1" kern="1200" smtClean="0">
              <a:solidFill>
                <a:srgbClr val="FF0000"/>
              </a:solidFill>
              <a:latin typeface="+mn-ea"/>
              <a:ea typeface="+mn-ea"/>
            </a:rPr>
            <a:t>网站流量分析</a:t>
          </a:r>
          <a:endParaRPr lang="zh-CN" altLang="en-US" sz="3200" b="1" kern="1200" dirty="0">
            <a:solidFill>
              <a:srgbClr val="FF0000"/>
            </a:solidFill>
            <a:latin typeface="+mn-ea"/>
            <a:ea typeface="+mn-ea"/>
          </a:endParaRPr>
        </a:p>
      </dsp:txBody>
      <dsp:txXfrm rot="10800000">
        <a:off x="1663391" y="0"/>
        <a:ext cx="4538807" cy="862388"/>
      </dsp:txXfrm>
    </dsp:sp>
    <dsp:sp modelId="{D3233E78-0662-4261-BB51-912A57D4F089}">
      <dsp:nvSpPr>
        <dsp:cNvPr id="0" name=""/>
        <dsp:cNvSpPr/>
      </dsp:nvSpPr>
      <dsp:spPr>
        <a:xfrm>
          <a:off x="962942" y="0"/>
          <a:ext cx="862388" cy="8623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739647-B660-47B9-B6FF-539CD97519AA}">
      <dsp:nvSpPr>
        <dsp:cNvPr id="0" name=""/>
        <dsp:cNvSpPr/>
      </dsp:nvSpPr>
      <dsp:spPr>
        <a:xfrm rot="10800000">
          <a:off x="1413135" y="1078222"/>
          <a:ext cx="4754404" cy="86238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028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smtClean="0">
              <a:effectLst>
                <a:outerShdw blurRad="38100" dist="38100" dir="2700000" algn="tl">
                  <a:srgbClr val="C0C0C0"/>
                </a:outerShdw>
              </a:effectLst>
            </a:rPr>
            <a:t>Google</a:t>
          </a:r>
          <a:r>
            <a:rPr lang="zh-CN" altLang="en-US" sz="3200" kern="1200" smtClean="0">
              <a:effectLst>
                <a:outerShdw blurRad="38100" dist="38100" dir="2700000" algn="tl">
                  <a:srgbClr val="C0C0C0"/>
                </a:outerShdw>
              </a:effectLst>
            </a:rPr>
            <a:t>搜索</a:t>
          </a:r>
          <a:endParaRPr lang="zh-CN" sz="3200" kern="1200" dirty="0"/>
        </a:p>
      </dsp:txBody>
      <dsp:txXfrm rot="10800000">
        <a:off x="1628732" y="1078222"/>
        <a:ext cx="4538807" cy="862388"/>
      </dsp:txXfrm>
    </dsp:sp>
    <dsp:sp modelId="{8DA317EA-18DA-499E-88ED-5D9D18C830FB}">
      <dsp:nvSpPr>
        <dsp:cNvPr id="0" name=""/>
        <dsp:cNvSpPr/>
      </dsp:nvSpPr>
      <dsp:spPr>
        <a:xfrm>
          <a:off x="981940" y="1078222"/>
          <a:ext cx="862388" cy="8623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F6D75-BA01-43A3-B5BE-95989F1BC7D0}">
      <dsp:nvSpPr>
        <dsp:cNvPr id="0" name=""/>
        <dsp:cNvSpPr/>
      </dsp:nvSpPr>
      <dsp:spPr>
        <a:xfrm rot="10800000">
          <a:off x="1447794" y="0"/>
          <a:ext cx="4754404" cy="86238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028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0" kern="1200" smtClean="0">
              <a:solidFill>
                <a:schemeClr val="tx1"/>
              </a:solidFill>
              <a:latin typeface="+mn-ea"/>
              <a:ea typeface="+mn-ea"/>
            </a:rPr>
            <a:t>Google</a:t>
          </a:r>
          <a:r>
            <a:rPr lang="zh-CN" altLang="en-US" sz="3200" b="0" kern="1200" smtClean="0">
              <a:solidFill>
                <a:schemeClr val="tx1"/>
              </a:solidFill>
              <a:latin typeface="+mn-ea"/>
              <a:ea typeface="+mn-ea"/>
            </a:rPr>
            <a:t>网站流量分析</a:t>
          </a:r>
          <a:endParaRPr lang="zh-CN" altLang="en-US" sz="3200" b="0" kern="1200" dirty="0">
            <a:solidFill>
              <a:schemeClr val="tx1"/>
            </a:solidFill>
            <a:latin typeface="+mn-ea"/>
            <a:ea typeface="+mn-ea"/>
          </a:endParaRPr>
        </a:p>
      </dsp:txBody>
      <dsp:txXfrm rot="10800000">
        <a:off x="1663391" y="0"/>
        <a:ext cx="4538807" cy="862388"/>
      </dsp:txXfrm>
    </dsp:sp>
    <dsp:sp modelId="{D3233E78-0662-4261-BB51-912A57D4F089}">
      <dsp:nvSpPr>
        <dsp:cNvPr id="0" name=""/>
        <dsp:cNvSpPr/>
      </dsp:nvSpPr>
      <dsp:spPr>
        <a:xfrm>
          <a:off x="962942" y="0"/>
          <a:ext cx="862388" cy="8623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739647-B660-47B9-B6FF-539CD97519AA}">
      <dsp:nvSpPr>
        <dsp:cNvPr id="0" name=""/>
        <dsp:cNvSpPr/>
      </dsp:nvSpPr>
      <dsp:spPr>
        <a:xfrm rot="10800000">
          <a:off x="1413135" y="1078222"/>
          <a:ext cx="4754404" cy="86238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028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Google</a:t>
          </a:r>
          <a:r>
            <a:rPr lang="zh-CN" altLang="en-US" sz="3200" b="1" kern="12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搜索</a:t>
          </a:r>
          <a:endParaRPr lang="zh-CN" sz="3200" b="1" kern="1200" dirty="0">
            <a:solidFill>
              <a:srgbClr val="FF0000"/>
            </a:solidFill>
          </a:endParaRPr>
        </a:p>
      </dsp:txBody>
      <dsp:txXfrm rot="10800000">
        <a:off x="1628732" y="1078222"/>
        <a:ext cx="4538807" cy="862388"/>
      </dsp:txXfrm>
    </dsp:sp>
    <dsp:sp modelId="{8DA317EA-18DA-499E-88ED-5D9D18C830FB}">
      <dsp:nvSpPr>
        <dsp:cNvPr id="0" name=""/>
        <dsp:cNvSpPr/>
      </dsp:nvSpPr>
      <dsp:spPr>
        <a:xfrm>
          <a:off x="981940" y="1078222"/>
          <a:ext cx="862388" cy="8623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22FB7-721F-487A-A34A-BA3CCA6D95ED}" type="datetimeFigureOut">
              <a:rPr lang="zh-CN" altLang="en-US" smtClean="0"/>
              <a:pPr/>
              <a:t>2011-1-23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B7CBD-9736-42BC-9E62-0C09FC606A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687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DB091-9727-42B2-856F-ADF573979113}" type="datetimeFigureOut">
              <a:rPr lang="zh-CN" altLang="en-US" smtClean="0"/>
              <a:pPr/>
              <a:t>2011-1-23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36890-7F2A-414B-9FF1-9322CAE4F6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172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C8FE8D-7692-48C1-B9C8-9ECB5941C38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88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pic>
        <p:nvPicPr>
          <p:cNvPr id="3097" name="Picture 25" descr="C:\Users\Yevon\Desktop\cloud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4248472" cy="266066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237312"/>
            <a:ext cx="2952328" cy="5040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356600" y="981075"/>
            <a:ext cx="7874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381328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</a:t>
            </a:r>
            <a:br>
              <a:rPr lang="en-US" altLang="zh-CN" smtClean="0"/>
            </a:br>
            <a:r>
              <a:rPr lang="en-US" altLang="zh-CN" smtClean="0"/>
              <a:t> style</a:t>
            </a:r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8460432" y="6381328"/>
            <a:ext cx="64807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6602CD-97BB-46C5-B131-9F9E2B25291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251520" y="6381328"/>
            <a:ext cx="177356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虚拟化与云计算 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3662536" y="6381328"/>
            <a:ext cx="206159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天津大学软件学院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267200"/>
            <a:ext cx="8229600" cy="762000"/>
          </a:xfrm>
        </p:spPr>
        <p:txBody>
          <a:bodyPr/>
          <a:lstStyle/>
          <a:p>
            <a:pPr algn="ctr"/>
            <a:r>
              <a:rPr lang="en-US" altLang="zh-CN" sz="3600" smtClean="0">
                <a:ea typeface="宋体" pitchFamily="2" charset="-122"/>
              </a:rPr>
              <a:t>Google</a:t>
            </a:r>
            <a:r>
              <a:rPr lang="zh-CN" altLang="en-US" sz="3600" smtClean="0">
                <a:ea typeface="宋体" pitchFamily="2" charset="-122"/>
              </a:rPr>
              <a:t>云应用举例</a:t>
            </a:r>
            <a:endParaRPr lang="en-US" altLang="zh-CN" sz="3600" dirty="0">
              <a:ea typeface="宋体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091113"/>
            <a:ext cx="5943600" cy="609600"/>
          </a:xfrm>
        </p:spPr>
        <p:txBody>
          <a:bodyPr/>
          <a:lstStyle/>
          <a:p>
            <a:r>
              <a:rPr lang="zh-CN" altLang="en-US" dirty="0" smtClean="0">
                <a:ea typeface="宋体" pitchFamily="2" charset="-122"/>
              </a:rPr>
              <a:t>天津大学软件学院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179388" y="4648200"/>
            <a:ext cx="1466850" cy="9525"/>
          </a:xfrm>
          <a:prstGeom prst="line">
            <a:avLst/>
          </a:prstGeom>
          <a:noFill/>
          <a:ln w="762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7596188" y="4648200"/>
            <a:ext cx="1349375" cy="1588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57200" y="319088"/>
            <a:ext cx="8291264" cy="56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1——</a:t>
            </a:r>
            <a:r>
              <a:rPr lang="en-US" altLang="zh-CN"/>
              <a:t>Google</a:t>
            </a:r>
            <a:r>
              <a:rPr lang="zh-CN" altLang="en-US"/>
              <a:t>网站流量分析</a:t>
            </a:r>
          </a:p>
        </p:txBody>
      </p:sp>
      <p:sp>
        <p:nvSpPr>
          <p:cNvPr id="19459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/>
              <a:t>基础设施</a:t>
            </a:r>
            <a:endParaRPr lang="en-US" altLang="zh-CN"/>
          </a:p>
          <a:p>
            <a:pPr lvl="1"/>
            <a:endParaRPr lang="zh-CN" altLang="en-US" sz="2100">
              <a:latin typeface="黑体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928688" y="2357438"/>
            <a:ext cx="4714875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/>
              <a:t>应用服务器集群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1428750" y="4286250"/>
            <a:ext cx="2143125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 err="1"/>
              <a:t>BigTable</a:t>
            </a:r>
            <a:r>
              <a:rPr lang="zh-CN" altLang="en-US" sz="2400" dirty="0"/>
              <a:t>集群</a:t>
            </a:r>
            <a:r>
              <a:rPr lang="en-US" altLang="zh-CN" sz="2400" dirty="0"/>
              <a:t>1</a:t>
            </a:r>
            <a:endParaRPr lang="zh-CN" altLang="en-US" sz="2400" dirty="0"/>
          </a:p>
        </p:txBody>
      </p:sp>
      <p:sp>
        <p:nvSpPr>
          <p:cNvPr id="22" name="圆角矩形 21"/>
          <p:cNvSpPr/>
          <p:nvPr/>
        </p:nvSpPr>
        <p:spPr>
          <a:xfrm>
            <a:off x="3786188" y="4286250"/>
            <a:ext cx="2071687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 err="1"/>
              <a:t>BigTable</a:t>
            </a:r>
            <a:r>
              <a:rPr lang="zh-CN" altLang="en-US" sz="2400" dirty="0"/>
              <a:t>集群</a:t>
            </a:r>
            <a:r>
              <a:rPr lang="en-US" altLang="zh-CN" sz="2400" dirty="0"/>
              <a:t>2</a:t>
            </a:r>
            <a:endParaRPr lang="zh-CN" altLang="en-US" sz="2400" dirty="0"/>
          </a:p>
        </p:txBody>
      </p:sp>
      <p:sp>
        <p:nvSpPr>
          <p:cNvPr id="23" name="圆角矩形 22"/>
          <p:cNvSpPr/>
          <p:nvPr/>
        </p:nvSpPr>
        <p:spPr>
          <a:xfrm>
            <a:off x="928688" y="5357813"/>
            <a:ext cx="5500687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/>
              <a:t>GFS</a:t>
            </a:r>
            <a:r>
              <a:rPr lang="zh-CN" altLang="en-US" sz="2400" dirty="0"/>
              <a:t>集群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7215188" y="4286250"/>
            <a:ext cx="1643062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/>
              <a:t>Chubby</a:t>
            </a:r>
            <a:r>
              <a:rPr lang="zh-CN" altLang="en-US" sz="2400" dirty="0"/>
              <a:t>集群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4500563" y="3286125"/>
            <a:ext cx="4357687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 err="1"/>
              <a:t>MapReduce</a:t>
            </a:r>
            <a:r>
              <a:rPr lang="zh-CN" altLang="en-US" sz="2400" dirty="0"/>
              <a:t>集群</a:t>
            </a:r>
          </a:p>
        </p:txBody>
      </p:sp>
      <p:cxnSp>
        <p:nvCxnSpPr>
          <p:cNvPr id="43" name="直接箭头连接符 42"/>
          <p:cNvCxnSpPr>
            <a:stCxn id="16" idx="2"/>
          </p:cNvCxnSpPr>
          <p:nvPr/>
        </p:nvCxnSpPr>
        <p:spPr>
          <a:xfrm rot="16200000" flipH="1">
            <a:off x="2428875" y="5000626"/>
            <a:ext cx="428625" cy="2857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22" idx="2"/>
          </p:cNvCxnSpPr>
          <p:nvPr/>
        </p:nvCxnSpPr>
        <p:spPr>
          <a:xfrm rot="5400000">
            <a:off x="4483100" y="5018088"/>
            <a:ext cx="428625" cy="2508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左右箭头 46"/>
          <p:cNvSpPr/>
          <p:nvPr/>
        </p:nvSpPr>
        <p:spPr>
          <a:xfrm>
            <a:off x="6572250" y="4929188"/>
            <a:ext cx="500063" cy="2857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9" name="直接箭头连接符 28"/>
          <p:cNvCxnSpPr/>
          <p:nvPr/>
        </p:nvCxnSpPr>
        <p:spPr>
          <a:xfrm rot="5400000">
            <a:off x="-37306" y="4179094"/>
            <a:ext cx="235902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6" idx="0"/>
          </p:cNvCxnSpPr>
          <p:nvPr/>
        </p:nvCxnSpPr>
        <p:spPr>
          <a:xfrm rot="5400000" flipH="1" flipV="1">
            <a:off x="1855787" y="3643313"/>
            <a:ext cx="128746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rot="16200000" flipH="1">
            <a:off x="3429000" y="3286125"/>
            <a:ext cx="1285875" cy="714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25" idx="2"/>
          </p:cNvCxnSpPr>
          <p:nvPr/>
        </p:nvCxnSpPr>
        <p:spPr>
          <a:xfrm rot="5400000">
            <a:off x="5661819" y="4339432"/>
            <a:ext cx="1428750" cy="6080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14" idx="3"/>
            <a:endCxn id="25" idx="0"/>
          </p:cNvCxnSpPr>
          <p:nvPr/>
        </p:nvCxnSpPr>
        <p:spPr>
          <a:xfrm>
            <a:off x="5643563" y="2678113"/>
            <a:ext cx="1036637" cy="6080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4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57200" y="319088"/>
            <a:ext cx="8291264" cy="56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1——</a:t>
            </a:r>
            <a:r>
              <a:rPr lang="en-US" altLang="zh-CN"/>
              <a:t>Google</a:t>
            </a:r>
            <a:r>
              <a:rPr lang="zh-CN" altLang="en-US"/>
              <a:t>网站流量分析</a:t>
            </a:r>
          </a:p>
        </p:txBody>
      </p:sp>
      <p:sp>
        <p:nvSpPr>
          <p:cNvPr id="20483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/>
              <a:t>数据采集</a:t>
            </a:r>
            <a:endParaRPr lang="en-US" altLang="zh-CN"/>
          </a:p>
          <a:p>
            <a:pPr lvl="1"/>
            <a:r>
              <a:rPr lang="zh-CN" altLang="en-US" sz="2100">
                <a:latin typeface="黑体" pitchFamily="49" charset="-122"/>
              </a:rPr>
              <a:t>数据来源</a:t>
            </a:r>
            <a:endParaRPr lang="en-US" altLang="zh-CN" sz="21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页面内嵌脚本</a:t>
            </a:r>
            <a:endParaRPr lang="en-US" altLang="zh-CN" sz="19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点击行为脚本</a:t>
            </a:r>
            <a:endParaRPr lang="en-US" altLang="zh-CN" sz="1900">
              <a:latin typeface="黑体" pitchFamily="49" charset="-122"/>
            </a:endParaRPr>
          </a:p>
          <a:p>
            <a:pPr lvl="1"/>
            <a:r>
              <a:rPr lang="zh-CN" altLang="en-US" sz="2100">
                <a:latin typeface="黑体" pitchFamily="49" charset="-122"/>
              </a:rPr>
              <a:t>应用服务器获取到数据后，存入</a:t>
            </a:r>
            <a:r>
              <a:rPr lang="en-US" altLang="zh-CN" sz="2100">
                <a:latin typeface="黑体" pitchFamily="49" charset="-122"/>
              </a:rPr>
              <a:t>BigTable</a:t>
            </a:r>
          </a:p>
          <a:p>
            <a:pPr lvl="1"/>
            <a:endParaRPr lang="en-US" altLang="zh-CN" sz="2100">
              <a:latin typeface="黑体" pitchFamily="49" charset="-122"/>
            </a:endParaRPr>
          </a:p>
          <a:p>
            <a:pPr lvl="2"/>
            <a:endParaRPr lang="en-US" altLang="zh-CN" sz="1900">
              <a:latin typeface="黑体" pitchFamily="49" charset="-122"/>
            </a:endParaRPr>
          </a:p>
          <a:p>
            <a:pPr lvl="1"/>
            <a:endParaRPr lang="zh-CN" altLang="en-US" sz="2100"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44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57200" y="319088"/>
            <a:ext cx="8003232" cy="56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1——</a:t>
            </a:r>
            <a:r>
              <a:rPr lang="en-US" altLang="zh-CN"/>
              <a:t>Google</a:t>
            </a:r>
            <a:r>
              <a:rPr lang="zh-CN" altLang="en-US"/>
              <a:t>网站流量分析</a:t>
            </a:r>
          </a:p>
        </p:txBody>
      </p:sp>
      <p:sp>
        <p:nvSpPr>
          <p:cNvPr id="21507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/>
              <a:t>数据采集</a:t>
            </a:r>
            <a:endParaRPr lang="en-US" altLang="zh-CN"/>
          </a:p>
          <a:p>
            <a:pPr lvl="1"/>
            <a:r>
              <a:rPr lang="zh-CN" altLang="en-US" sz="2100">
                <a:latin typeface="黑体" pitchFamily="49" charset="-122"/>
              </a:rPr>
              <a:t>数据存储流程</a:t>
            </a:r>
            <a:endParaRPr lang="en-US" altLang="zh-CN" sz="2100">
              <a:latin typeface="黑体" pitchFamily="49" charset="-122"/>
            </a:endParaRPr>
          </a:p>
          <a:p>
            <a:pPr lvl="1"/>
            <a:endParaRPr lang="zh-CN" altLang="en-US" sz="2100">
              <a:latin typeface="黑体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258888" y="2565400"/>
            <a:ext cx="1857375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向</a:t>
            </a:r>
            <a:r>
              <a:rPr lang="en-US" altLang="zh-CN" dirty="0" err="1"/>
              <a:t>BigTable</a:t>
            </a:r>
            <a:r>
              <a:rPr lang="zh-CN" altLang="en-US" dirty="0"/>
              <a:t>中写入点击信息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687763" y="2565400"/>
            <a:ext cx="1857375" cy="64293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寻找子表服务器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045200" y="2565400"/>
            <a:ext cx="2143125" cy="64293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向内存临时子表写入信息（含排序）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116138" y="3994150"/>
            <a:ext cx="2143125" cy="64293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如超过阈值则存储为子表文件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544888" y="5422900"/>
            <a:ext cx="2143125" cy="64293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GFS</a:t>
            </a:r>
            <a:r>
              <a:rPr lang="zh-CN" altLang="en-US" dirty="0"/>
              <a:t>：存储子表文件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759325" y="3994150"/>
            <a:ext cx="2143125" cy="64293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子表合并、压缩</a:t>
            </a:r>
          </a:p>
        </p:txBody>
      </p:sp>
      <p:cxnSp>
        <p:nvCxnSpPr>
          <p:cNvPr id="12" name="直接箭头连接符 11"/>
          <p:cNvCxnSpPr>
            <a:stCxn id="5" idx="3"/>
            <a:endCxn id="6" idx="1"/>
          </p:cNvCxnSpPr>
          <p:nvPr/>
        </p:nvCxnSpPr>
        <p:spPr>
          <a:xfrm>
            <a:off x="3116263" y="2886075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6" idx="3"/>
            <a:endCxn id="7" idx="1"/>
          </p:cNvCxnSpPr>
          <p:nvPr/>
        </p:nvCxnSpPr>
        <p:spPr>
          <a:xfrm>
            <a:off x="5545138" y="2886075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肘形连接符 15"/>
          <p:cNvCxnSpPr>
            <a:stCxn id="7" idx="2"/>
            <a:endCxn id="8" idx="0"/>
          </p:cNvCxnSpPr>
          <p:nvPr/>
        </p:nvCxnSpPr>
        <p:spPr>
          <a:xfrm rot="5400000">
            <a:off x="4759326" y="1636712"/>
            <a:ext cx="785812" cy="3929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8" idx="3"/>
            <a:endCxn id="10" idx="1"/>
          </p:cNvCxnSpPr>
          <p:nvPr/>
        </p:nvCxnSpPr>
        <p:spPr>
          <a:xfrm>
            <a:off x="4259263" y="4316413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8" idx="2"/>
          </p:cNvCxnSpPr>
          <p:nvPr/>
        </p:nvCxnSpPr>
        <p:spPr>
          <a:xfrm rot="16200000" flipH="1">
            <a:off x="3223419" y="4614069"/>
            <a:ext cx="785812" cy="857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0" idx="2"/>
          </p:cNvCxnSpPr>
          <p:nvPr/>
        </p:nvCxnSpPr>
        <p:spPr>
          <a:xfrm rot="5400000">
            <a:off x="5080795" y="4685506"/>
            <a:ext cx="785812" cy="714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57200" y="260648"/>
            <a:ext cx="8507288" cy="56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1——</a:t>
            </a:r>
            <a:r>
              <a:rPr lang="en-US" altLang="zh-CN"/>
              <a:t>Google</a:t>
            </a:r>
            <a:r>
              <a:rPr lang="zh-CN" altLang="en-US"/>
              <a:t>网站流量分析</a:t>
            </a:r>
          </a:p>
        </p:txBody>
      </p:sp>
      <p:sp>
        <p:nvSpPr>
          <p:cNvPr id="22531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/>
              <a:t>数据处理</a:t>
            </a:r>
            <a:endParaRPr lang="en-US" altLang="zh-CN"/>
          </a:p>
          <a:p>
            <a:pPr lvl="1"/>
            <a:r>
              <a:rPr lang="zh-CN" altLang="en-US" sz="2100">
                <a:latin typeface="黑体" pitchFamily="49" charset="-122"/>
              </a:rPr>
              <a:t>例如，统计网站</a:t>
            </a:r>
            <a:r>
              <a:rPr lang="en-US" altLang="zh-CN" sz="2100">
                <a:latin typeface="黑体" pitchFamily="49" charset="-122"/>
              </a:rPr>
              <a:t>(</a:t>
            </a:r>
            <a:r>
              <a:rPr lang="zh-CN" altLang="en-US" sz="2100">
                <a:latin typeface="黑体" pitchFamily="49" charset="-122"/>
              </a:rPr>
              <a:t>如</a:t>
            </a:r>
            <a:r>
              <a:rPr lang="en-US" altLang="zh-CN" sz="2100">
                <a:latin typeface="黑体" pitchFamily="49" charset="-122"/>
              </a:rPr>
              <a:t>xxx.com)</a:t>
            </a:r>
            <a:r>
              <a:rPr lang="zh-CN" altLang="en-US" sz="2100">
                <a:latin typeface="黑体" pitchFamily="49" charset="-122"/>
              </a:rPr>
              <a:t>过去一周网页访问比例</a:t>
            </a:r>
            <a:endParaRPr lang="en-US" altLang="zh-CN" sz="2100">
              <a:latin typeface="黑体" pitchFamily="49" charset="-122"/>
            </a:endParaRPr>
          </a:p>
          <a:p>
            <a:pPr lvl="1"/>
            <a:r>
              <a:rPr lang="zh-CN" altLang="en-US" sz="2100">
                <a:latin typeface="黑体" pitchFamily="49" charset="-122"/>
              </a:rPr>
              <a:t>数据处理流程</a:t>
            </a:r>
            <a:endParaRPr lang="en-US" altLang="zh-CN" sz="2100">
              <a:latin typeface="黑体" pitchFamily="49" charset="-122"/>
            </a:endParaRPr>
          </a:p>
          <a:p>
            <a:pPr lvl="2"/>
            <a:endParaRPr lang="en-US" altLang="zh-CN" sz="1900">
              <a:latin typeface="黑体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39750" y="2924175"/>
            <a:ext cx="2214563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数据查询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254375" y="2924175"/>
            <a:ext cx="228600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dirty="0" err="1"/>
              <a:t>MapReduce</a:t>
            </a:r>
            <a:r>
              <a:rPr lang="zh-CN" altLang="en-US" sz="2000" dirty="0"/>
              <a:t>操作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111875" y="2924175"/>
            <a:ext cx="228600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数据存储</a:t>
            </a:r>
          </a:p>
        </p:txBody>
      </p:sp>
      <p:sp>
        <p:nvSpPr>
          <p:cNvPr id="8" name="流程图: 磁盘 7"/>
          <p:cNvSpPr/>
          <p:nvPr/>
        </p:nvSpPr>
        <p:spPr>
          <a:xfrm>
            <a:off x="968375" y="4281488"/>
            <a:ext cx="1714500" cy="7858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点击数据表</a:t>
            </a:r>
          </a:p>
        </p:txBody>
      </p:sp>
      <p:sp>
        <p:nvSpPr>
          <p:cNvPr id="9" name="流程图: 磁盘 8"/>
          <p:cNvSpPr/>
          <p:nvPr/>
        </p:nvSpPr>
        <p:spPr>
          <a:xfrm>
            <a:off x="6183313" y="4281488"/>
            <a:ext cx="1714500" cy="7858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统计数据表</a:t>
            </a:r>
          </a:p>
        </p:txBody>
      </p:sp>
      <p:sp>
        <p:nvSpPr>
          <p:cNvPr id="10" name="流程图: 磁盘 9"/>
          <p:cNvSpPr/>
          <p:nvPr/>
        </p:nvSpPr>
        <p:spPr>
          <a:xfrm>
            <a:off x="3611563" y="5281613"/>
            <a:ext cx="1714500" cy="7858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dirty="0"/>
              <a:t>GFS</a:t>
            </a:r>
            <a:endParaRPr lang="zh-CN" altLang="en-US" sz="2000" dirty="0"/>
          </a:p>
        </p:txBody>
      </p:sp>
      <p:cxnSp>
        <p:nvCxnSpPr>
          <p:cNvPr id="12" name="直接箭头连接符 11"/>
          <p:cNvCxnSpPr>
            <a:stCxn id="8" idx="1"/>
            <a:endCxn id="4" idx="2"/>
          </p:cNvCxnSpPr>
          <p:nvPr/>
        </p:nvCxnSpPr>
        <p:spPr>
          <a:xfrm rot="16200000" flipV="1">
            <a:off x="1414463" y="3870325"/>
            <a:ext cx="642938" cy="17938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rot="16200000" flipH="1">
            <a:off x="2325687" y="3638551"/>
            <a:ext cx="1643063" cy="164306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10" idx="1"/>
          </p:cNvCxnSpPr>
          <p:nvPr/>
        </p:nvCxnSpPr>
        <p:spPr>
          <a:xfrm rot="16200000" flipV="1">
            <a:off x="3611562" y="4411663"/>
            <a:ext cx="1643063" cy="7143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rot="5400000" flipH="1" flipV="1">
            <a:off x="4933156" y="3745707"/>
            <a:ext cx="1643063" cy="142875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7" idx="2"/>
            <a:endCxn id="9" idx="1"/>
          </p:cNvCxnSpPr>
          <p:nvPr/>
        </p:nvCxnSpPr>
        <p:spPr>
          <a:xfrm rot="5400000">
            <a:off x="6826250" y="3852863"/>
            <a:ext cx="642938" cy="21431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4" idx="3"/>
            <a:endCxn id="5" idx="1"/>
          </p:cNvCxnSpPr>
          <p:nvPr/>
        </p:nvCxnSpPr>
        <p:spPr>
          <a:xfrm>
            <a:off x="2754313" y="3281363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5" idx="3"/>
            <a:endCxn id="7" idx="1"/>
          </p:cNvCxnSpPr>
          <p:nvPr/>
        </p:nvCxnSpPr>
        <p:spPr>
          <a:xfrm>
            <a:off x="5540375" y="3281363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57200" y="319088"/>
            <a:ext cx="8686800" cy="56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1——</a:t>
            </a:r>
            <a:r>
              <a:rPr lang="en-US" altLang="zh-CN"/>
              <a:t>Google</a:t>
            </a:r>
            <a:r>
              <a:rPr lang="zh-CN" altLang="en-US"/>
              <a:t>网站流量分析</a:t>
            </a:r>
          </a:p>
        </p:txBody>
      </p:sp>
      <p:sp>
        <p:nvSpPr>
          <p:cNvPr id="23555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/>
              <a:t>数据处理：</a:t>
            </a:r>
            <a:r>
              <a:rPr lang="en-US" altLang="zh-CN"/>
              <a:t>MapReduce</a:t>
            </a:r>
          </a:p>
          <a:p>
            <a:pPr lvl="1"/>
            <a:r>
              <a:rPr lang="en-US" altLang="zh-CN" sz="2100">
                <a:latin typeface="黑体" pitchFamily="49" charset="-122"/>
              </a:rPr>
              <a:t>Map</a:t>
            </a:r>
            <a:r>
              <a:rPr lang="zh-CN" altLang="en-US" sz="2100">
                <a:latin typeface="黑体" pitchFamily="49" charset="-122"/>
              </a:rPr>
              <a:t>操作</a:t>
            </a:r>
            <a:endParaRPr lang="en-US" altLang="zh-CN" sz="21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假设过去一周查询结果文件在</a:t>
            </a:r>
            <a:r>
              <a:rPr lang="en-US" altLang="zh-CN" sz="1900">
                <a:latin typeface="黑体" pitchFamily="49" charset="-122"/>
              </a:rPr>
              <a:t>GFS</a:t>
            </a:r>
            <a:r>
              <a:rPr lang="zh-CN" altLang="en-US" sz="1900">
                <a:latin typeface="黑体" pitchFamily="49" charset="-122"/>
              </a:rPr>
              <a:t>中包含</a:t>
            </a:r>
            <a:r>
              <a:rPr lang="en-US" altLang="zh-CN" sz="1900">
                <a:latin typeface="黑体" pitchFamily="49" charset="-122"/>
              </a:rPr>
              <a:t>M</a:t>
            </a:r>
            <a:r>
              <a:rPr lang="zh-CN" altLang="en-US" sz="1900">
                <a:latin typeface="黑体" pitchFamily="49" charset="-122"/>
              </a:rPr>
              <a:t>个</a:t>
            </a:r>
            <a:r>
              <a:rPr lang="en-US" altLang="zh-CN" sz="1900">
                <a:latin typeface="黑体" pitchFamily="49" charset="-122"/>
              </a:rPr>
              <a:t>Chunk</a:t>
            </a:r>
            <a:r>
              <a:rPr lang="zh-CN" altLang="en-US" sz="1900">
                <a:latin typeface="黑体" pitchFamily="49" charset="-122"/>
              </a:rPr>
              <a:t>，那么</a:t>
            </a:r>
            <a:r>
              <a:rPr lang="en-US" altLang="zh-CN" sz="1900">
                <a:latin typeface="黑体" pitchFamily="49" charset="-122"/>
              </a:rPr>
              <a:t>Master</a:t>
            </a:r>
            <a:r>
              <a:rPr lang="zh-CN" altLang="en-US" sz="1900">
                <a:latin typeface="黑体" pitchFamily="49" charset="-122"/>
              </a:rPr>
              <a:t>寻找</a:t>
            </a:r>
            <a:r>
              <a:rPr lang="en-US" altLang="zh-CN" sz="1900">
                <a:latin typeface="黑体" pitchFamily="49" charset="-122"/>
              </a:rPr>
              <a:t>M</a:t>
            </a:r>
            <a:r>
              <a:rPr lang="zh-CN" altLang="en-US" sz="1900">
                <a:latin typeface="黑体" pitchFamily="49" charset="-122"/>
              </a:rPr>
              <a:t>个空闲的</a:t>
            </a:r>
            <a:r>
              <a:rPr lang="en-US" altLang="zh-CN" sz="1900">
                <a:latin typeface="黑体" pitchFamily="49" charset="-122"/>
              </a:rPr>
              <a:t>Worker</a:t>
            </a:r>
            <a:r>
              <a:rPr lang="zh-CN" altLang="en-US" sz="1900">
                <a:latin typeface="黑体" pitchFamily="49" charset="-122"/>
              </a:rPr>
              <a:t>，分别处理这</a:t>
            </a:r>
            <a:r>
              <a:rPr lang="en-US" altLang="zh-CN" sz="1900">
                <a:latin typeface="黑体" pitchFamily="49" charset="-122"/>
              </a:rPr>
              <a:t>M</a:t>
            </a:r>
            <a:r>
              <a:rPr lang="zh-CN" altLang="en-US" sz="1900">
                <a:latin typeface="黑体" pitchFamily="49" charset="-122"/>
              </a:rPr>
              <a:t>个</a:t>
            </a:r>
            <a:r>
              <a:rPr lang="en-US" altLang="zh-CN" sz="1900">
                <a:latin typeface="黑体" pitchFamily="49" charset="-122"/>
              </a:rPr>
              <a:t>Chunk</a:t>
            </a:r>
            <a:r>
              <a:rPr lang="zh-CN" altLang="en-US" sz="1900">
                <a:latin typeface="黑体" pitchFamily="49" charset="-122"/>
              </a:rPr>
              <a:t>，得到每个网站中页面的访问次数</a:t>
            </a:r>
            <a:endParaRPr lang="en-US" altLang="zh-CN" sz="1900">
              <a:latin typeface="黑体" pitchFamily="49" charset="-122"/>
            </a:endParaRPr>
          </a:p>
          <a:p>
            <a:pPr lvl="2"/>
            <a:endParaRPr lang="en-US" altLang="zh-CN" sz="1900">
              <a:latin typeface="黑体" pitchFamily="49" charset="-122"/>
            </a:endParaRPr>
          </a:p>
          <a:p>
            <a:pPr lvl="2"/>
            <a:endParaRPr lang="en-US" altLang="zh-CN" sz="1900">
              <a:latin typeface="黑体" pitchFamily="49" charset="-122"/>
            </a:endParaRPr>
          </a:p>
        </p:txBody>
      </p:sp>
      <p:sp>
        <p:nvSpPr>
          <p:cNvPr id="23556" name="TextBox 14"/>
          <p:cNvSpPr txBox="1">
            <a:spLocks noChangeArrowheads="1"/>
          </p:cNvSpPr>
          <p:nvPr/>
        </p:nvSpPr>
        <p:spPr bwMode="auto">
          <a:xfrm>
            <a:off x="900113" y="3429000"/>
            <a:ext cx="2238375" cy="1749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&lt;com.xxx, aaa.asp&gt;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&lt;com.yyy, bbb.asp&gt;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&lt;com.zzz, aaa.asp&gt;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&lt;com.xxx, bbb.asp&gt;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&lt;com.xxx, aaa.asp&gt;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&lt;com.zzz, bbb.asp&gt;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4400550" y="3951288"/>
            <a:ext cx="3965575" cy="925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&lt;com.xxx, &lt;aaa.asp,2&gt;&lt;bbb.asp,1&gt;&gt;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&lt;com.yyy, &lt;bbb.asp,1&gt;&gt;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&lt;com.zzz, &lt;aaa.asp,1&gt;&lt;bbb.asp,1&gt;&gt;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3471863" y="4451350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6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57200" y="319088"/>
            <a:ext cx="8363272" cy="56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1——</a:t>
            </a:r>
            <a:r>
              <a:rPr lang="en-US" altLang="zh-CN"/>
              <a:t>Google</a:t>
            </a:r>
            <a:r>
              <a:rPr lang="zh-CN" altLang="en-US"/>
              <a:t>网站流量分析</a:t>
            </a:r>
          </a:p>
        </p:txBody>
      </p:sp>
      <p:sp>
        <p:nvSpPr>
          <p:cNvPr id="24579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/>
              <a:t>数据处理：</a:t>
            </a:r>
            <a:r>
              <a:rPr lang="en-US" altLang="zh-CN"/>
              <a:t>MapReduce</a:t>
            </a:r>
          </a:p>
          <a:p>
            <a:pPr lvl="1"/>
            <a:r>
              <a:rPr lang="zh-CN" altLang="en-US" sz="2100">
                <a:latin typeface="黑体" pitchFamily="49" charset="-122"/>
              </a:rPr>
              <a:t>自动排序</a:t>
            </a:r>
            <a:endParaRPr lang="en-US" altLang="zh-CN" sz="21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对</a:t>
            </a:r>
            <a:r>
              <a:rPr lang="en-US" altLang="zh-CN" sz="1900">
                <a:latin typeface="黑体" pitchFamily="49" charset="-122"/>
              </a:rPr>
              <a:t>M</a:t>
            </a:r>
            <a:r>
              <a:rPr lang="zh-CN" altLang="en-US" sz="1900">
                <a:latin typeface="黑体" pitchFamily="49" charset="-122"/>
              </a:rPr>
              <a:t>个中间结果进行排序</a:t>
            </a:r>
            <a:endParaRPr lang="en-US" altLang="zh-CN" sz="1900">
              <a:latin typeface="黑体" pitchFamily="49" charset="-122"/>
            </a:endParaRP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179388" y="2852738"/>
            <a:ext cx="4308475" cy="2573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&lt;com.xxx, &lt;aaa.asp,2&gt;&lt;bbb.asp,1&gt;&gt;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&lt;com.yyy, &lt;bbb.asp,1&gt;&gt;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&lt;com.zzz, &lt;aaa.asp,1&gt;&lt;bbb.asp,1&gt;&gt;</a:t>
            </a:r>
          </a:p>
          <a:p>
            <a:pPr eaLnBrk="1" hangingPunct="1"/>
            <a:endParaRPr lang="en-US" altLang="zh-CN">
              <a:solidFill>
                <a:schemeClr val="bg1"/>
              </a:solidFill>
            </a:endParaRP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&lt;com.yyy, &lt;ccc.asp,10&gt;&lt;ddd.asp, 12&gt;&gt;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&lt;com.xxx, &lt;aaa.asp,100&gt;&lt;ccc.asp,10&gt;&gt;</a:t>
            </a:r>
          </a:p>
          <a:p>
            <a:pPr eaLnBrk="1" hangingPunct="1"/>
            <a:endParaRPr lang="en-US" altLang="zh-CN">
              <a:solidFill>
                <a:schemeClr val="bg1"/>
              </a:solidFill>
            </a:endParaRP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&lt;com.zzz, &lt;ddd.asp,1&gt;&lt;ccc.asp, 10&gt;&gt;</a:t>
            </a:r>
          </a:p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4714875" y="4214813"/>
            <a:ext cx="4340225" cy="2308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&lt;com.xxx, &lt;aaa.asp,2&gt;&lt;bbb.asp,1&gt;&gt;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&lt;com.xxx, &lt;aaa.asp,100&gt;&lt;ccc.asp,10&gt;&gt;</a:t>
            </a:r>
          </a:p>
          <a:p>
            <a:pPr eaLnBrk="1" hangingPunct="1"/>
            <a:endParaRPr lang="en-US" altLang="zh-CN">
              <a:solidFill>
                <a:schemeClr val="bg1"/>
              </a:solidFill>
            </a:endParaRP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&lt;com.yyy, &lt;bbb.asp,1&gt;&gt;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&lt;com.yyy, &lt;ccc.asp,10&gt;&lt;ddd.asp, 12&gt;&gt;</a:t>
            </a:r>
          </a:p>
          <a:p>
            <a:pPr eaLnBrk="1" hangingPunct="1"/>
            <a:endParaRPr lang="en-US" altLang="zh-CN">
              <a:solidFill>
                <a:schemeClr val="bg1"/>
              </a:solidFill>
            </a:endParaRP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&lt;com.zzz, &lt;aaa.asp,1&gt;&lt;bbb.asp,1&gt;&gt;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&lt;com.zzz, &lt;ddd.asp,1&gt;&lt;ccc.asp, 10&gt;&gt;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1" name="形状 10"/>
          <p:cNvCxnSpPr>
            <a:endCxn id="24581" idx="0"/>
          </p:cNvCxnSpPr>
          <p:nvPr/>
        </p:nvCxnSpPr>
        <p:spPr>
          <a:xfrm>
            <a:off x="4500563" y="3500438"/>
            <a:ext cx="2384425" cy="71437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/>
              <a:t>数据处理：</a:t>
            </a:r>
            <a:r>
              <a:rPr lang="en-US" altLang="zh-CN"/>
              <a:t>MapReduce</a:t>
            </a:r>
          </a:p>
          <a:p>
            <a:pPr lvl="1"/>
            <a:r>
              <a:rPr lang="en-US" altLang="zh-CN" sz="2100">
                <a:latin typeface="黑体" pitchFamily="49" charset="-122"/>
              </a:rPr>
              <a:t>Reduce</a:t>
            </a:r>
            <a:r>
              <a:rPr lang="zh-CN" altLang="en-US" sz="2100">
                <a:latin typeface="黑体" pitchFamily="49" charset="-122"/>
              </a:rPr>
              <a:t>操作</a:t>
            </a:r>
            <a:endParaRPr lang="en-US" altLang="zh-CN" sz="21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假设得到该网站含</a:t>
            </a:r>
            <a:r>
              <a:rPr lang="en-US" altLang="zh-CN" sz="1900">
                <a:latin typeface="黑体" pitchFamily="49" charset="-122"/>
              </a:rPr>
              <a:t>N</a:t>
            </a:r>
            <a:r>
              <a:rPr lang="zh-CN" altLang="en-US" sz="1900">
                <a:latin typeface="黑体" pitchFamily="49" charset="-122"/>
              </a:rPr>
              <a:t>个网站，那么可以分配</a:t>
            </a:r>
            <a:r>
              <a:rPr lang="en-US" altLang="zh-CN" sz="1900">
                <a:latin typeface="黑体" pitchFamily="49" charset="-122"/>
              </a:rPr>
              <a:t>N</a:t>
            </a:r>
            <a:r>
              <a:rPr lang="zh-CN" altLang="en-US" sz="1900">
                <a:latin typeface="黑体" pitchFamily="49" charset="-122"/>
              </a:rPr>
              <a:t>台</a:t>
            </a:r>
            <a:r>
              <a:rPr lang="en-US" altLang="zh-CN" sz="1900">
                <a:latin typeface="黑体" pitchFamily="49" charset="-122"/>
              </a:rPr>
              <a:t>Worker</a:t>
            </a:r>
            <a:r>
              <a:rPr lang="zh-CN" altLang="en-US" sz="1900">
                <a:latin typeface="黑体" pitchFamily="49" charset="-122"/>
              </a:rPr>
              <a:t>分别处理单个网站的数据</a:t>
            </a:r>
            <a:endParaRPr lang="en-US" altLang="zh-CN" sz="1900">
              <a:latin typeface="黑体" pitchFamily="49" charset="-122"/>
            </a:endParaRP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107950" y="2997200"/>
            <a:ext cx="4308475" cy="2298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&lt;com.xxx, &lt;aaa.asp,2&gt;&lt;bbb.asp,1&gt;&gt;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&lt;com.xxx, &lt;aaa.asp,100&gt;&lt;ccc.asp,10&gt;&gt;</a:t>
            </a:r>
          </a:p>
          <a:p>
            <a:pPr eaLnBrk="1" hangingPunct="1"/>
            <a:endParaRPr lang="en-US" altLang="zh-CN">
              <a:solidFill>
                <a:schemeClr val="bg1"/>
              </a:solidFill>
            </a:endParaRP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&lt;com.yyy, &lt;bbb.asp,1&gt;&gt;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&lt;com.yyy, &lt;ccc.asp,10&gt;&lt;ddd.asp, 12&gt;&gt;</a:t>
            </a:r>
          </a:p>
          <a:p>
            <a:pPr eaLnBrk="1" hangingPunct="1"/>
            <a:endParaRPr lang="en-US" altLang="zh-CN">
              <a:solidFill>
                <a:schemeClr val="bg1"/>
              </a:solidFill>
            </a:endParaRP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&lt;com.zzz, &lt;aaa.asp,1&gt;&lt;bbb.asp,1&gt;&gt;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&lt;com.zzz, &lt;ddd.asp,1&gt;&lt;ccc.asp, 10&gt;&gt;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4572000" y="4071938"/>
            <a:ext cx="4448175" cy="2586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&lt;com.xxx, &lt;aaa.asp,0.9027&gt;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       &lt;bbb.asp,0.0088&gt;&lt;ccc.asp,0.0885&gt;&gt;</a:t>
            </a:r>
          </a:p>
          <a:p>
            <a:pPr eaLnBrk="1" hangingPunct="1"/>
            <a:endParaRPr lang="en-US" altLang="zh-CN">
              <a:solidFill>
                <a:schemeClr val="bg1"/>
              </a:solidFill>
            </a:endParaRP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&lt;com.yyy, &lt;bbb.asp,0.0435&gt;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       &lt;ccc.asp,0.4348&gt;&lt;ddd.asp,0.5217&gt;&gt;</a:t>
            </a:r>
          </a:p>
          <a:p>
            <a:pPr eaLnBrk="1" hangingPunct="1"/>
            <a:endParaRPr lang="en-US" altLang="zh-CN">
              <a:solidFill>
                <a:schemeClr val="bg1"/>
              </a:solidFill>
            </a:endParaRP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&lt;com.zzz, &lt;aaa.asp,0.0769&gt;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       &lt;bbb.asp,0.0769&gt;&lt;ddd.asp,0.0769&gt;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       &lt;ccc.asp,0.7692&gt;&gt;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2" name="形状 11"/>
          <p:cNvCxnSpPr>
            <a:endCxn id="25605" idx="0"/>
          </p:cNvCxnSpPr>
          <p:nvPr/>
        </p:nvCxnSpPr>
        <p:spPr>
          <a:xfrm>
            <a:off x="4448175" y="3643313"/>
            <a:ext cx="2347913" cy="42862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457200" y="319088"/>
            <a:ext cx="836327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zh-CN" altLang="en-US" smtClean="0"/>
              <a:t>应用场景分析</a:t>
            </a:r>
            <a:r>
              <a:rPr lang="en-US" altLang="zh-CN" smtClean="0"/>
              <a:t>1——Google</a:t>
            </a:r>
            <a:r>
              <a:rPr lang="zh-CN" altLang="en-US" smtClean="0"/>
              <a:t>网站流量分析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2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57199" y="319088"/>
            <a:ext cx="8615363" cy="56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1——</a:t>
            </a:r>
            <a:r>
              <a:rPr lang="en-US" altLang="zh-CN"/>
              <a:t>Google</a:t>
            </a:r>
            <a:r>
              <a:rPr lang="zh-CN" altLang="en-US"/>
              <a:t>网站流量分析</a:t>
            </a:r>
          </a:p>
        </p:txBody>
      </p:sp>
      <p:sp>
        <p:nvSpPr>
          <p:cNvPr id="26627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/>
              <a:t>数据处理</a:t>
            </a:r>
            <a:endParaRPr lang="en-US" altLang="zh-CN"/>
          </a:p>
          <a:p>
            <a:pPr lvl="1"/>
            <a:r>
              <a:rPr lang="zh-CN" altLang="en-US" sz="2100">
                <a:latin typeface="黑体" pitchFamily="49" charset="-122"/>
              </a:rPr>
              <a:t>写入数据</a:t>
            </a:r>
            <a:endParaRPr lang="en-US" altLang="zh-CN" sz="21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应用程序将分析结果写入统计数据表</a:t>
            </a:r>
            <a:endParaRPr lang="en-US" altLang="zh-CN" sz="1900">
              <a:latin typeface="黑体" pitchFamily="49" charset="-122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42875" y="3143250"/>
            <a:ext cx="8929688" cy="1477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&lt;com.xxx, &lt;aaa.asp,0.9027&gt;&lt;bbb.asp,0.0088&gt;&lt;ccc.asp,0.0885&gt;&gt;</a:t>
            </a:r>
          </a:p>
          <a:p>
            <a:pPr eaLnBrk="1" hangingPunct="1"/>
            <a:endParaRPr lang="en-US" altLang="zh-CN">
              <a:solidFill>
                <a:schemeClr val="bg1"/>
              </a:solidFill>
            </a:endParaRP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&lt;com.yyy, &lt;bbb.asp,0.0435&gt;&lt;ccc.asp,0.4348&gt;&lt;ddd.asp,0.5217&gt;&gt;</a:t>
            </a:r>
          </a:p>
          <a:p>
            <a:pPr eaLnBrk="1" hangingPunct="1"/>
            <a:endParaRPr lang="en-US" altLang="zh-CN">
              <a:solidFill>
                <a:schemeClr val="bg1"/>
              </a:solidFill>
            </a:endParaRP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&lt;com.zzz, &lt;aaa.asp,0.0769&gt;&lt;bbb.asp,0.0769&gt;&lt;ddd.asp,0.0769&gt;&lt;ccc.asp,0.7692&gt;&gt;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57200" y="319088"/>
            <a:ext cx="7787208" cy="56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1——</a:t>
            </a:r>
            <a:r>
              <a:rPr lang="en-US" altLang="zh-CN"/>
              <a:t>Google</a:t>
            </a:r>
            <a:r>
              <a:rPr lang="zh-CN" altLang="en-US"/>
              <a:t>网站流量分析</a:t>
            </a:r>
          </a:p>
        </p:txBody>
      </p:sp>
      <p:sp>
        <p:nvSpPr>
          <p:cNvPr id="27651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/>
              <a:t>数据查询</a:t>
            </a:r>
            <a:endParaRPr lang="en-US" altLang="zh-CN"/>
          </a:p>
          <a:p>
            <a:pPr lvl="1"/>
            <a:r>
              <a:rPr lang="zh-CN" altLang="en-US" sz="2100">
                <a:latin typeface="黑体" pitchFamily="49" charset="-122"/>
              </a:rPr>
              <a:t>从数据统计表中查询</a:t>
            </a:r>
            <a:r>
              <a:rPr lang="en-US" altLang="zh-CN" sz="2100">
                <a:latin typeface="黑体" pitchFamily="49" charset="-122"/>
              </a:rPr>
              <a:t>xxx.com</a:t>
            </a:r>
            <a:r>
              <a:rPr lang="zh-CN" altLang="en-US" sz="2100">
                <a:latin typeface="黑体" pitchFamily="49" charset="-122"/>
              </a:rPr>
              <a:t>行</a:t>
            </a:r>
            <a:endParaRPr lang="en-US" altLang="zh-CN" sz="2100">
              <a:latin typeface="黑体" pitchFamily="49" charset="-122"/>
            </a:endParaRPr>
          </a:p>
          <a:p>
            <a:pPr lvl="1"/>
            <a:r>
              <a:rPr lang="zh-CN" altLang="en-US" sz="2100">
                <a:latin typeface="黑体" pitchFamily="49" charset="-122"/>
              </a:rPr>
              <a:t>获取对应列的数据，解析，得到并展示最终结果</a:t>
            </a:r>
            <a:endParaRPr lang="en-US" altLang="zh-CN" sz="2100">
              <a:latin typeface="黑体" pitchFamily="49" charset="-122"/>
            </a:endParaRPr>
          </a:p>
          <a:p>
            <a:endParaRPr lang="en-US" altLang="zh-CN"/>
          </a:p>
          <a:p>
            <a:r>
              <a:rPr lang="zh-CN" altLang="en-US"/>
              <a:t>数据处理是定期的，非实时响应查询</a:t>
            </a:r>
            <a:endParaRPr lang="en-US" altLang="zh-CN"/>
          </a:p>
        </p:txBody>
      </p:sp>
      <p:sp>
        <p:nvSpPr>
          <p:cNvPr id="27652" name="矩形 4"/>
          <p:cNvSpPr>
            <a:spLocks noChangeArrowheads="1"/>
          </p:cNvSpPr>
          <p:nvPr/>
        </p:nvSpPr>
        <p:spPr bwMode="auto">
          <a:xfrm>
            <a:off x="1258888" y="2708275"/>
            <a:ext cx="585787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&lt;aaa.asp,0.9027&gt;&lt;bbb.asp,0.0088&gt;&lt;ccc.asp,0.0885&gt;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717018350"/>
              </p:ext>
            </p:extLst>
          </p:nvPr>
        </p:nvGraphicFramePr>
        <p:xfrm>
          <a:off x="395536" y="404664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052647"/>
              </p:ext>
            </p:extLst>
          </p:nvPr>
        </p:nvGraphicFramePr>
        <p:xfrm>
          <a:off x="971600" y="2420888"/>
          <a:ext cx="7149480" cy="194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5536" y="22653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大纲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60622550"/>
              </p:ext>
            </p:extLst>
          </p:nvPr>
        </p:nvGraphicFramePr>
        <p:xfrm>
          <a:off x="395536" y="404664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573954"/>
              </p:ext>
            </p:extLst>
          </p:nvPr>
        </p:nvGraphicFramePr>
        <p:xfrm>
          <a:off x="971600" y="2420888"/>
          <a:ext cx="7149480" cy="194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5536" y="22653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大纲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19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2——</a:t>
            </a:r>
            <a:r>
              <a:rPr lang="en-US" altLang="zh-CN"/>
              <a:t>Google</a:t>
            </a:r>
            <a:r>
              <a:rPr lang="zh-CN" altLang="en-US"/>
              <a:t>搜索</a:t>
            </a:r>
          </a:p>
        </p:txBody>
      </p:sp>
      <p:sp>
        <p:nvSpPr>
          <p:cNvPr id="28675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CN"/>
              <a:t>Google</a:t>
            </a:r>
            <a:r>
              <a:rPr lang="zh-CN" altLang="en-US"/>
              <a:t>搜索的总体业务流程</a:t>
            </a:r>
            <a:endParaRPr lang="en-US" altLang="zh-CN"/>
          </a:p>
          <a:p>
            <a:pPr lvl="1"/>
            <a:r>
              <a:rPr lang="zh-CN" altLang="en-US" sz="2100">
                <a:latin typeface="黑体" pitchFamily="49" charset="-122"/>
              </a:rPr>
              <a:t>数据采集</a:t>
            </a:r>
            <a:r>
              <a:rPr lang="en-US" altLang="zh-CN" sz="2100">
                <a:latin typeface="黑体" pitchFamily="49" charset="-122"/>
              </a:rPr>
              <a:t>: Spider</a:t>
            </a:r>
          </a:p>
          <a:p>
            <a:pPr lvl="1"/>
            <a:r>
              <a:rPr lang="zh-CN" altLang="en-US" sz="2100">
                <a:latin typeface="黑体" pitchFamily="49" charset="-122"/>
              </a:rPr>
              <a:t>数据整理</a:t>
            </a:r>
            <a:endParaRPr lang="en-US" altLang="zh-CN" sz="21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生成各类子表，如音乐表、生活搜索表、学术搜索表等</a:t>
            </a:r>
            <a:endParaRPr lang="en-US" altLang="zh-CN" sz="19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压缩数据表，清洗失效数据</a:t>
            </a:r>
            <a:endParaRPr lang="en-US" altLang="zh-CN" sz="1900">
              <a:latin typeface="黑体" pitchFamily="49" charset="-122"/>
            </a:endParaRPr>
          </a:p>
          <a:p>
            <a:pPr lvl="1"/>
            <a:r>
              <a:rPr lang="zh-CN" altLang="en-US" sz="2100">
                <a:latin typeface="黑体" pitchFamily="49" charset="-122"/>
              </a:rPr>
              <a:t>数据检索</a:t>
            </a:r>
            <a:endParaRPr lang="en-US" altLang="zh-CN" sz="2100">
              <a:latin typeface="黑体" pitchFamily="49" charset="-122"/>
            </a:endParaRPr>
          </a:p>
          <a:p>
            <a:pPr lvl="1">
              <a:buFont typeface="Verdana" pitchFamily="34" charset="0"/>
              <a:buNone/>
            </a:pPr>
            <a:endParaRPr lang="zh-CN" altLang="en-US" sz="2100"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84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2——</a:t>
            </a:r>
            <a:r>
              <a:rPr lang="en-US" altLang="zh-CN"/>
              <a:t>Google</a:t>
            </a:r>
            <a:r>
              <a:rPr lang="zh-CN" altLang="en-US"/>
              <a:t>搜索</a:t>
            </a:r>
          </a:p>
        </p:txBody>
      </p:sp>
      <p:sp>
        <p:nvSpPr>
          <p:cNvPr id="29699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/>
              <a:t>数据采集</a:t>
            </a:r>
            <a:endParaRPr lang="en-US" altLang="zh-CN"/>
          </a:p>
          <a:p>
            <a:pPr lvl="1"/>
            <a:r>
              <a:rPr lang="zh-CN" altLang="en-US" sz="2100">
                <a:latin typeface="黑体" pitchFamily="49" charset="-122"/>
              </a:rPr>
              <a:t>通过若干</a:t>
            </a:r>
            <a:r>
              <a:rPr lang="en-US" altLang="zh-CN" sz="2100">
                <a:latin typeface="黑体" pitchFamily="49" charset="-122"/>
              </a:rPr>
              <a:t>Spider</a:t>
            </a:r>
            <a:r>
              <a:rPr lang="zh-CN" altLang="en-US" sz="2100">
                <a:latin typeface="黑体" pitchFamily="49" charset="-122"/>
              </a:rPr>
              <a:t>在网络上搜集数据</a:t>
            </a:r>
            <a:endParaRPr lang="en-US" altLang="zh-CN" sz="2100">
              <a:latin typeface="黑体" pitchFamily="49" charset="-122"/>
            </a:endParaRPr>
          </a:p>
          <a:p>
            <a:pPr lvl="1"/>
            <a:r>
              <a:rPr lang="zh-CN" altLang="en-US" sz="2100">
                <a:latin typeface="黑体" pitchFamily="49" charset="-122"/>
              </a:rPr>
              <a:t>使用</a:t>
            </a:r>
            <a:r>
              <a:rPr lang="en-US" altLang="zh-CN" sz="2100">
                <a:latin typeface="黑体" pitchFamily="49" charset="-122"/>
              </a:rPr>
              <a:t>BigTable</a:t>
            </a:r>
            <a:r>
              <a:rPr lang="zh-CN" altLang="en-US" sz="2100">
                <a:latin typeface="黑体" pitchFamily="49" charset="-122"/>
              </a:rPr>
              <a:t>存储数据</a:t>
            </a:r>
            <a:endParaRPr lang="en-US" altLang="zh-CN" sz="21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行键：倒排的</a:t>
            </a:r>
            <a:r>
              <a:rPr lang="en-US" altLang="zh-CN" sz="1900">
                <a:latin typeface="黑体" pitchFamily="49" charset="-122"/>
              </a:rPr>
              <a:t>URL</a:t>
            </a:r>
          </a:p>
          <a:p>
            <a:pPr lvl="2"/>
            <a:r>
              <a:rPr lang="zh-CN" altLang="en-US" sz="1900">
                <a:latin typeface="黑体" pitchFamily="49" charset="-122"/>
              </a:rPr>
              <a:t>列键：网站名称、语言、</a:t>
            </a:r>
            <a:r>
              <a:rPr lang="en-US" altLang="zh-CN" sz="1900">
                <a:latin typeface="黑体" pitchFamily="49" charset="-122"/>
              </a:rPr>
              <a:t>HTML</a:t>
            </a:r>
            <a:r>
              <a:rPr lang="zh-CN" altLang="en-US" sz="1900">
                <a:latin typeface="黑体" pitchFamily="49" charset="-122"/>
              </a:rPr>
              <a:t>描述、图片、链接</a:t>
            </a:r>
            <a:r>
              <a:rPr lang="en-US" altLang="zh-CN" sz="1900">
                <a:latin typeface="黑体" pitchFamily="49" charset="-122"/>
              </a:rPr>
              <a:t>……</a:t>
            </a:r>
          </a:p>
          <a:p>
            <a:pPr lvl="2"/>
            <a:r>
              <a:rPr lang="zh-CN" altLang="en-US" sz="1900">
                <a:latin typeface="黑体" pitchFamily="49" charset="-122"/>
              </a:rPr>
              <a:t>时间戳：记录不同时刻的网页快照</a:t>
            </a:r>
            <a:endParaRPr lang="en-US" altLang="zh-CN" sz="1900">
              <a:latin typeface="黑体" pitchFamily="49" charset="-122"/>
            </a:endParaRPr>
          </a:p>
          <a:p>
            <a:pPr lvl="1">
              <a:buFont typeface="Verdana" pitchFamily="34" charset="0"/>
              <a:buNone/>
            </a:pPr>
            <a:endParaRPr lang="zh-CN" altLang="en-US" sz="2100"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9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2——</a:t>
            </a:r>
            <a:r>
              <a:rPr lang="en-US" altLang="zh-CN"/>
              <a:t>Google</a:t>
            </a:r>
            <a:r>
              <a:rPr lang="zh-CN" altLang="en-US"/>
              <a:t>搜索</a:t>
            </a:r>
          </a:p>
        </p:txBody>
      </p:sp>
      <p:sp>
        <p:nvSpPr>
          <p:cNvPr id="30723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/>
              <a:t>数据采集</a:t>
            </a:r>
            <a:endParaRPr lang="en-US" altLang="zh-CN"/>
          </a:p>
          <a:p>
            <a:pPr lvl="1"/>
            <a:r>
              <a:rPr lang="en-US" altLang="zh-CN" sz="2100">
                <a:latin typeface="黑体" pitchFamily="49" charset="-122"/>
              </a:rPr>
              <a:t>Spider</a:t>
            </a:r>
            <a:r>
              <a:rPr lang="zh-CN" altLang="en-US" sz="2100">
                <a:latin typeface="黑体" pitchFamily="49" charset="-122"/>
              </a:rPr>
              <a:t>可能的数据处理流程</a:t>
            </a:r>
            <a:endParaRPr lang="en-US" altLang="zh-CN" sz="2100">
              <a:latin typeface="黑体" pitchFamily="49" charset="-122"/>
            </a:endParaRPr>
          </a:p>
          <a:p>
            <a:pPr lvl="1">
              <a:buFont typeface="Verdana" pitchFamily="34" charset="0"/>
              <a:buNone/>
            </a:pPr>
            <a:endParaRPr lang="zh-CN" altLang="en-US" sz="2100">
              <a:latin typeface="黑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8313" y="2565400"/>
            <a:ext cx="207168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Spider</a:t>
            </a:r>
            <a:r>
              <a:rPr lang="zh-CN" altLang="en-US" dirty="0"/>
              <a:t>获取到网页数据</a:t>
            </a:r>
          </a:p>
        </p:txBody>
      </p:sp>
      <p:sp>
        <p:nvSpPr>
          <p:cNvPr id="17" name="矩形 16"/>
          <p:cNvSpPr/>
          <p:nvPr/>
        </p:nvSpPr>
        <p:spPr>
          <a:xfrm>
            <a:off x="2968625" y="2565400"/>
            <a:ext cx="24288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从</a:t>
            </a:r>
            <a:r>
              <a:rPr lang="en-US" altLang="zh-CN" dirty="0"/>
              <a:t>Chubby</a:t>
            </a:r>
            <a:r>
              <a:rPr lang="zh-CN" altLang="en-US" dirty="0"/>
              <a:t>的元数据中找到该</a:t>
            </a:r>
            <a:r>
              <a:rPr lang="en-US" altLang="zh-CN" dirty="0"/>
              <a:t>URL</a:t>
            </a:r>
            <a:r>
              <a:rPr lang="zh-CN" altLang="en-US" dirty="0"/>
              <a:t>所处的子表</a:t>
            </a:r>
          </a:p>
        </p:txBody>
      </p:sp>
      <p:sp>
        <p:nvSpPr>
          <p:cNvPr id="18" name="矩形 17"/>
          <p:cNvSpPr/>
          <p:nvPr/>
        </p:nvSpPr>
        <p:spPr>
          <a:xfrm>
            <a:off x="5826125" y="2565400"/>
            <a:ext cx="23574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从子表服务器中寻找对应的行</a:t>
            </a:r>
          </a:p>
        </p:txBody>
      </p:sp>
      <p:sp>
        <p:nvSpPr>
          <p:cNvPr id="19" name="矩形 18"/>
          <p:cNvSpPr/>
          <p:nvPr/>
        </p:nvSpPr>
        <p:spPr>
          <a:xfrm>
            <a:off x="468313" y="3922713"/>
            <a:ext cx="24288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如果该行不存在，则插入新的行</a:t>
            </a:r>
          </a:p>
        </p:txBody>
      </p:sp>
      <p:sp>
        <p:nvSpPr>
          <p:cNvPr id="20" name="矩形 19"/>
          <p:cNvSpPr/>
          <p:nvPr/>
        </p:nvSpPr>
        <p:spPr>
          <a:xfrm>
            <a:off x="5754688" y="3922713"/>
            <a:ext cx="24288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读取网页内容列，比较新旧数据</a:t>
            </a:r>
          </a:p>
        </p:txBody>
      </p:sp>
      <p:sp>
        <p:nvSpPr>
          <p:cNvPr id="23" name="矩形 22"/>
          <p:cNvSpPr/>
          <p:nvPr/>
        </p:nvSpPr>
        <p:spPr>
          <a:xfrm>
            <a:off x="3683000" y="5208588"/>
            <a:ext cx="24288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增加时间戳，标识新数据</a:t>
            </a:r>
          </a:p>
        </p:txBody>
      </p:sp>
      <p:sp>
        <p:nvSpPr>
          <p:cNvPr id="24" name="矩形 23"/>
          <p:cNvSpPr/>
          <p:nvPr/>
        </p:nvSpPr>
        <p:spPr>
          <a:xfrm>
            <a:off x="468313" y="5208588"/>
            <a:ext cx="28575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若当前时间戳超过指定数目，删除最旧内容</a:t>
            </a:r>
          </a:p>
        </p:txBody>
      </p:sp>
      <p:sp>
        <p:nvSpPr>
          <p:cNvPr id="25" name="矩形 24"/>
          <p:cNvSpPr/>
          <p:nvPr/>
        </p:nvSpPr>
        <p:spPr>
          <a:xfrm>
            <a:off x="6469063" y="5208588"/>
            <a:ext cx="17145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处理完毕</a:t>
            </a:r>
          </a:p>
        </p:txBody>
      </p:sp>
      <p:cxnSp>
        <p:nvCxnSpPr>
          <p:cNvPr id="27" name="直接箭头连接符 26"/>
          <p:cNvCxnSpPr>
            <a:stCxn id="15" idx="3"/>
            <a:endCxn id="17" idx="1"/>
          </p:cNvCxnSpPr>
          <p:nvPr/>
        </p:nvCxnSpPr>
        <p:spPr>
          <a:xfrm>
            <a:off x="2540000" y="2922588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17" idx="3"/>
            <a:endCxn id="18" idx="1"/>
          </p:cNvCxnSpPr>
          <p:nvPr/>
        </p:nvCxnSpPr>
        <p:spPr>
          <a:xfrm>
            <a:off x="5397500" y="2922588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肘形连接符 30"/>
          <p:cNvCxnSpPr>
            <a:stCxn id="18" idx="2"/>
            <a:endCxn id="19" idx="0"/>
          </p:cNvCxnSpPr>
          <p:nvPr/>
        </p:nvCxnSpPr>
        <p:spPr>
          <a:xfrm rot="5400000">
            <a:off x="4022725" y="939800"/>
            <a:ext cx="642938" cy="5322888"/>
          </a:xfrm>
          <a:prstGeom prst="bentConnector3">
            <a:avLst>
              <a:gd name="adj1" fmla="val 6659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肘形连接符 32"/>
          <p:cNvCxnSpPr>
            <a:stCxn id="18" idx="3"/>
            <a:endCxn id="20" idx="3"/>
          </p:cNvCxnSpPr>
          <p:nvPr/>
        </p:nvCxnSpPr>
        <p:spPr>
          <a:xfrm>
            <a:off x="8183563" y="2922588"/>
            <a:ext cx="1587" cy="1357312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19" idx="3"/>
            <a:endCxn id="20" idx="1"/>
          </p:cNvCxnSpPr>
          <p:nvPr/>
        </p:nvCxnSpPr>
        <p:spPr>
          <a:xfrm>
            <a:off x="2897188" y="4279900"/>
            <a:ext cx="2857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肘形连接符 36"/>
          <p:cNvCxnSpPr>
            <a:stCxn id="20" idx="2"/>
            <a:endCxn id="24" idx="0"/>
          </p:cNvCxnSpPr>
          <p:nvPr/>
        </p:nvCxnSpPr>
        <p:spPr>
          <a:xfrm rot="5400000">
            <a:off x="4147344" y="2386807"/>
            <a:ext cx="571500" cy="50720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24" idx="3"/>
            <a:endCxn id="23" idx="1"/>
          </p:cNvCxnSpPr>
          <p:nvPr/>
        </p:nvCxnSpPr>
        <p:spPr>
          <a:xfrm>
            <a:off x="3325813" y="5565775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23" idx="3"/>
            <a:endCxn id="25" idx="1"/>
          </p:cNvCxnSpPr>
          <p:nvPr/>
        </p:nvCxnSpPr>
        <p:spPr>
          <a:xfrm>
            <a:off x="6111875" y="5565775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rot="5400000">
            <a:off x="7255669" y="4923631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41" name="TextBox 43"/>
          <p:cNvSpPr txBox="1">
            <a:spLocks noChangeArrowheads="1"/>
          </p:cNvSpPr>
          <p:nvPr/>
        </p:nvSpPr>
        <p:spPr bwMode="auto">
          <a:xfrm>
            <a:off x="8572500" y="3143250"/>
            <a:ext cx="46196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/>
              <a:t>存在对应行</a:t>
            </a:r>
          </a:p>
        </p:txBody>
      </p:sp>
      <p:sp>
        <p:nvSpPr>
          <p:cNvPr id="30742" name="TextBox 44"/>
          <p:cNvSpPr txBox="1">
            <a:spLocks noChangeArrowheads="1"/>
          </p:cNvSpPr>
          <p:nvPr/>
        </p:nvSpPr>
        <p:spPr bwMode="auto">
          <a:xfrm>
            <a:off x="3468688" y="3338513"/>
            <a:ext cx="178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/>
              <a:t>对应行键不存在</a:t>
            </a:r>
          </a:p>
        </p:txBody>
      </p:sp>
      <p:sp>
        <p:nvSpPr>
          <p:cNvPr id="30743" name="TextBox 46"/>
          <p:cNvSpPr txBox="1">
            <a:spLocks noChangeArrowheads="1"/>
          </p:cNvSpPr>
          <p:nvPr/>
        </p:nvSpPr>
        <p:spPr bwMode="auto">
          <a:xfrm>
            <a:off x="7734300" y="485775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/>
              <a:t>数据未变化</a:t>
            </a:r>
          </a:p>
        </p:txBody>
      </p:sp>
      <p:sp>
        <p:nvSpPr>
          <p:cNvPr id="30744" name="TextBox 47"/>
          <p:cNvSpPr txBox="1">
            <a:spLocks noChangeArrowheads="1"/>
          </p:cNvSpPr>
          <p:nvPr/>
        </p:nvSpPr>
        <p:spPr bwMode="auto">
          <a:xfrm>
            <a:off x="3683000" y="4565650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/>
              <a:t>数据发生变化</a:t>
            </a:r>
          </a:p>
        </p:txBody>
      </p:sp>
    </p:spTree>
    <p:extLst>
      <p:ext uri="{BB962C8B-B14F-4D97-AF65-F5344CB8AC3E}">
        <p14:creationId xmlns:p14="http://schemas.microsoft.com/office/powerpoint/2010/main" val="23469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2——</a:t>
            </a:r>
            <a:r>
              <a:rPr lang="en-US" altLang="zh-CN"/>
              <a:t>Google</a:t>
            </a:r>
            <a:r>
              <a:rPr lang="zh-CN" altLang="en-US"/>
              <a:t>搜索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/>
              <a:t>数据整理</a:t>
            </a:r>
            <a:endParaRPr lang="en-US" altLang="zh-CN"/>
          </a:p>
          <a:p>
            <a:pPr lvl="1"/>
            <a:r>
              <a:rPr lang="en-US" altLang="zh-CN" sz="2100">
                <a:latin typeface="黑体" pitchFamily="49" charset="-122"/>
              </a:rPr>
              <a:t>Google</a:t>
            </a:r>
            <a:r>
              <a:rPr lang="zh-CN" altLang="en-US" sz="2100">
                <a:latin typeface="黑体" pitchFamily="49" charset="-122"/>
              </a:rPr>
              <a:t>搜索包括多个子类</a:t>
            </a:r>
            <a:endParaRPr lang="en-US" altLang="zh-CN" sz="21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生活搜索：租房、车票、酒店等</a:t>
            </a:r>
            <a:endParaRPr lang="en-US" altLang="zh-CN" sz="19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资讯搜索：热门新闻、分类新闻等</a:t>
            </a:r>
            <a:endParaRPr lang="en-US" altLang="zh-CN" sz="19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学术搜索：学术论文</a:t>
            </a:r>
            <a:endParaRPr lang="en-US" altLang="zh-CN" sz="1900">
              <a:latin typeface="黑体" pitchFamily="49" charset="-122"/>
            </a:endParaRPr>
          </a:p>
          <a:p>
            <a:pPr lvl="2"/>
            <a:endParaRPr lang="en-US" altLang="zh-CN" sz="1900" smtClean="0">
              <a:latin typeface="黑体" pitchFamily="49" charset="-122"/>
            </a:endParaRPr>
          </a:p>
          <a:p>
            <a:pPr lvl="2"/>
            <a:endParaRPr lang="en-US" altLang="zh-CN" sz="1900">
              <a:latin typeface="黑体" pitchFamily="49" charset="-122"/>
            </a:endParaRPr>
          </a:p>
          <a:p>
            <a:pPr lvl="2"/>
            <a:endParaRPr lang="en-US" altLang="zh-CN" sz="1900">
              <a:latin typeface="黑体" pitchFamily="49" charset="-122"/>
            </a:endParaRPr>
          </a:p>
          <a:p>
            <a:pPr lvl="2"/>
            <a:endParaRPr lang="en-US" altLang="zh-CN" sz="1900">
              <a:latin typeface="黑体" pitchFamily="49" charset="-122"/>
            </a:endParaRPr>
          </a:p>
          <a:p>
            <a:pPr lvl="2"/>
            <a:endParaRPr lang="en-US" altLang="zh-CN" sz="1900">
              <a:latin typeface="黑体" pitchFamily="49" charset="-122"/>
            </a:endParaRPr>
          </a:p>
          <a:p>
            <a:pPr lvl="1"/>
            <a:r>
              <a:rPr lang="zh-CN" altLang="en-US" sz="2100">
                <a:latin typeface="黑体" pitchFamily="49" charset="-122"/>
              </a:rPr>
              <a:t>定期计算网站评价数据</a:t>
            </a:r>
            <a:endParaRPr lang="en-US" altLang="zh-CN" sz="21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例如</a:t>
            </a:r>
            <a:r>
              <a:rPr lang="en-US" altLang="zh-CN" sz="1900">
                <a:latin typeface="黑体" pitchFamily="49" charset="-122"/>
              </a:rPr>
              <a:t>PageRank</a:t>
            </a:r>
            <a:r>
              <a:rPr lang="zh-CN" altLang="en-US" sz="1900">
                <a:latin typeface="黑体" pitchFamily="49" charset="-122"/>
              </a:rPr>
              <a:t>的计算</a:t>
            </a:r>
            <a:endParaRPr lang="en-US" altLang="zh-CN" sz="1900">
              <a:latin typeface="黑体" pitchFamily="49" charset="-122"/>
            </a:endParaRPr>
          </a:p>
          <a:p>
            <a:pPr lvl="2"/>
            <a:endParaRPr lang="en-US" altLang="zh-CN" sz="1900">
              <a:latin typeface="黑体" pitchFamily="49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28688" y="3762375"/>
            <a:ext cx="3416300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具有统一的数据来源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00563" y="3762375"/>
            <a:ext cx="3775075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使用不同的表存储数据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28688" y="4405313"/>
            <a:ext cx="7358062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可能使用</a:t>
            </a:r>
            <a:r>
              <a:rPr lang="en-US" altLang="zh-CN" sz="28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MapReduce</a:t>
            </a:r>
            <a:r>
              <a:rPr lang="zh-CN" altLang="en-US" sz="28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定期刷新数据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57250"/>
            <a:ext cx="8172450" cy="5210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30363"/>
            <a:ext cx="8143875" cy="3941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495550"/>
            <a:ext cx="7324725" cy="3219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79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2——</a:t>
            </a:r>
            <a:r>
              <a:rPr lang="en-US" altLang="zh-CN"/>
              <a:t>Google</a:t>
            </a:r>
            <a:r>
              <a:rPr lang="zh-CN" altLang="en-US"/>
              <a:t>搜索</a:t>
            </a:r>
          </a:p>
        </p:txBody>
      </p:sp>
      <p:sp>
        <p:nvSpPr>
          <p:cNvPr id="32771" name="内容占位符 2"/>
          <p:cNvSpPr>
            <a:spLocks noGrp="1"/>
          </p:cNvSpPr>
          <p:nvPr>
            <p:ph idx="4294967295"/>
          </p:nvPr>
        </p:nvSpPr>
        <p:spPr>
          <a:xfrm>
            <a:off x="338138" y="1052736"/>
            <a:ext cx="8229600" cy="4953000"/>
          </a:xfrm>
        </p:spPr>
        <p:txBody>
          <a:bodyPr/>
          <a:lstStyle/>
          <a:p>
            <a:r>
              <a:rPr lang="zh-CN" altLang="en-US"/>
              <a:t>数据整理（</a:t>
            </a:r>
            <a:r>
              <a:rPr lang="en-US" altLang="zh-CN"/>
              <a:t>Google</a:t>
            </a:r>
            <a:r>
              <a:rPr lang="zh-CN" altLang="en-US"/>
              <a:t>学术搜索）</a:t>
            </a:r>
            <a:endParaRPr lang="en-US" altLang="zh-CN"/>
          </a:p>
          <a:p>
            <a:pPr lvl="2"/>
            <a:endParaRPr lang="en-US" altLang="zh-CN" sz="1900">
              <a:latin typeface="黑体" pitchFamily="49" charset="-122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31" y="1772816"/>
            <a:ext cx="6191250" cy="44529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0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2——</a:t>
            </a:r>
            <a:r>
              <a:rPr lang="en-US" altLang="zh-CN"/>
              <a:t>Google</a:t>
            </a:r>
            <a:r>
              <a:rPr lang="zh-CN" altLang="en-US"/>
              <a:t>搜索</a:t>
            </a:r>
          </a:p>
        </p:txBody>
      </p:sp>
      <p:sp>
        <p:nvSpPr>
          <p:cNvPr id="33795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/>
              <a:t>数据整理（</a:t>
            </a:r>
            <a:r>
              <a:rPr lang="en-US" altLang="zh-CN"/>
              <a:t>Google</a:t>
            </a:r>
            <a:r>
              <a:rPr lang="zh-CN" altLang="en-US"/>
              <a:t>学术搜索）</a:t>
            </a:r>
            <a:endParaRPr lang="en-US" altLang="zh-CN"/>
          </a:p>
          <a:p>
            <a:pPr lvl="1"/>
            <a:r>
              <a:rPr lang="zh-CN" altLang="en-US" sz="2100">
                <a:latin typeface="黑体" pitchFamily="49" charset="-122"/>
              </a:rPr>
              <a:t>数据抽取</a:t>
            </a:r>
            <a:endParaRPr lang="en-US" altLang="zh-CN" sz="21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寻找包含学术（论文）信息的网页数据，并结构化存储</a:t>
            </a:r>
            <a:endParaRPr lang="en-US" altLang="zh-CN" sz="19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学术（论文）信息抽取（分析参考文献、摘要等）</a:t>
            </a:r>
            <a:endParaRPr lang="en-US" altLang="zh-CN" sz="19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可能的技术方案：</a:t>
            </a:r>
            <a:r>
              <a:rPr lang="en-US" altLang="zh-CN" sz="1900">
                <a:latin typeface="黑体" pitchFamily="49" charset="-122"/>
              </a:rPr>
              <a:t>MapReduce+BigTable</a:t>
            </a:r>
          </a:p>
          <a:p>
            <a:pPr lvl="1"/>
            <a:r>
              <a:rPr lang="zh-CN" altLang="en-US" sz="2100">
                <a:latin typeface="黑体" pitchFamily="49" charset="-122"/>
              </a:rPr>
              <a:t>数据统计</a:t>
            </a:r>
            <a:endParaRPr lang="en-US" altLang="zh-CN" sz="21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基于抽取的数据进行统计分析（如分析被引用次数等）</a:t>
            </a:r>
            <a:endParaRPr lang="en-US" altLang="zh-CN" sz="19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可能的技术方案</a:t>
            </a:r>
            <a:r>
              <a:rPr lang="en-US" altLang="zh-CN" sz="1900">
                <a:latin typeface="黑体" pitchFamily="49" charset="-122"/>
              </a:rPr>
              <a:t>MapReduce+BigTable</a:t>
            </a:r>
          </a:p>
          <a:p>
            <a:pPr lvl="1"/>
            <a:r>
              <a:rPr lang="zh-CN" altLang="en-US" sz="2100">
                <a:latin typeface="黑体" pitchFamily="49" charset="-122"/>
              </a:rPr>
              <a:t>学术信息</a:t>
            </a:r>
            <a:r>
              <a:rPr lang="en-US" altLang="zh-CN" sz="2100">
                <a:latin typeface="黑体" pitchFamily="49" charset="-122"/>
              </a:rPr>
              <a:t>BigTable</a:t>
            </a:r>
          </a:p>
          <a:p>
            <a:pPr lvl="2"/>
            <a:r>
              <a:rPr lang="zh-CN" altLang="en-US" sz="1900">
                <a:latin typeface="黑体" pitchFamily="49" charset="-122"/>
              </a:rPr>
              <a:t>行键：论文标题</a:t>
            </a:r>
            <a:endParaRPr lang="en-US" altLang="zh-CN" sz="19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列键：作者、主题词、摘要、参考文献、期刊信息、被引用次数、下载链接</a:t>
            </a:r>
            <a:r>
              <a:rPr lang="en-US" altLang="zh-CN" sz="1900">
                <a:latin typeface="黑体" pitchFamily="49" charset="-122"/>
              </a:rPr>
              <a:t>……</a:t>
            </a:r>
          </a:p>
          <a:p>
            <a:pPr lvl="2"/>
            <a:endParaRPr lang="en-US" altLang="zh-CN" sz="1900"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6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2——</a:t>
            </a:r>
            <a:r>
              <a:rPr lang="en-US" altLang="zh-CN"/>
              <a:t>Google</a:t>
            </a:r>
            <a:r>
              <a:rPr lang="zh-CN" altLang="en-US"/>
              <a:t>搜索</a:t>
            </a:r>
          </a:p>
        </p:txBody>
      </p:sp>
      <p:sp>
        <p:nvSpPr>
          <p:cNvPr id="34819" name="内容占位符 2"/>
          <p:cNvSpPr>
            <a:spLocks noGrp="1"/>
          </p:cNvSpPr>
          <p:nvPr>
            <p:ph idx="4294967295"/>
          </p:nvPr>
        </p:nvSpPr>
        <p:spPr>
          <a:xfrm>
            <a:off x="450850" y="1070137"/>
            <a:ext cx="8229600" cy="4953000"/>
          </a:xfrm>
        </p:spPr>
        <p:txBody>
          <a:bodyPr/>
          <a:lstStyle/>
          <a:p>
            <a:r>
              <a:rPr lang="zh-CN" altLang="en-US"/>
              <a:t>数据整理（</a:t>
            </a:r>
            <a:r>
              <a:rPr lang="en-US" altLang="zh-CN"/>
              <a:t>Google</a:t>
            </a:r>
            <a:r>
              <a:rPr lang="zh-CN" altLang="en-US"/>
              <a:t>学术搜索）</a:t>
            </a:r>
            <a:endParaRPr lang="en-US" altLang="zh-CN"/>
          </a:p>
          <a:p>
            <a:pPr lvl="1"/>
            <a:r>
              <a:rPr lang="zh-CN" altLang="en-US" sz="2100">
                <a:latin typeface="黑体" pitchFamily="49" charset="-122"/>
              </a:rPr>
              <a:t>如何使用</a:t>
            </a:r>
            <a:r>
              <a:rPr lang="en-US" altLang="zh-CN" sz="2100">
                <a:latin typeface="黑体" pitchFamily="49" charset="-122"/>
              </a:rPr>
              <a:t>MapReduce</a:t>
            </a:r>
            <a:r>
              <a:rPr lang="zh-CN" altLang="en-US" sz="2100">
                <a:latin typeface="黑体" pitchFamily="49" charset="-122"/>
              </a:rPr>
              <a:t>抽取数据？</a:t>
            </a:r>
            <a:endParaRPr lang="en-US" altLang="zh-CN" sz="2100">
              <a:latin typeface="黑体" pitchFamily="49" charset="-122"/>
            </a:endParaRPr>
          </a:p>
          <a:p>
            <a:pPr lvl="2"/>
            <a:endParaRPr lang="en-US" altLang="zh-CN" sz="1900">
              <a:latin typeface="黑体" pitchFamily="49" charset="-122"/>
            </a:endParaRPr>
          </a:p>
          <a:p>
            <a:pPr lvl="2"/>
            <a:endParaRPr lang="en-US" altLang="zh-CN" sz="1900">
              <a:latin typeface="黑体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938838" y="1631723"/>
            <a:ext cx="1785937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生成抽取目标（</a:t>
            </a:r>
            <a:r>
              <a:rPr lang="en-US" altLang="zh-CN" dirty="0"/>
              <a:t>URL</a:t>
            </a:r>
            <a:r>
              <a:rPr lang="zh-CN" altLang="en-US" dirty="0"/>
              <a:t>）文件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95338" y="2560410"/>
            <a:ext cx="1785937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将目标文件分割为</a:t>
            </a:r>
            <a:r>
              <a:rPr lang="en-US" altLang="zh-CN" dirty="0"/>
              <a:t>M</a:t>
            </a:r>
            <a:r>
              <a:rPr lang="zh-CN" altLang="en-US" dirty="0"/>
              <a:t>块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081338" y="2560410"/>
            <a:ext cx="228600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寻找</a:t>
            </a:r>
            <a:r>
              <a:rPr lang="en-US" altLang="zh-CN" dirty="0"/>
              <a:t>M</a:t>
            </a:r>
            <a:r>
              <a:rPr lang="zh-CN" altLang="en-US" dirty="0"/>
              <a:t>个</a:t>
            </a:r>
            <a:r>
              <a:rPr lang="en-US" altLang="zh-CN" dirty="0"/>
              <a:t>Worker</a:t>
            </a:r>
            <a:r>
              <a:rPr lang="zh-CN" altLang="en-US" dirty="0"/>
              <a:t>分别做</a:t>
            </a:r>
            <a:r>
              <a:rPr lang="en-US" altLang="zh-CN" dirty="0"/>
              <a:t>Map</a:t>
            </a:r>
            <a:r>
              <a:rPr lang="zh-CN" altLang="en-US" dirty="0"/>
              <a:t>处理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95338" y="3560535"/>
            <a:ext cx="1785937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查询网站的网页数据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3081338" y="3560535"/>
            <a:ext cx="1785937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是否包含论文描述信息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510213" y="3560535"/>
            <a:ext cx="228600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抽取论文描述信息，输出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010275" y="4560660"/>
            <a:ext cx="1785938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按论文标题将输出排序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795338" y="5560785"/>
            <a:ext cx="1785937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将论文描述信息存入</a:t>
            </a:r>
            <a:r>
              <a:rPr lang="en-US" altLang="zh-CN" dirty="0" err="1"/>
              <a:t>BigTable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3081338" y="4560660"/>
            <a:ext cx="2428875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寻找若干</a:t>
            </a:r>
            <a:r>
              <a:rPr lang="en-US" altLang="zh-CN" dirty="0"/>
              <a:t>Worker</a:t>
            </a:r>
            <a:r>
              <a:rPr lang="zh-CN" altLang="en-US" dirty="0"/>
              <a:t>做</a:t>
            </a:r>
            <a:r>
              <a:rPr lang="en-US" altLang="zh-CN" dirty="0"/>
              <a:t>Reduce</a:t>
            </a:r>
            <a:r>
              <a:rPr lang="zh-CN" altLang="en-US" dirty="0"/>
              <a:t>处理</a:t>
            </a:r>
          </a:p>
        </p:txBody>
      </p:sp>
      <p:cxnSp>
        <p:nvCxnSpPr>
          <p:cNvPr id="15" name="肘形连接符 14"/>
          <p:cNvCxnSpPr>
            <a:stCxn id="4" idx="2"/>
            <a:endCxn id="5" idx="0"/>
          </p:cNvCxnSpPr>
          <p:nvPr/>
        </p:nvCxnSpPr>
        <p:spPr>
          <a:xfrm rot="5400000">
            <a:off x="4117182" y="-155009"/>
            <a:ext cx="285750" cy="51450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肘形连接符 16"/>
          <p:cNvCxnSpPr>
            <a:stCxn id="5" idx="3"/>
            <a:endCxn id="6" idx="1"/>
          </p:cNvCxnSpPr>
          <p:nvPr/>
        </p:nvCxnSpPr>
        <p:spPr>
          <a:xfrm>
            <a:off x="2581275" y="2881085"/>
            <a:ext cx="500063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形状 18"/>
          <p:cNvCxnSpPr>
            <a:stCxn id="6" idx="3"/>
            <a:endCxn id="7" idx="0"/>
          </p:cNvCxnSpPr>
          <p:nvPr/>
        </p:nvCxnSpPr>
        <p:spPr>
          <a:xfrm flipH="1">
            <a:off x="1687513" y="2881085"/>
            <a:ext cx="3679825" cy="679450"/>
          </a:xfrm>
          <a:prstGeom prst="bentConnector4">
            <a:avLst>
              <a:gd name="adj1" fmla="val -6214"/>
              <a:gd name="adj2" fmla="val 73684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7" idx="3"/>
            <a:endCxn id="8" idx="1"/>
          </p:cNvCxnSpPr>
          <p:nvPr/>
        </p:nvCxnSpPr>
        <p:spPr>
          <a:xfrm>
            <a:off x="2581275" y="3882798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8" idx="3"/>
            <a:endCxn id="9" idx="1"/>
          </p:cNvCxnSpPr>
          <p:nvPr/>
        </p:nvCxnSpPr>
        <p:spPr>
          <a:xfrm>
            <a:off x="4867275" y="3882798"/>
            <a:ext cx="64293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肘形连接符 24"/>
          <p:cNvCxnSpPr>
            <a:stCxn id="8" idx="2"/>
            <a:endCxn id="7" idx="2"/>
          </p:cNvCxnSpPr>
          <p:nvPr/>
        </p:nvCxnSpPr>
        <p:spPr>
          <a:xfrm rot="5400000">
            <a:off x="2831306" y="3061267"/>
            <a:ext cx="1587" cy="2286000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肘形连接符 26"/>
          <p:cNvCxnSpPr>
            <a:stCxn id="9" idx="3"/>
            <a:endCxn id="11" idx="3"/>
          </p:cNvCxnSpPr>
          <p:nvPr/>
        </p:nvCxnSpPr>
        <p:spPr>
          <a:xfrm>
            <a:off x="7796213" y="3882798"/>
            <a:ext cx="1587" cy="1000125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11" idx="1"/>
            <a:endCxn id="13" idx="3"/>
          </p:cNvCxnSpPr>
          <p:nvPr/>
        </p:nvCxnSpPr>
        <p:spPr>
          <a:xfrm rot="10800000">
            <a:off x="5510213" y="4882923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形状 30"/>
          <p:cNvCxnSpPr>
            <a:stCxn id="13" idx="2"/>
            <a:endCxn id="12" idx="3"/>
          </p:cNvCxnSpPr>
          <p:nvPr/>
        </p:nvCxnSpPr>
        <p:spPr>
          <a:xfrm rot="5400000">
            <a:off x="3098800" y="4686073"/>
            <a:ext cx="679450" cy="17145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95275" y="2346098"/>
            <a:ext cx="8358188" cy="1587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95275" y="3273198"/>
            <a:ext cx="8358188" cy="1587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95275" y="4346348"/>
            <a:ext cx="8358188" cy="1587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295275" y="5416323"/>
            <a:ext cx="8358188" cy="1587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296275" y="3631973"/>
            <a:ext cx="6461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Map</a:t>
            </a:r>
            <a:endParaRPr lang="zh-CN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72438" y="5988050"/>
            <a:ext cx="10175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Reduce</a:t>
            </a:r>
            <a:endParaRPr lang="zh-CN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81900" y="2631848"/>
            <a:ext cx="110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自动处理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34300" y="4989285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自动处理</a:t>
            </a:r>
          </a:p>
        </p:txBody>
      </p:sp>
    </p:spTree>
    <p:extLst>
      <p:ext uri="{BB962C8B-B14F-4D97-AF65-F5344CB8AC3E}">
        <p14:creationId xmlns:p14="http://schemas.microsoft.com/office/powerpoint/2010/main" val="18059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2——</a:t>
            </a:r>
            <a:r>
              <a:rPr lang="en-US" altLang="zh-CN"/>
              <a:t>Google</a:t>
            </a:r>
            <a:r>
              <a:rPr lang="zh-CN" altLang="en-US"/>
              <a:t>搜索</a:t>
            </a:r>
          </a:p>
        </p:txBody>
      </p:sp>
      <p:sp>
        <p:nvSpPr>
          <p:cNvPr id="35843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/>
              <a:t>数据整理（</a:t>
            </a:r>
            <a:r>
              <a:rPr lang="en-US" altLang="zh-CN"/>
              <a:t>Google</a:t>
            </a:r>
            <a:r>
              <a:rPr lang="zh-CN" altLang="en-US"/>
              <a:t>学术搜索）</a:t>
            </a:r>
            <a:endParaRPr lang="en-US" altLang="zh-CN"/>
          </a:p>
          <a:p>
            <a:pPr lvl="1"/>
            <a:r>
              <a:rPr lang="zh-CN" altLang="en-US" sz="2100">
                <a:latin typeface="黑体" pitchFamily="49" charset="-122"/>
              </a:rPr>
              <a:t>如何获取论文统计数据（如论文引用次数）</a:t>
            </a:r>
            <a:endParaRPr lang="en-US" altLang="zh-CN" sz="21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分析论文信息表，二次</a:t>
            </a:r>
            <a:r>
              <a:rPr lang="en-US" altLang="zh-CN" sz="1900">
                <a:latin typeface="黑体" pitchFamily="49" charset="-122"/>
              </a:rPr>
              <a:t>MapReduce</a:t>
            </a:r>
          </a:p>
          <a:p>
            <a:pPr lvl="2"/>
            <a:endParaRPr lang="en-US" altLang="zh-CN" sz="1900">
              <a:latin typeface="黑体" pitchFamily="49" charset="-122"/>
            </a:endParaRPr>
          </a:p>
          <a:p>
            <a:pPr lvl="2"/>
            <a:endParaRPr lang="en-US" altLang="zh-CN" sz="1900">
              <a:latin typeface="黑体" pitchFamily="49" charset="-122"/>
            </a:endParaRPr>
          </a:p>
        </p:txBody>
      </p:sp>
      <p:sp>
        <p:nvSpPr>
          <p:cNvPr id="35844" name="TextBox 31"/>
          <p:cNvSpPr txBox="1">
            <a:spLocks noChangeArrowheads="1"/>
          </p:cNvSpPr>
          <p:nvPr/>
        </p:nvSpPr>
        <p:spPr bwMode="auto">
          <a:xfrm>
            <a:off x="250825" y="2924175"/>
            <a:ext cx="4244975" cy="1749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</a:t>
            </a:r>
            <a:r>
              <a:rPr lang="zh-CN" altLang="en-US">
                <a:solidFill>
                  <a:schemeClr val="bg1"/>
                </a:solidFill>
              </a:rPr>
              <a:t>参考文献</a:t>
            </a:r>
            <a:r>
              <a:rPr lang="en-US" altLang="zh-CN">
                <a:solidFill>
                  <a:schemeClr val="bg1"/>
                </a:solidFill>
              </a:rPr>
              <a:t>: {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B, 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C, 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D}</a:t>
            </a:r>
          </a:p>
          <a:p>
            <a:pPr eaLnBrk="1" hangingPunct="1"/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B, </a:t>
            </a:r>
            <a:r>
              <a:rPr lang="zh-CN" altLang="en-US">
                <a:solidFill>
                  <a:schemeClr val="bg1"/>
                </a:solidFill>
              </a:rPr>
              <a:t>参考文献</a:t>
            </a:r>
            <a:r>
              <a:rPr lang="en-US" altLang="zh-CN">
                <a:solidFill>
                  <a:schemeClr val="bg1"/>
                </a:solidFill>
              </a:rPr>
              <a:t>: {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Q, 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C, 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A}</a:t>
            </a:r>
            <a:endParaRPr lang="zh-CN" altLang="en-US">
              <a:solidFill>
                <a:schemeClr val="bg1"/>
              </a:solidFill>
            </a:endParaRPr>
          </a:p>
          <a:p>
            <a:pPr eaLnBrk="1" hangingPunct="1"/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C, </a:t>
            </a:r>
            <a:r>
              <a:rPr lang="zh-CN" altLang="en-US">
                <a:solidFill>
                  <a:schemeClr val="bg1"/>
                </a:solidFill>
              </a:rPr>
              <a:t>参考文献</a:t>
            </a:r>
            <a:r>
              <a:rPr lang="en-US" altLang="zh-CN">
                <a:solidFill>
                  <a:schemeClr val="bg1"/>
                </a:solidFill>
              </a:rPr>
              <a:t>: {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D, 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H, 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A}</a:t>
            </a:r>
            <a:endParaRPr lang="zh-CN" altLang="en-US">
              <a:solidFill>
                <a:schemeClr val="bg1"/>
              </a:solidFill>
            </a:endParaRPr>
          </a:p>
          <a:p>
            <a:pPr eaLnBrk="1" hangingPunct="1"/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F, </a:t>
            </a:r>
            <a:r>
              <a:rPr lang="zh-CN" altLang="en-US">
                <a:solidFill>
                  <a:schemeClr val="bg1"/>
                </a:solidFill>
              </a:rPr>
              <a:t>参考文献</a:t>
            </a:r>
            <a:r>
              <a:rPr lang="en-US" altLang="zh-CN">
                <a:solidFill>
                  <a:schemeClr val="bg1"/>
                </a:solidFill>
              </a:rPr>
              <a:t>: {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C}</a:t>
            </a:r>
            <a:endParaRPr lang="zh-CN" altLang="en-US">
              <a:solidFill>
                <a:schemeClr val="bg1"/>
              </a:solidFill>
            </a:endParaRPr>
          </a:p>
          <a:p>
            <a:pPr eaLnBrk="1" hangingPunct="1"/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E, </a:t>
            </a:r>
            <a:r>
              <a:rPr lang="zh-CN" altLang="en-US">
                <a:solidFill>
                  <a:schemeClr val="bg1"/>
                </a:solidFill>
              </a:rPr>
              <a:t>参考文献</a:t>
            </a:r>
            <a:r>
              <a:rPr lang="en-US" altLang="zh-CN">
                <a:solidFill>
                  <a:schemeClr val="bg1"/>
                </a:solidFill>
              </a:rPr>
              <a:t>: {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S, 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D}</a:t>
            </a:r>
            <a:endParaRPr lang="zh-CN" altLang="en-US">
              <a:solidFill>
                <a:schemeClr val="bg1"/>
              </a:solidFill>
            </a:endParaRPr>
          </a:p>
          <a:p>
            <a:pPr eaLnBrk="1" hangingPunct="1"/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S, </a:t>
            </a:r>
            <a:r>
              <a:rPr lang="zh-CN" altLang="en-US">
                <a:solidFill>
                  <a:schemeClr val="bg1"/>
                </a:solidFill>
              </a:rPr>
              <a:t>参考文献</a:t>
            </a:r>
            <a:r>
              <a:rPr lang="en-US" altLang="zh-CN">
                <a:solidFill>
                  <a:schemeClr val="bg1"/>
                </a:solidFill>
              </a:rPr>
              <a:t>: {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E, 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F}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845" name="TextBox 32"/>
          <p:cNvSpPr txBox="1">
            <a:spLocks noChangeArrowheads="1"/>
          </p:cNvSpPr>
          <p:nvPr/>
        </p:nvSpPr>
        <p:spPr bwMode="auto">
          <a:xfrm>
            <a:off x="4857750" y="4500563"/>
            <a:ext cx="4146550" cy="1754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B,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C,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D, 1&gt; 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Q,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C,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D,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H,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C,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S,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D,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E,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F, 1&gt;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35" name="形状 34"/>
          <p:cNvCxnSpPr>
            <a:cxnSpLocks noChangeShapeType="1"/>
            <a:stCxn id="35844" idx="3"/>
            <a:endCxn id="35845" idx="0"/>
          </p:cNvCxnSpPr>
          <p:nvPr/>
        </p:nvCxnSpPr>
        <p:spPr bwMode="auto">
          <a:xfrm>
            <a:off x="4495800" y="3798888"/>
            <a:ext cx="2435225" cy="701675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121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2——</a:t>
            </a:r>
            <a:r>
              <a:rPr lang="en-US" altLang="zh-CN"/>
              <a:t>Google</a:t>
            </a:r>
            <a:r>
              <a:rPr lang="zh-CN" altLang="en-US"/>
              <a:t>搜索</a:t>
            </a:r>
          </a:p>
        </p:txBody>
      </p:sp>
      <p:sp>
        <p:nvSpPr>
          <p:cNvPr id="36867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/>
              <a:t>数据整理（</a:t>
            </a:r>
            <a:r>
              <a:rPr lang="en-US" altLang="zh-CN"/>
              <a:t>Google</a:t>
            </a:r>
            <a:r>
              <a:rPr lang="zh-CN" altLang="en-US"/>
              <a:t>学术搜索）</a:t>
            </a:r>
            <a:endParaRPr lang="en-US" altLang="zh-CN"/>
          </a:p>
          <a:p>
            <a:pPr lvl="1"/>
            <a:r>
              <a:rPr lang="zh-CN" altLang="en-US" sz="2100">
                <a:latin typeface="黑体" pitchFamily="49" charset="-122"/>
              </a:rPr>
              <a:t>如何获取论文统计数据（如论文引用次数）</a:t>
            </a:r>
            <a:endParaRPr lang="en-US" altLang="zh-CN" sz="21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归纳排序</a:t>
            </a:r>
            <a:endParaRPr lang="en-US" altLang="zh-CN" sz="1900">
              <a:latin typeface="黑体" pitchFamily="49" charset="-122"/>
            </a:endParaRPr>
          </a:p>
          <a:p>
            <a:pPr lvl="2"/>
            <a:endParaRPr lang="en-US" altLang="zh-CN" sz="1900">
              <a:latin typeface="黑体" pitchFamily="49" charset="-122"/>
            </a:endParaRPr>
          </a:p>
        </p:txBody>
      </p:sp>
      <p:sp>
        <p:nvSpPr>
          <p:cNvPr id="36868" name="TextBox 32"/>
          <p:cNvSpPr txBox="1">
            <a:spLocks noChangeArrowheads="1"/>
          </p:cNvSpPr>
          <p:nvPr/>
        </p:nvSpPr>
        <p:spPr bwMode="auto">
          <a:xfrm>
            <a:off x="68263" y="2564904"/>
            <a:ext cx="4146550" cy="1754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B,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C,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D, 1&gt; 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Q,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C,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D,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H,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C,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S,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D,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E, 1&gt;   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F, 1&gt;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4345029" y="3759535"/>
            <a:ext cx="4749800" cy="2586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1&gt;&lt;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1&gt;&lt;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1&gt;&lt;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B,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C, 1&gt;&lt;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C, 1&gt;&lt;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C,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D, 1&gt;&lt;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D, 1&gt;&lt;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D,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E,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F,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H,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Q,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S, 1&gt;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9" name="形状 8"/>
          <p:cNvCxnSpPr>
            <a:stCxn id="36868" idx="3"/>
            <a:endCxn id="36869" idx="0"/>
          </p:cNvCxnSpPr>
          <p:nvPr/>
        </p:nvCxnSpPr>
        <p:spPr>
          <a:xfrm>
            <a:off x="4214813" y="3441998"/>
            <a:ext cx="2505116" cy="317537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1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2——</a:t>
            </a:r>
            <a:r>
              <a:rPr lang="en-US" altLang="zh-CN"/>
              <a:t>Google</a:t>
            </a:r>
            <a:r>
              <a:rPr lang="zh-CN" altLang="en-US"/>
              <a:t>搜索</a:t>
            </a:r>
          </a:p>
        </p:txBody>
      </p:sp>
      <p:sp>
        <p:nvSpPr>
          <p:cNvPr id="37891" name="内容占位符 2"/>
          <p:cNvSpPr>
            <a:spLocks noGrp="1"/>
          </p:cNvSpPr>
          <p:nvPr>
            <p:ph idx="4294967295"/>
          </p:nvPr>
        </p:nvSpPr>
        <p:spPr>
          <a:xfrm>
            <a:off x="179388" y="1481138"/>
            <a:ext cx="8507412" cy="4324350"/>
          </a:xfrm>
        </p:spPr>
        <p:txBody>
          <a:bodyPr/>
          <a:lstStyle/>
          <a:p>
            <a:r>
              <a:rPr lang="zh-CN" altLang="en-US"/>
              <a:t>数据整理（</a:t>
            </a:r>
            <a:r>
              <a:rPr lang="en-US" altLang="zh-CN"/>
              <a:t>Google</a:t>
            </a:r>
            <a:r>
              <a:rPr lang="zh-CN" altLang="en-US"/>
              <a:t>学术搜索）</a:t>
            </a:r>
            <a:endParaRPr lang="en-US" altLang="zh-CN"/>
          </a:p>
          <a:p>
            <a:pPr lvl="1"/>
            <a:r>
              <a:rPr lang="zh-CN" altLang="en-US" sz="2100">
                <a:latin typeface="黑体" pitchFamily="49" charset="-122"/>
              </a:rPr>
              <a:t>如何获取论文统计数据（如论文引用次数）</a:t>
            </a:r>
            <a:endParaRPr lang="en-US" altLang="zh-CN" sz="2100">
              <a:latin typeface="黑体" pitchFamily="49" charset="-122"/>
            </a:endParaRPr>
          </a:p>
          <a:p>
            <a:pPr lvl="2"/>
            <a:r>
              <a:rPr lang="en-US" altLang="zh-CN" sz="1900">
                <a:latin typeface="黑体" pitchFamily="49" charset="-122"/>
              </a:rPr>
              <a:t>Reduce</a:t>
            </a:r>
            <a:r>
              <a:rPr lang="zh-CN" altLang="en-US" sz="1900">
                <a:latin typeface="黑体" pitchFamily="49" charset="-122"/>
              </a:rPr>
              <a:t>操作</a:t>
            </a:r>
            <a:endParaRPr lang="en-US" altLang="zh-CN" sz="1900">
              <a:latin typeface="黑体" pitchFamily="49" charset="-122"/>
            </a:endParaRPr>
          </a:p>
          <a:p>
            <a:pPr lvl="2"/>
            <a:endParaRPr lang="en-US" altLang="zh-CN" sz="1900">
              <a:latin typeface="黑体" pitchFamily="49" charset="-122"/>
            </a:endParaRPr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539750" y="2997200"/>
            <a:ext cx="4714875" cy="2573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1&gt;&lt;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1&gt;&lt;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1&gt;&lt;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B,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C, 1&gt;&lt;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C, 1&gt;&lt;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C,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D, 1&gt;&lt;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D, 1&gt;&lt;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D,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E,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F,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H,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Q,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S, 1&gt;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7092950" y="2997200"/>
            <a:ext cx="1349375" cy="2573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A, 4&gt;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B,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C, 3&gt;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D, 3&gt;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E,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F,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H,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Q, 1&gt;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&lt;</a:t>
            </a:r>
            <a:r>
              <a:rPr lang="zh-CN" altLang="en-US">
                <a:solidFill>
                  <a:schemeClr val="bg1"/>
                </a:solidFill>
              </a:rPr>
              <a:t>论文</a:t>
            </a:r>
            <a:r>
              <a:rPr lang="en-US" altLang="zh-CN">
                <a:solidFill>
                  <a:schemeClr val="bg1"/>
                </a:solidFill>
              </a:rPr>
              <a:t>S, 1&gt;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1" name="直接箭头连接符 10"/>
          <p:cNvCxnSpPr>
            <a:stCxn id="37892" idx="3"/>
            <a:endCxn id="37893" idx="1"/>
          </p:cNvCxnSpPr>
          <p:nvPr/>
        </p:nvCxnSpPr>
        <p:spPr>
          <a:xfrm>
            <a:off x="5254625" y="4284663"/>
            <a:ext cx="18383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0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57200" y="319088"/>
            <a:ext cx="8075240" cy="56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1——</a:t>
            </a:r>
            <a:r>
              <a:rPr lang="en-US" altLang="zh-CN"/>
              <a:t>Google</a:t>
            </a:r>
            <a:r>
              <a:rPr lang="zh-CN" altLang="en-US" smtClean="0"/>
              <a:t>网站流量</a:t>
            </a:r>
            <a:r>
              <a:rPr lang="zh-CN" altLang="en-US"/>
              <a:t>分析</a:t>
            </a:r>
          </a:p>
        </p:txBody>
      </p:sp>
      <p:sp>
        <p:nvSpPr>
          <p:cNvPr id="12291" name="内容占位符 2"/>
          <p:cNvSpPr>
            <a:spLocks noGrp="1"/>
          </p:cNvSpPr>
          <p:nvPr>
            <p:ph idx="4294967295"/>
          </p:nvPr>
        </p:nvSpPr>
        <p:spPr>
          <a:xfrm>
            <a:off x="395288" y="1412875"/>
            <a:ext cx="8229600" cy="3960813"/>
          </a:xfrm>
        </p:spPr>
        <p:txBody>
          <a:bodyPr/>
          <a:lstStyle/>
          <a:p>
            <a:r>
              <a:rPr lang="en-US" altLang="zh-CN"/>
              <a:t>Google Analytics</a:t>
            </a:r>
          </a:p>
          <a:p>
            <a:pPr lvl="1"/>
            <a:r>
              <a:rPr lang="zh-CN" altLang="en-US" sz="2100">
                <a:latin typeface="黑体" pitchFamily="49" charset="-122"/>
              </a:rPr>
              <a:t>免费的企业级网络分析解决方案</a:t>
            </a:r>
            <a:endParaRPr lang="en-US" altLang="zh-CN" sz="2100">
              <a:latin typeface="黑体" pitchFamily="49" charset="-122"/>
            </a:endParaRPr>
          </a:p>
          <a:p>
            <a:pPr lvl="1"/>
            <a:r>
              <a:rPr lang="zh-CN" altLang="en-US" sz="2100">
                <a:latin typeface="黑体" pitchFamily="49" charset="-122"/>
              </a:rPr>
              <a:t>帮助企业了解网站流量和营销效果</a:t>
            </a:r>
            <a:endParaRPr lang="en-US" altLang="zh-CN" sz="2100">
              <a:latin typeface="黑体" pitchFamily="49" charset="-122"/>
            </a:endParaRPr>
          </a:p>
          <a:p>
            <a:pPr lvl="1"/>
            <a:r>
              <a:rPr lang="zh-CN" altLang="en-US" sz="2100">
                <a:latin typeface="黑体" pitchFamily="49" charset="-122"/>
              </a:rPr>
              <a:t>能以灵活的方式（各类报表）查看并分析流量数据</a:t>
            </a:r>
          </a:p>
        </p:txBody>
      </p:sp>
    </p:spTree>
    <p:extLst>
      <p:ext uri="{BB962C8B-B14F-4D97-AF65-F5344CB8AC3E}">
        <p14:creationId xmlns:p14="http://schemas.microsoft.com/office/powerpoint/2010/main" val="38256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2——</a:t>
            </a:r>
            <a:r>
              <a:rPr lang="en-US" altLang="zh-CN"/>
              <a:t>Google</a:t>
            </a:r>
            <a:r>
              <a:rPr lang="zh-CN" altLang="en-US"/>
              <a:t>搜索</a:t>
            </a:r>
          </a:p>
        </p:txBody>
      </p:sp>
      <p:sp>
        <p:nvSpPr>
          <p:cNvPr id="38915" name="内容占位符 2"/>
          <p:cNvSpPr>
            <a:spLocks noGrp="1"/>
          </p:cNvSpPr>
          <p:nvPr>
            <p:ph idx="4294967295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r>
              <a:rPr lang="zh-CN" altLang="en-US"/>
              <a:t>数据检索</a:t>
            </a:r>
            <a:endParaRPr lang="en-US" altLang="zh-CN"/>
          </a:p>
          <a:p>
            <a:pPr lvl="1"/>
            <a:r>
              <a:rPr lang="zh-CN" altLang="en-US" sz="2100">
                <a:latin typeface="黑体" pitchFamily="49" charset="-122"/>
              </a:rPr>
              <a:t>有可能采用</a:t>
            </a:r>
            <a:r>
              <a:rPr lang="en-US" altLang="zh-CN" sz="2100">
                <a:latin typeface="黑体" pitchFamily="49" charset="-122"/>
              </a:rPr>
              <a:t>MapReduce</a:t>
            </a:r>
            <a:r>
              <a:rPr lang="zh-CN" altLang="en-US" sz="2100">
                <a:latin typeface="黑体" pitchFamily="49" charset="-122"/>
              </a:rPr>
              <a:t>实现</a:t>
            </a:r>
            <a:endParaRPr lang="en-US" altLang="zh-CN" sz="2100">
              <a:latin typeface="黑体" pitchFamily="49" charset="-122"/>
            </a:endParaRPr>
          </a:p>
          <a:p>
            <a:pPr lvl="1"/>
            <a:r>
              <a:rPr lang="zh-CN" altLang="en-US" sz="2100">
                <a:latin typeface="黑体" pitchFamily="49" charset="-122"/>
              </a:rPr>
              <a:t>关键词搜索可能的处理流程</a:t>
            </a:r>
            <a:endParaRPr lang="en-US" altLang="zh-CN" sz="2100">
              <a:latin typeface="黑体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073150" y="4211638"/>
            <a:ext cx="1785938" cy="64293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子表是否有</a:t>
            </a:r>
            <a:r>
              <a:rPr lang="en-US" altLang="zh-CN" dirty="0"/>
              <a:t>Content</a:t>
            </a:r>
            <a:r>
              <a:rPr lang="zh-CN" altLang="en-US" dirty="0"/>
              <a:t>列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6216650" y="4211638"/>
            <a:ext cx="1785938" cy="64293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是否包含关键词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773113" y="2924175"/>
            <a:ext cx="1785937" cy="644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关键词语义分析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2987675" y="2924175"/>
            <a:ext cx="2428875" cy="644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任务划分（子表</a:t>
            </a:r>
            <a:r>
              <a:rPr lang="en-US" altLang="zh-CN" dirty="0"/>
              <a:t>+</a:t>
            </a:r>
            <a:r>
              <a:rPr lang="zh-CN" altLang="en-US" dirty="0"/>
              <a:t>新关键词）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3644900" y="5354638"/>
            <a:ext cx="1785938" cy="6429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输出到临时结果表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3644900" y="4211638"/>
            <a:ext cx="1785938" cy="64293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获取行数据中</a:t>
            </a:r>
            <a:r>
              <a:rPr lang="en-US" altLang="zh-CN" dirty="0"/>
              <a:t>Content</a:t>
            </a:r>
            <a:r>
              <a:rPr lang="zh-CN" altLang="en-US" dirty="0"/>
              <a:t>项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1073150" y="5354638"/>
            <a:ext cx="1785938" cy="64293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处理完成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5916613" y="2924175"/>
            <a:ext cx="2428875" cy="644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分配</a:t>
            </a:r>
            <a:r>
              <a:rPr lang="en-US" altLang="zh-CN" dirty="0"/>
              <a:t>Worker</a:t>
            </a:r>
            <a:endParaRPr lang="zh-CN" altLang="en-US" dirty="0"/>
          </a:p>
        </p:txBody>
      </p:sp>
      <p:sp>
        <p:nvSpPr>
          <p:cNvPr id="26" name="圆角矩形 25"/>
          <p:cNvSpPr/>
          <p:nvPr/>
        </p:nvSpPr>
        <p:spPr>
          <a:xfrm>
            <a:off x="6216650" y="5354638"/>
            <a:ext cx="1785938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结果输出</a:t>
            </a:r>
          </a:p>
        </p:txBody>
      </p:sp>
      <p:cxnSp>
        <p:nvCxnSpPr>
          <p:cNvPr id="28" name="直接箭头连接符 27"/>
          <p:cNvCxnSpPr>
            <a:stCxn id="17" idx="3"/>
            <a:endCxn id="18" idx="1"/>
          </p:cNvCxnSpPr>
          <p:nvPr/>
        </p:nvCxnSpPr>
        <p:spPr>
          <a:xfrm>
            <a:off x="2559050" y="3246438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18" idx="3"/>
            <a:endCxn id="24" idx="1"/>
          </p:cNvCxnSpPr>
          <p:nvPr/>
        </p:nvCxnSpPr>
        <p:spPr>
          <a:xfrm>
            <a:off x="5416550" y="3246438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3" idx="3"/>
            <a:endCxn id="20" idx="1"/>
          </p:cNvCxnSpPr>
          <p:nvPr/>
        </p:nvCxnSpPr>
        <p:spPr>
          <a:xfrm>
            <a:off x="2859088" y="4533900"/>
            <a:ext cx="7858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20" idx="3"/>
            <a:endCxn id="15" idx="1"/>
          </p:cNvCxnSpPr>
          <p:nvPr/>
        </p:nvCxnSpPr>
        <p:spPr>
          <a:xfrm>
            <a:off x="5430838" y="4533900"/>
            <a:ext cx="7858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肘形连接符 37"/>
          <p:cNvCxnSpPr>
            <a:stCxn id="15" idx="0"/>
            <a:endCxn id="20" idx="0"/>
          </p:cNvCxnSpPr>
          <p:nvPr/>
        </p:nvCxnSpPr>
        <p:spPr>
          <a:xfrm rot="16200000" flipV="1">
            <a:off x="5823744" y="2926557"/>
            <a:ext cx="1587" cy="2571750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肘形连接符 39"/>
          <p:cNvCxnSpPr>
            <a:stCxn id="20" idx="2"/>
            <a:endCxn id="23" idx="0"/>
          </p:cNvCxnSpPr>
          <p:nvPr/>
        </p:nvCxnSpPr>
        <p:spPr>
          <a:xfrm rot="5400000">
            <a:off x="3001962" y="3817938"/>
            <a:ext cx="500063" cy="2573338"/>
          </a:xfrm>
          <a:prstGeom prst="bentConnector3">
            <a:avLst>
              <a:gd name="adj1" fmla="val 31714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肘形连接符 41"/>
          <p:cNvCxnSpPr>
            <a:stCxn id="15" idx="2"/>
            <a:endCxn id="19" idx="0"/>
          </p:cNvCxnSpPr>
          <p:nvPr/>
        </p:nvCxnSpPr>
        <p:spPr>
          <a:xfrm rot="5400000">
            <a:off x="5574506" y="3818732"/>
            <a:ext cx="500063" cy="2571750"/>
          </a:xfrm>
          <a:prstGeom prst="bentConnector3">
            <a:avLst>
              <a:gd name="adj1" fmla="val 6219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19" idx="3"/>
            <a:endCxn id="26" idx="1"/>
          </p:cNvCxnSpPr>
          <p:nvPr/>
        </p:nvCxnSpPr>
        <p:spPr>
          <a:xfrm>
            <a:off x="5430838" y="5676900"/>
            <a:ext cx="7858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肘形连接符 58"/>
          <p:cNvCxnSpPr>
            <a:stCxn id="24" idx="2"/>
            <a:endCxn id="13" idx="0"/>
          </p:cNvCxnSpPr>
          <p:nvPr/>
        </p:nvCxnSpPr>
        <p:spPr>
          <a:xfrm rot="5400000">
            <a:off x="4226719" y="1307306"/>
            <a:ext cx="642938" cy="5165725"/>
          </a:xfrm>
          <a:prstGeom prst="bentConnector3">
            <a:avLst>
              <a:gd name="adj1" fmla="val 33428"/>
            </a:avLst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934" name="TextBox 21"/>
          <p:cNvSpPr txBox="1">
            <a:spLocks noChangeArrowheads="1"/>
          </p:cNvSpPr>
          <p:nvPr/>
        </p:nvSpPr>
        <p:spPr bwMode="auto">
          <a:xfrm>
            <a:off x="415925" y="46402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i="1"/>
              <a:t>Map</a:t>
            </a:r>
            <a:endParaRPr lang="zh-CN" altLang="en-US" i="1"/>
          </a:p>
        </p:txBody>
      </p:sp>
      <p:sp>
        <p:nvSpPr>
          <p:cNvPr id="38935" name="TextBox 24"/>
          <p:cNvSpPr txBox="1">
            <a:spLocks noChangeArrowheads="1"/>
          </p:cNvSpPr>
          <p:nvPr/>
        </p:nvSpPr>
        <p:spPr bwMode="auto">
          <a:xfrm>
            <a:off x="4487863" y="598487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i="1"/>
              <a:t>Reduce</a:t>
            </a:r>
            <a:endParaRPr lang="zh-CN" altLang="en-US" i="1"/>
          </a:p>
        </p:txBody>
      </p:sp>
    </p:spTree>
    <p:extLst>
      <p:ext uri="{BB962C8B-B14F-4D97-AF65-F5344CB8AC3E}">
        <p14:creationId xmlns:p14="http://schemas.microsoft.com/office/powerpoint/2010/main" val="15634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2——</a:t>
            </a:r>
            <a:r>
              <a:rPr lang="en-US" altLang="zh-CN"/>
              <a:t>Google</a:t>
            </a:r>
            <a:r>
              <a:rPr lang="zh-CN" altLang="en-US"/>
              <a:t>搜索</a:t>
            </a:r>
          </a:p>
        </p:txBody>
      </p:sp>
      <p:sp>
        <p:nvSpPr>
          <p:cNvPr id="39939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/>
              <a:t>数据检索</a:t>
            </a:r>
            <a:endParaRPr lang="en-US" altLang="zh-CN"/>
          </a:p>
          <a:p>
            <a:pPr lvl="1"/>
            <a:r>
              <a:rPr lang="zh-CN" altLang="en-US" sz="2100">
                <a:latin typeface="黑体" pitchFamily="49" charset="-122"/>
              </a:rPr>
              <a:t>搜索结果可能通过临时表存储</a:t>
            </a:r>
            <a:endParaRPr lang="en-US" altLang="zh-CN" sz="21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每个关键词对应一个临时子表</a:t>
            </a:r>
            <a:endParaRPr lang="en-US" altLang="zh-CN" sz="19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检索系统根据输入枚举现存检索结果的相似关键词</a:t>
            </a:r>
            <a:endParaRPr lang="en-US" altLang="zh-CN" sz="19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如果临时子表中存在检索结果，直接输出</a:t>
            </a:r>
            <a:endParaRPr lang="en-US" altLang="zh-CN" sz="19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应该存在机制刷新临时子表</a:t>
            </a:r>
            <a:endParaRPr lang="en-US" altLang="zh-CN" sz="1900"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37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altLang="zh-CN" sz="1800" b="1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Click to edit company slogan .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1907704" y="4365104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zh-CN" alt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57200" y="319088"/>
            <a:ext cx="8435280" cy="56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1——</a:t>
            </a:r>
            <a:r>
              <a:rPr lang="en-US" altLang="zh-CN"/>
              <a:t>Google</a:t>
            </a:r>
            <a:r>
              <a:rPr lang="zh-CN" altLang="en-US"/>
              <a:t>网站流量分析</a:t>
            </a:r>
          </a:p>
        </p:txBody>
      </p:sp>
      <p:sp>
        <p:nvSpPr>
          <p:cNvPr id="13315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google-analytics-dashboar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6357938" cy="59197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GoogleAnalyt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357313"/>
            <a:ext cx="6924675" cy="5114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57200" y="319088"/>
            <a:ext cx="8219256" cy="56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1——</a:t>
            </a:r>
            <a:r>
              <a:rPr lang="en-US" altLang="zh-CN"/>
              <a:t>Google</a:t>
            </a:r>
            <a:r>
              <a:rPr lang="zh-CN" altLang="en-US"/>
              <a:t>网站流量分析</a:t>
            </a:r>
          </a:p>
        </p:txBody>
      </p:sp>
      <p:sp>
        <p:nvSpPr>
          <p:cNvPr id="14339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/>
              <a:t>基本功能</a:t>
            </a:r>
            <a:endParaRPr lang="en-US" altLang="zh-CN"/>
          </a:p>
          <a:p>
            <a:pPr lvl="1"/>
            <a:r>
              <a:rPr lang="zh-CN" altLang="en-US" sz="2100">
                <a:latin typeface="黑体" pitchFamily="49" charset="-122"/>
              </a:rPr>
              <a:t>统计网站的基本数据，包括会话、综合浏览量、点击量和字节流量等等</a:t>
            </a:r>
            <a:endParaRPr lang="en-US" altLang="zh-CN" sz="2100">
              <a:latin typeface="黑体" pitchFamily="49" charset="-122"/>
            </a:endParaRPr>
          </a:p>
          <a:p>
            <a:pPr lvl="1"/>
            <a:r>
              <a:rPr lang="zh-CN" altLang="en-US" sz="2100">
                <a:latin typeface="黑体" pitchFamily="49" charset="-122"/>
              </a:rPr>
              <a:t>分析网站页面关注度，帮助企业调整或增删页面</a:t>
            </a:r>
            <a:endParaRPr lang="en-US" altLang="zh-CN" sz="2100">
              <a:latin typeface="黑体" pitchFamily="49" charset="-122"/>
            </a:endParaRPr>
          </a:p>
          <a:p>
            <a:pPr lvl="1"/>
            <a:r>
              <a:rPr lang="zh-CN" altLang="en-US" sz="2100">
                <a:latin typeface="黑体" pitchFamily="49" charset="-122"/>
              </a:rPr>
              <a:t>分析用户浏览路径，优化页面布局</a:t>
            </a:r>
            <a:endParaRPr lang="en-US" altLang="zh-CN" sz="2100">
              <a:latin typeface="黑体" pitchFamily="49" charset="-122"/>
            </a:endParaRPr>
          </a:p>
          <a:p>
            <a:pPr lvl="1"/>
            <a:r>
              <a:rPr lang="zh-CN" altLang="en-US" sz="2100">
                <a:latin typeface="黑体" pitchFamily="49" charset="-122"/>
              </a:rPr>
              <a:t>分析用户访问来源链接，提高广告投资回报</a:t>
            </a:r>
            <a:endParaRPr lang="en-US" altLang="zh-CN" sz="2100">
              <a:latin typeface="黑体" pitchFamily="49" charset="-122"/>
            </a:endParaRPr>
          </a:p>
          <a:p>
            <a:pPr lvl="1"/>
            <a:r>
              <a:rPr lang="zh-CN" altLang="en-US" sz="2100">
                <a:latin typeface="黑体" pitchFamily="49" charset="-122"/>
              </a:rPr>
              <a:t>分析用户访问环境（如</a:t>
            </a:r>
            <a:r>
              <a:rPr lang="en-US" altLang="zh-CN" sz="2100">
                <a:latin typeface="黑体" pitchFamily="49" charset="-122"/>
              </a:rPr>
              <a:t>OS</a:t>
            </a:r>
            <a:r>
              <a:rPr lang="zh-CN" altLang="en-US" sz="2100">
                <a:latin typeface="黑体" pitchFamily="49" charset="-122"/>
              </a:rPr>
              <a:t>和</a:t>
            </a:r>
            <a:r>
              <a:rPr lang="en-US" altLang="zh-CN" sz="2100">
                <a:latin typeface="黑体" pitchFamily="49" charset="-122"/>
              </a:rPr>
              <a:t>Explorer</a:t>
            </a:r>
            <a:r>
              <a:rPr lang="zh-CN" altLang="en-US" sz="2100">
                <a:latin typeface="黑体" pitchFamily="49" charset="-122"/>
              </a:rPr>
              <a:t>），帮助美化页面</a:t>
            </a:r>
            <a:endParaRPr lang="en-US" altLang="zh-CN" sz="2100">
              <a:latin typeface="黑体" pitchFamily="49" charset="-122"/>
            </a:endParaRPr>
          </a:p>
          <a:p>
            <a:pPr lvl="1"/>
            <a:endParaRPr lang="zh-CN" altLang="en-US" sz="2100"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75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57200" y="319088"/>
            <a:ext cx="8363272" cy="56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1——</a:t>
            </a:r>
            <a:r>
              <a:rPr lang="en-US" altLang="zh-CN"/>
              <a:t>Google</a:t>
            </a:r>
            <a:r>
              <a:rPr lang="zh-CN" altLang="en-US"/>
              <a:t>网站流量分析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/>
              <a:t>应用的特征</a:t>
            </a:r>
            <a:endParaRPr lang="en-US" altLang="zh-CN"/>
          </a:p>
          <a:p>
            <a:pPr lvl="1"/>
            <a:r>
              <a:rPr lang="zh-CN" altLang="en-US" sz="2100">
                <a:latin typeface="黑体" pitchFamily="49" charset="-122"/>
              </a:rPr>
              <a:t>海量数据</a:t>
            </a:r>
            <a:endParaRPr lang="en-US" altLang="zh-CN" sz="21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需要存储海量的用户行为数据（如点击时间、位置等）</a:t>
            </a:r>
            <a:endParaRPr lang="en-US" altLang="zh-CN" sz="1900">
              <a:latin typeface="黑体" pitchFamily="49" charset="-122"/>
            </a:endParaRPr>
          </a:p>
          <a:p>
            <a:pPr lvl="1"/>
            <a:r>
              <a:rPr lang="zh-CN" altLang="en-US" sz="2100">
                <a:latin typeface="黑体" pitchFamily="49" charset="-122"/>
              </a:rPr>
              <a:t>海量用户</a:t>
            </a:r>
            <a:endParaRPr lang="en-US" altLang="zh-CN" sz="21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需要为任意多的网站提供流量分析</a:t>
            </a:r>
            <a:endParaRPr lang="en-US" altLang="zh-CN" sz="1900">
              <a:latin typeface="黑体" pitchFamily="49" charset="-122"/>
            </a:endParaRPr>
          </a:p>
          <a:p>
            <a:r>
              <a:rPr lang="zh-CN" altLang="en-US"/>
              <a:t>技术路线</a:t>
            </a:r>
            <a:endParaRPr lang="en-US" altLang="zh-CN"/>
          </a:p>
          <a:p>
            <a:pPr lvl="1"/>
            <a:r>
              <a:rPr lang="zh-CN" altLang="en-US" sz="2100">
                <a:latin typeface="黑体" pitchFamily="49" charset="-122"/>
              </a:rPr>
              <a:t>使用</a:t>
            </a:r>
            <a:r>
              <a:rPr lang="en-US" altLang="zh-CN" sz="2100">
                <a:latin typeface="黑体" pitchFamily="49" charset="-122"/>
              </a:rPr>
              <a:t>BigTable</a:t>
            </a:r>
            <a:r>
              <a:rPr lang="zh-CN" altLang="en-US" sz="2100">
                <a:latin typeface="黑体" pitchFamily="49" charset="-122"/>
              </a:rPr>
              <a:t>存储和检索数据，使用</a:t>
            </a:r>
            <a:r>
              <a:rPr lang="en-US" altLang="zh-CN" sz="2100">
                <a:latin typeface="黑体" pitchFamily="49" charset="-122"/>
              </a:rPr>
              <a:t>MapReduce</a:t>
            </a:r>
            <a:r>
              <a:rPr lang="zh-CN" altLang="en-US" sz="2100">
                <a:latin typeface="黑体" pitchFamily="49" charset="-122"/>
              </a:rPr>
              <a:t>统计数据</a:t>
            </a:r>
            <a:endParaRPr lang="en-US" altLang="zh-CN" sz="2100">
              <a:latin typeface="黑体" pitchFamily="49" charset="-122"/>
            </a:endParaRPr>
          </a:p>
          <a:p>
            <a:pPr lvl="1"/>
            <a:endParaRPr lang="en-US" altLang="zh-CN" sz="2100">
              <a:latin typeface="黑体" pitchFamily="49" charset="-122"/>
            </a:endParaRPr>
          </a:p>
          <a:p>
            <a:pPr lvl="1"/>
            <a:endParaRPr lang="zh-CN" altLang="en-US" sz="2100"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22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57200" y="319088"/>
            <a:ext cx="8686800" cy="56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1——</a:t>
            </a:r>
            <a:r>
              <a:rPr lang="en-US" altLang="zh-CN"/>
              <a:t>Google</a:t>
            </a:r>
            <a:r>
              <a:rPr lang="zh-CN" altLang="en-US"/>
              <a:t>网站流量分析</a:t>
            </a:r>
          </a:p>
        </p:txBody>
      </p:sp>
      <p:sp>
        <p:nvSpPr>
          <p:cNvPr id="16387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CN"/>
              <a:t>BigTable</a:t>
            </a:r>
            <a:r>
              <a:rPr lang="zh-CN" altLang="en-US"/>
              <a:t>中的表设计</a:t>
            </a:r>
            <a:endParaRPr lang="en-US" altLang="zh-CN"/>
          </a:p>
          <a:p>
            <a:pPr lvl="1"/>
            <a:r>
              <a:rPr lang="zh-CN" altLang="en-US" sz="2100">
                <a:latin typeface="黑体" pitchFamily="49" charset="-122"/>
              </a:rPr>
              <a:t>原始点击数据表</a:t>
            </a:r>
            <a:endParaRPr lang="en-US" altLang="zh-CN" sz="21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行键：点击时间</a:t>
            </a:r>
            <a:endParaRPr lang="en-US" altLang="zh-CN" sz="19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列键：网站</a:t>
            </a:r>
            <a:r>
              <a:rPr lang="en-US" altLang="zh-CN" sz="1900">
                <a:latin typeface="黑体" pitchFamily="49" charset="-122"/>
              </a:rPr>
              <a:t>URL</a:t>
            </a:r>
            <a:r>
              <a:rPr lang="zh-CN" altLang="en-US" sz="1900">
                <a:latin typeface="黑体" pitchFamily="49" charset="-122"/>
              </a:rPr>
              <a:t>、网站名称、用户</a:t>
            </a:r>
            <a:r>
              <a:rPr lang="en-US" altLang="zh-CN" sz="1900">
                <a:latin typeface="黑体" pitchFamily="49" charset="-122"/>
              </a:rPr>
              <a:t>IP</a:t>
            </a:r>
            <a:r>
              <a:rPr lang="zh-CN" altLang="en-US" sz="1900">
                <a:latin typeface="黑体" pitchFamily="49" charset="-122"/>
              </a:rPr>
              <a:t>地址、来源</a:t>
            </a:r>
            <a:r>
              <a:rPr lang="en-US" altLang="zh-CN" sz="1900">
                <a:latin typeface="黑体" pitchFamily="49" charset="-122"/>
              </a:rPr>
              <a:t>URL</a:t>
            </a:r>
            <a:r>
              <a:rPr lang="zh-CN" altLang="en-US" sz="1900">
                <a:latin typeface="黑体" pitchFamily="49" charset="-122"/>
              </a:rPr>
              <a:t>、目标</a:t>
            </a:r>
            <a:r>
              <a:rPr lang="en-US" altLang="zh-CN" sz="1900">
                <a:latin typeface="黑体" pitchFamily="49" charset="-122"/>
              </a:rPr>
              <a:t>URL……</a:t>
            </a:r>
          </a:p>
          <a:p>
            <a:pPr lvl="2"/>
            <a:r>
              <a:rPr lang="zh-CN" altLang="en-US" sz="1900">
                <a:latin typeface="黑体" pitchFamily="49" charset="-122"/>
              </a:rPr>
              <a:t>目前尺寸约</a:t>
            </a:r>
            <a:r>
              <a:rPr lang="en-US" altLang="zh-CN" sz="1900">
                <a:latin typeface="黑体" pitchFamily="49" charset="-122"/>
              </a:rPr>
              <a:t>200TB</a:t>
            </a:r>
          </a:p>
          <a:p>
            <a:pPr lvl="1"/>
            <a:endParaRPr lang="zh-CN" altLang="en-US" sz="2100">
              <a:latin typeface="黑体" pitchFamily="49" charset="-122"/>
            </a:endParaRPr>
          </a:p>
        </p:txBody>
      </p:sp>
      <p:graphicFrame>
        <p:nvGraphicFramePr>
          <p:cNvPr id="16424" name="Group 40"/>
          <p:cNvGraphicFramePr>
            <a:graphicFrameLocks noGrp="1"/>
          </p:cNvGraphicFramePr>
          <p:nvPr/>
        </p:nvGraphicFramePr>
        <p:xfrm>
          <a:off x="2533650" y="4103688"/>
          <a:ext cx="6096000" cy="110871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9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414" name="TextBox 5"/>
          <p:cNvSpPr txBox="1">
            <a:spLocks noChangeArrowheads="1"/>
          </p:cNvSpPr>
          <p:nvPr/>
        </p:nvSpPr>
        <p:spPr bwMode="auto">
          <a:xfrm>
            <a:off x="628650" y="4103688"/>
            <a:ext cx="196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/>
              <a:t>20091010121011</a:t>
            </a:r>
            <a:endParaRPr lang="zh-CN" altLang="en-US"/>
          </a:p>
        </p:txBody>
      </p:sp>
      <p:sp>
        <p:nvSpPr>
          <p:cNvPr id="16415" name="TextBox 6"/>
          <p:cNvSpPr txBox="1">
            <a:spLocks noChangeArrowheads="1"/>
          </p:cNvSpPr>
          <p:nvPr/>
        </p:nvSpPr>
        <p:spPr bwMode="auto">
          <a:xfrm>
            <a:off x="628650" y="4449763"/>
            <a:ext cx="1962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/>
              <a:t>20091010121012</a:t>
            </a:r>
            <a:endParaRPr lang="zh-CN" altLang="en-US"/>
          </a:p>
        </p:txBody>
      </p:sp>
      <p:sp>
        <p:nvSpPr>
          <p:cNvPr id="16416" name="TextBox 7"/>
          <p:cNvSpPr txBox="1">
            <a:spLocks noChangeArrowheads="1"/>
          </p:cNvSpPr>
          <p:nvPr/>
        </p:nvSpPr>
        <p:spPr bwMode="auto">
          <a:xfrm>
            <a:off x="628650" y="4806950"/>
            <a:ext cx="1962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/>
              <a:t>20091010121013</a:t>
            </a:r>
            <a:endParaRPr lang="zh-CN" altLang="en-US"/>
          </a:p>
        </p:txBody>
      </p:sp>
      <p:sp>
        <p:nvSpPr>
          <p:cNvPr id="16417" name="TextBox 8"/>
          <p:cNvSpPr txBox="1">
            <a:spLocks noChangeArrowheads="1"/>
          </p:cNvSpPr>
          <p:nvPr/>
        </p:nvSpPr>
        <p:spPr bwMode="auto">
          <a:xfrm>
            <a:off x="2843213" y="371633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/>
              <a:t>URL</a:t>
            </a:r>
            <a:endParaRPr lang="zh-CN" altLang="en-US"/>
          </a:p>
        </p:txBody>
      </p:sp>
      <p:sp>
        <p:nvSpPr>
          <p:cNvPr id="16418" name="TextBox 9"/>
          <p:cNvSpPr txBox="1">
            <a:spLocks noChangeArrowheads="1"/>
          </p:cNvSpPr>
          <p:nvPr/>
        </p:nvSpPr>
        <p:spPr bwMode="auto">
          <a:xfrm>
            <a:off x="4057650" y="371633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/>
              <a:t>标题</a:t>
            </a:r>
          </a:p>
        </p:txBody>
      </p:sp>
      <p:sp>
        <p:nvSpPr>
          <p:cNvPr id="16419" name="TextBox 10"/>
          <p:cNvSpPr txBox="1">
            <a:spLocks noChangeArrowheads="1"/>
          </p:cNvSpPr>
          <p:nvPr/>
        </p:nvSpPr>
        <p:spPr bwMode="auto">
          <a:xfrm>
            <a:off x="5272088" y="3716338"/>
            <a:ext cx="85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/>
              <a:t>IP</a:t>
            </a:r>
            <a:r>
              <a:rPr lang="zh-CN" altLang="en-US"/>
              <a:t>地址</a:t>
            </a:r>
          </a:p>
        </p:txBody>
      </p:sp>
      <p:sp>
        <p:nvSpPr>
          <p:cNvPr id="16420" name="TextBox 11"/>
          <p:cNvSpPr txBox="1">
            <a:spLocks noChangeArrowheads="1"/>
          </p:cNvSpPr>
          <p:nvPr/>
        </p:nvSpPr>
        <p:spPr bwMode="auto">
          <a:xfrm>
            <a:off x="6272213" y="3716338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/>
              <a:t>来源</a:t>
            </a:r>
            <a:r>
              <a:rPr lang="en-US" altLang="zh-CN"/>
              <a:t>URL</a:t>
            </a:r>
            <a:endParaRPr lang="zh-CN" altLang="en-US"/>
          </a:p>
        </p:txBody>
      </p:sp>
      <p:sp>
        <p:nvSpPr>
          <p:cNvPr id="16421" name="TextBox 12"/>
          <p:cNvSpPr txBox="1">
            <a:spLocks noChangeArrowheads="1"/>
          </p:cNvSpPr>
          <p:nvPr/>
        </p:nvSpPr>
        <p:spPr bwMode="auto">
          <a:xfrm>
            <a:off x="7486650" y="3716338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/>
              <a:t>目标</a:t>
            </a:r>
            <a:r>
              <a:rPr lang="en-US" altLang="zh-CN"/>
              <a:t>URL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93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57200" y="319088"/>
            <a:ext cx="8507288" cy="56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1——</a:t>
            </a:r>
            <a:r>
              <a:rPr lang="en-US" altLang="zh-CN"/>
              <a:t>Google</a:t>
            </a:r>
            <a:r>
              <a:rPr lang="zh-CN" altLang="en-US"/>
              <a:t>网站流量分析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CN"/>
              <a:t>BigTable</a:t>
            </a:r>
            <a:r>
              <a:rPr lang="zh-CN" altLang="en-US"/>
              <a:t>中的表设计</a:t>
            </a:r>
            <a:endParaRPr lang="en-US" altLang="zh-CN"/>
          </a:p>
          <a:p>
            <a:pPr lvl="1"/>
            <a:r>
              <a:rPr lang="zh-CN" altLang="en-US" sz="2100">
                <a:latin typeface="黑体" pitchFamily="49" charset="-122"/>
              </a:rPr>
              <a:t>统计数据表</a:t>
            </a:r>
            <a:endParaRPr lang="en-US" altLang="zh-CN" sz="21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行键：网站</a:t>
            </a:r>
            <a:r>
              <a:rPr lang="en-US" altLang="zh-CN" sz="1900">
                <a:latin typeface="黑体" pitchFamily="49" charset="-122"/>
              </a:rPr>
              <a:t>URL</a:t>
            </a:r>
            <a:r>
              <a:rPr lang="zh-CN" altLang="en-US" sz="1900">
                <a:latin typeface="黑体" pitchFamily="49" charset="-122"/>
              </a:rPr>
              <a:t>（倒排）</a:t>
            </a:r>
            <a:endParaRPr lang="en-US" altLang="zh-CN" sz="19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列键：点击次数（如记录最近一个月每日的访问次数等）、页面关注度（如记录网站页面的访问比率）、来源网站（如记录</a:t>
            </a:r>
            <a:r>
              <a:rPr lang="en-US" altLang="zh-CN" sz="1900">
                <a:latin typeface="黑体" pitchFamily="49" charset="-122"/>
              </a:rPr>
              <a:t>TOP10</a:t>
            </a:r>
            <a:r>
              <a:rPr lang="zh-CN" altLang="en-US" sz="1900">
                <a:latin typeface="黑体" pitchFamily="49" charset="-122"/>
              </a:rPr>
              <a:t>）、目标网站（如记录</a:t>
            </a:r>
            <a:r>
              <a:rPr lang="en-US" altLang="zh-CN" sz="1900">
                <a:latin typeface="黑体" pitchFamily="49" charset="-122"/>
              </a:rPr>
              <a:t>TOP10</a:t>
            </a:r>
            <a:r>
              <a:rPr lang="zh-CN" altLang="en-US" sz="1900">
                <a:latin typeface="黑体" pitchFamily="49" charset="-122"/>
              </a:rPr>
              <a:t>）</a:t>
            </a:r>
            <a:r>
              <a:rPr lang="en-US" altLang="zh-CN" sz="1900">
                <a:latin typeface="黑体" pitchFamily="49" charset="-122"/>
              </a:rPr>
              <a:t>…</a:t>
            </a:r>
          </a:p>
          <a:p>
            <a:pPr lvl="2"/>
            <a:r>
              <a:rPr lang="zh-CN" altLang="en-US" sz="1900">
                <a:latin typeface="黑体" pitchFamily="49" charset="-122"/>
              </a:rPr>
              <a:t>每个列中记录的内容是字符串，</a:t>
            </a:r>
            <a:r>
              <a:rPr lang="en-US" altLang="zh-CN" sz="1900">
                <a:latin typeface="黑体" pitchFamily="49" charset="-122"/>
              </a:rPr>
              <a:t>Analytics</a:t>
            </a:r>
            <a:r>
              <a:rPr lang="zh-CN" altLang="en-US" sz="1900">
                <a:latin typeface="黑体" pitchFamily="49" charset="-122"/>
              </a:rPr>
              <a:t>在查询后需要解析字符串获得统计结果</a:t>
            </a:r>
            <a:endParaRPr lang="en-US" altLang="zh-CN" sz="19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可根据统计内容的增多增加新的列</a:t>
            </a:r>
            <a:endParaRPr lang="en-US" altLang="zh-CN" sz="1900">
              <a:latin typeface="黑体" pitchFamily="49" charset="-122"/>
            </a:endParaRPr>
          </a:p>
          <a:p>
            <a:pPr lvl="2"/>
            <a:r>
              <a:rPr lang="zh-CN" altLang="en-US" sz="1900">
                <a:latin typeface="黑体" pitchFamily="49" charset="-122"/>
              </a:rPr>
              <a:t>目前尺寸约</a:t>
            </a:r>
            <a:r>
              <a:rPr lang="en-US" altLang="zh-CN" sz="1900">
                <a:latin typeface="黑体" pitchFamily="49" charset="-122"/>
              </a:rPr>
              <a:t>20TB</a:t>
            </a:r>
          </a:p>
          <a:p>
            <a:pPr lvl="1"/>
            <a:endParaRPr lang="zh-CN" altLang="en-US" sz="2100"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344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57200" y="319088"/>
            <a:ext cx="8075240" cy="56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应用场景分析</a:t>
            </a:r>
            <a:r>
              <a:rPr lang="en-US" altLang="zh-CN" smtClean="0"/>
              <a:t>1——</a:t>
            </a:r>
            <a:r>
              <a:rPr lang="en-US" altLang="zh-CN"/>
              <a:t>Google</a:t>
            </a:r>
            <a:r>
              <a:rPr lang="zh-CN" altLang="en-US"/>
              <a:t>网站流量分析</a:t>
            </a:r>
          </a:p>
        </p:txBody>
      </p:sp>
      <p:sp>
        <p:nvSpPr>
          <p:cNvPr id="18435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/>
              <a:t>业务流程分析</a:t>
            </a:r>
            <a:endParaRPr lang="en-US" altLang="zh-CN"/>
          </a:p>
          <a:p>
            <a:pPr lvl="1"/>
            <a:endParaRPr lang="zh-CN" altLang="en-US" sz="2100">
              <a:latin typeface="黑体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492250" y="3063875"/>
            <a:ext cx="1785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数据采集</a:t>
            </a:r>
          </a:p>
        </p:txBody>
      </p:sp>
      <p:sp>
        <p:nvSpPr>
          <p:cNvPr id="5" name="流程图: 磁盘 4"/>
          <p:cNvSpPr/>
          <p:nvPr/>
        </p:nvSpPr>
        <p:spPr>
          <a:xfrm>
            <a:off x="1492250" y="4278313"/>
            <a:ext cx="1857375" cy="128587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原始点击数据表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563938" y="2349500"/>
            <a:ext cx="2286000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数据处理</a:t>
            </a: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defRPr/>
            </a:pP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defRPr/>
            </a:pP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流程图: 磁盘 7"/>
          <p:cNvSpPr/>
          <p:nvPr/>
        </p:nvSpPr>
        <p:spPr>
          <a:xfrm>
            <a:off x="6064250" y="4349750"/>
            <a:ext cx="1857375" cy="128587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统计数据表</a:t>
            </a:r>
          </a:p>
        </p:txBody>
      </p:sp>
      <p:sp>
        <p:nvSpPr>
          <p:cNvPr id="15" name="下箭头 14"/>
          <p:cNvSpPr/>
          <p:nvPr/>
        </p:nvSpPr>
        <p:spPr>
          <a:xfrm>
            <a:off x="2206625" y="3635375"/>
            <a:ext cx="28575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上箭头 16"/>
          <p:cNvSpPr>
            <a:spLocks noChangeArrowheads="1"/>
          </p:cNvSpPr>
          <p:nvPr/>
        </p:nvSpPr>
        <p:spPr bwMode="auto">
          <a:xfrm rot="3020898">
            <a:off x="3732212" y="3519488"/>
            <a:ext cx="327025" cy="1333500"/>
          </a:xfrm>
          <a:prstGeom prst="upArrow">
            <a:avLst>
              <a:gd name="adj1" fmla="val 50000"/>
              <a:gd name="adj2" fmla="val 49782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上箭头 17"/>
          <p:cNvSpPr>
            <a:spLocks noChangeArrowheads="1"/>
          </p:cNvSpPr>
          <p:nvPr/>
        </p:nvSpPr>
        <p:spPr bwMode="auto">
          <a:xfrm rot="7950475">
            <a:off x="5331619" y="3552031"/>
            <a:ext cx="307975" cy="1439863"/>
          </a:xfrm>
          <a:prstGeom prst="upArrow">
            <a:avLst>
              <a:gd name="adj1" fmla="val 50000"/>
              <a:gd name="adj2" fmla="val 49869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064250" y="3063875"/>
            <a:ext cx="1785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数据查询</a:t>
            </a:r>
          </a:p>
        </p:txBody>
      </p:sp>
      <p:sp>
        <p:nvSpPr>
          <p:cNvPr id="20" name="上箭头 19"/>
          <p:cNvSpPr/>
          <p:nvPr/>
        </p:nvSpPr>
        <p:spPr>
          <a:xfrm>
            <a:off x="6850063" y="3635375"/>
            <a:ext cx="285750" cy="9286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3778250" y="2921000"/>
            <a:ext cx="1785938" cy="5715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MapReduce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4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128</TotalTime>
  <Words>2136</Words>
  <Application>Microsoft Office PowerPoint</Application>
  <PresentationFormat>全屏显示(4:3)</PresentationFormat>
  <Paragraphs>320</Paragraphs>
  <Slides>32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cdb2004c012l</vt:lpstr>
      <vt:lpstr>Google云应用举例</vt:lpstr>
      <vt:lpstr>大纲</vt:lpstr>
      <vt:lpstr>应用场景分析1——Google网站流量分析</vt:lpstr>
      <vt:lpstr>应用场景分析1——Google网站流量分析</vt:lpstr>
      <vt:lpstr>应用场景分析1——Google网站流量分析</vt:lpstr>
      <vt:lpstr>应用场景分析1——Google网站流量分析</vt:lpstr>
      <vt:lpstr>应用场景分析1——Google网站流量分析</vt:lpstr>
      <vt:lpstr>应用场景分析1——Google网站流量分析</vt:lpstr>
      <vt:lpstr>应用场景分析1——Google网站流量分析</vt:lpstr>
      <vt:lpstr>应用场景分析1——Google网站流量分析</vt:lpstr>
      <vt:lpstr>应用场景分析1——Google网站流量分析</vt:lpstr>
      <vt:lpstr>应用场景分析1——Google网站流量分析</vt:lpstr>
      <vt:lpstr>应用场景分析1——Google网站流量分析</vt:lpstr>
      <vt:lpstr>应用场景分析1——Google网站流量分析</vt:lpstr>
      <vt:lpstr>应用场景分析1——Google网站流量分析</vt:lpstr>
      <vt:lpstr>PowerPoint 演示文稿</vt:lpstr>
      <vt:lpstr>应用场景分析1——Google网站流量分析</vt:lpstr>
      <vt:lpstr>应用场景分析1——Google网站流量分析</vt:lpstr>
      <vt:lpstr>大纲</vt:lpstr>
      <vt:lpstr>应用场景分析2——Google搜索</vt:lpstr>
      <vt:lpstr>应用场景分析2——Google搜索</vt:lpstr>
      <vt:lpstr>应用场景分析2——Google搜索</vt:lpstr>
      <vt:lpstr>应用场景分析2——Google搜索</vt:lpstr>
      <vt:lpstr>应用场景分析2——Google搜索</vt:lpstr>
      <vt:lpstr>应用场景分析2——Google搜索</vt:lpstr>
      <vt:lpstr>应用场景分析2——Google搜索</vt:lpstr>
      <vt:lpstr>应用场景分析2——Google搜索</vt:lpstr>
      <vt:lpstr>应用场景分析2——Google搜索</vt:lpstr>
      <vt:lpstr>应用场景分析2——Google搜索</vt:lpstr>
      <vt:lpstr>应用场景分析2——Google搜索</vt:lpstr>
      <vt:lpstr>应用场景分析2——Google搜索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移动平台开发</dc:title>
  <dc:creator>Yevon</dc:creator>
  <cp:lastModifiedBy>番茄花园</cp:lastModifiedBy>
  <cp:revision>41</cp:revision>
  <dcterms:created xsi:type="dcterms:W3CDTF">2011-01-13T09:03:03Z</dcterms:created>
  <dcterms:modified xsi:type="dcterms:W3CDTF">2011-01-23T12:12:50Z</dcterms:modified>
</cp:coreProperties>
</file>