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351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307" r:id="rId33"/>
    <p:sldId id="308" r:id="rId34"/>
    <p:sldId id="315" r:id="rId35"/>
    <p:sldId id="352" r:id="rId36"/>
    <p:sldId id="316" r:id="rId37"/>
    <p:sldId id="317" r:id="rId38"/>
    <p:sldId id="318" r:id="rId39"/>
    <p:sldId id="319" r:id="rId40"/>
    <p:sldId id="320" r:id="rId41"/>
    <p:sldId id="321" r:id="rId42"/>
    <p:sldId id="322" r:id="rId43"/>
    <p:sldId id="276" r:id="rId4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9089" autoAdjust="0"/>
  </p:normalViewPr>
  <p:slideViewPr>
    <p:cSldViewPr>
      <p:cViewPr>
        <p:scale>
          <a:sx n="76" d="100"/>
          <a:sy n="76" d="100"/>
        </p:scale>
        <p:origin x="-3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024A67-9BFD-453B-B622-1D2690759E13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52F24550-4BCE-425F-A77E-E666F7D604DF}" type="pres">
      <dgm:prSet presAssocID="{E7024A67-9BFD-453B-B622-1D2690759E1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59CD3158-E362-4959-A232-07D7638D3B79}" type="presOf" srcId="{E7024A67-9BFD-453B-B622-1D2690759E13}" destId="{52F24550-4BCE-425F-A77E-E666F7D604D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591FF6-E2C5-4903-A9F2-1207833A994B}" type="doc">
      <dgm:prSet loTypeId="urn:microsoft.com/office/officeart/2005/8/layout/vList3#1" loCatId="list" qsTypeId="urn:microsoft.com/office/officeart/2005/8/quickstyle/simple3" qsCatId="simple" csTypeId="urn:microsoft.com/office/officeart/2005/8/colors/accent1_2" csCatId="accent1" phldr="1"/>
      <dgm:spPr/>
    </dgm:pt>
    <dgm:pt modelId="{BCAB8313-FB68-438F-B32B-347A48EB8BE8}">
      <dgm:prSet phldrT="[文本]" custT="1"/>
      <dgm:spPr/>
      <dgm:t>
        <a:bodyPr/>
        <a:lstStyle/>
        <a:p>
          <a:r>
            <a:rPr lang="zh-CN" altLang="en-US" sz="3100" b="1" smtClean="0">
              <a:solidFill>
                <a:srgbClr val="FF0000"/>
              </a:solidFill>
              <a:latin typeface="+mn-ea"/>
              <a:ea typeface="+mn-ea"/>
            </a:rPr>
            <a:t>课程回顾</a:t>
          </a:r>
          <a:endParaRPr lang="zh-CN" altLang="en-US" sz="3100" b="1" dirty="0">
            <a:solidFill>
              <a:srgbClr val="FF0000"/>
            </a:solidFill>
            <a:latin typeface="+mn-ea"/>
            <a:ea typeface="+mn-ea"/>
          </a:endParaRPr>
        </a:p>
      </dgm:t>
    </dgm:pt>
    <dgm:pt modelId="{998B4E5F-44A9-4214-9BC0-C454250AD29B}" type="parTrans" cxnId="{DD093A59-146D-444A-8D78-3975EB7A2840}">
      <dgm:prSet/>
      <dgm:spPr/>
      <dgm:t>
        <a:bodyPr/>
        <a:lstStyle/>
        <a:p>
          <a:endParaRPr lang="zh-CN" altLang="en-US"/>
        </a:p>
      </dgm:t>
    </dgm:pt>
    <dgm:pt modelId="{29F03F25-E5C4-43FA-B911-F1068E325F2E}" type="sibTrans" cxnId="{DD093A59-146D-444A-8D78-3975EB7A2840}">
      <dgm:prSet/>
      <dgm:spPr/>
      <dgm:t>
        <a:bodyPr/>
        <a:lstStyle/>
        <a:p>
          <a:endParaRPr lang="zh-CN" altLang="en-US"/>
        </a:p>
      </dgm:t>
    </dgm:pt>
    <dgm:pt modelId="{AD8F196A-4031-4922-A1C4-42302A29F162}">
      <dgm:prSet/>
      <dgm:spPr/>
      <dgm:t>
        <a:bodyPr/>
        <a:lstStyle/>
        <a:p>
          <a:r>
            <a:rPr lang="zh-CN" altLang="en-US" smtClean="0"/>
            <a:t>分布式锁服务</a:t>
          </a:r>
          <a:r>
            <a:rPr lang="en-US" altLang="zh-CN" smtClean="0"/>
            <a:t>Chubby</a:t>
          </a:r>
          <a:endParaRPr lang="zh-CN" dirty="0"/>
        </a:p>
      </dgm:t>
    </dgm:pt>
    <dgm:pt modelId="{2F7C9D70-EA93-403C-9AAA-CCD354A570E7}" type="parTrans" cxnId="{21719594-0150-42A6-82DE-5604DC5E6358}">
      <dgm:prSet/>
      <dgm:spPr/>
      <dgm:t>
        <a:bodyPr/>
        <a:lstStyle/>
        <a:p>
          <a:endParaRPr lang="zh-CN" altLang="en-US"/>
        </a:p>
      </dgm:t>
    </dgm:pt>
    <dgm:pt modelId="{AFFF5351-6417-488F-AF33-E274DFA8962F}" type="sibTrans" cxnId="{21719594-0150-42A6-82DE-5604DC5E6358}">
      <dgm:prSet/>
      <dgm:spPr/>
      <dgm:t>
        <a:bodyPr/>
        <a:lstStyle/>
        <a:p>
          <a:endParaRPr lang="zh-CN" altLang="en-US"/>
        </a:p>
      </dgm:t>
    </dgm:pt>
    <dgm:pt modelId="{E75DB8F7-0422-415A-BF99-3F26D4F74FDD}">
      <dgm:prSet/>
      <dgm:spPr/>
      <dgm:t>
        <a:bodyPr/>
        <a:lstStyle/>
        <a:p>
          <a:r>
            <a:rPr lang="zh-CN" altLang="en-US" smtClean="0"/>
            <a:t>分布式数据表</a:t>
          </a:r>
          <a:r>
            <a:rPr lang="en-US" altLang="zh-CN" smtClean="0"/>
            <a:t>BigTable</a:t>
          </a:r>
          <a:endParaRPr lang="zh-CN" dirty="0"/>
        </a:p>
      </dgm:t>
    </dgm:pt>
    <dgm:pt modelId="{98874F3F-02AB-4873-9423-7850353DFAFD}" type="parTrans" cxnId="{1896B71F-5858-481E-A7FD-E4267A32D86A}">
      <dgm:prSet/>
      <dgm:spPr/>
      <dgm:t>
        <a:bodyPr/>
        <a:lstStyle/>
        <a:p>
          <a:endParaRPr lang="zh-CN" altLang="en-US"/>
        </a:p>
      </dgm:t>
    </dgm:pt>
    <dgm:pt modelId="{41A52D02-639F-4849-9C50-7C60CC83B9E9}" type="sibTrans" cxnId="{1896B71F-5858-481E-A7FD-E4267A32D86A}">
      <dgm:prSet/>
      <dgm:spPr/>
      <dgm:t>
        <a:bodyPr/>
        <a:lstStyle/>
        <a:p>
          <a:endParaRPr lang="zh-CN" altLang="en-US"/>
        </a:p>
      </dgm:t>
    </dgm:pt>
    <dgm:pt modelId="{39679CC7-8BE0-4B21-A26C-566693734E74}">
      <dgm:prSet/>
      <dgm:spPr/>
      <dgm:t>
        <a:bodyPr/>
        <a:lstStyle/>
        <a:p>
          <a:r>
            <a:rPr lang="en-US" altLang="zh-CN" smtClean="0">
              <a:effectLst>
                <a:outerShdw blurRad="38100" dist="38100" dir="2700000" algn="tl">
                  <a:srgbClr val="C0C0C0"/>
                </a:outerShdw>
              </a:effectLst>
            </a:rPr>
            <a:t>Google</a:t>
          </a:r>
          <a:r>
            <a:rPr lang="zh-CN" altLang="en-US" smtClean="0">
              <a:effectLst>
                <a:outerShdw blurRad="38100" dist="38100" dir="2700000" algn="tl">
                  <a:srgbClr val="C0C0C0"/>
                </a:outerShdw>
              </a:effectLst>
            </a:rPr>
            <a:t>云计算的技术架构</a:t>
          </a:r>
          <a:endParaRPr lang="zh-CN" dirty="0"/>
        </a:p>
      </dgm:t>
    </dgm:pt>
    <dgm:pt modelId="{980430BF-7DB9-42E9-92BB-C3F610E1E157}" type="parTrans" cxnId="{7D958FA2-F74E-40B5-9ACB-BDD48D031777}">
      <dgm:prSet/>
      <dgm:spPr/>
      <dgm:t>
        <a:bodyPr/>
        <a:lstStyle/>
        <a:p>
          <a:endParaRPr lang="zh-CN" altLang="en-US"/>
        </a:p>
      </dgm:t>
    </dgm:pt>
    <dgm:pt modelId="{8F48C188-41FF-4BAC-8D18-4D8472F6E458}" type="sibTrans" cxnId="{7D958FA2-F74E-40B5-9ACB-BDD48D031777}">
      <dgm:prSet/>
      <dgm:spPr/>
      <dgm:t>
        <a:bodyPr/>
        <a:lstStyle/>
        <a:p>
          <a:endParaRPr lang="zh-CN" altLang="en-US"/>
        </a:p>
      </dgm:t>
    </dgm:pt>
    <dgm:pt modelId="{032E2D2F-28C2-4956-B116-6678EE29673C}" type="pres">
      <dgm:prSet presAssocID="{DE591FF6-E2C5-4903-A9F2-1207833A994B}" presName="linearFlow" presStyleCnt="0">
        <dgm:presLayoutVars>
          <dgm:dir/>
          <dgm:resizeHandles val="exact"/>
        </dgm:presLayoutVars>
      </dgm:prSet>
      <dgm:spPr/>
    </dgm:pt>
    <dgm:pt modelId="{7746A084-23DA-4505-8E3E-E9A793B17392}" type="pres">
      <dgm:prSet presAssocID="{BCAB8313-FB68-438F-B32B-347A48EB8BE8}" presName="composite" presStyleCnt="0"/>
      <dgm:spPr/>
    </dgm:pt>
    <dgm:pt modelId="{D3233E78-0662-4261-BB51-912A57D4F089}" type="pres">
      <dgm:prSet presAssocID="{BCAB8313-FB68-438F-B32B-347A48EB8BE8}" presName="imgShp" presStyleLbl="fgImgPlace1" presStyleIdx="0" presStyleCnt="4" custLinFactNeighborX="-2203" custLinFactNeighborY="-117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</dgm:spPr>
    </dgm:pt>
    <dgm:pt modelId="{0C5F6D75-BA01-43A3-B5BE-95989F1BC7D0}" type="pres">
      <dgm:prSet presAssocID="{BCAB8313-FB68-438F-B32B-347A48EB8BE8}" presName="txShp" presStyleLbl="node1" presStyleIdx="0" presStyleCnt="4" custLinFactNeighborX="729" custLinFactNeighborY="-180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3C66798-0E82-4C48-B50E-9F9482450D94}" type="pres">
      <dgm:prSet presAssocID="{29F03F25-E5C4-43FA-B911-F1068E325F2E}" presName="spacing" presStyleCnt="0"/>
      <dgm:spPr/>
    </dgm:pt>
    <dgm:pt modelId="{CB23C18A-B03F-47B0-AB92-A1634BCD54FD}" type="pres">
      <dgm:prSet presAssocID="{AD8F196A-4031-4922-A1C4-42302A29F162}" presName="composite" presStyleCnt="0"/>
      <dgm:spPr/>
    </dgm:pt>
    <dgm:pt modelId="{3D17A84F-D8BB-4ABC-B2B0-D5918EDE008C}" type="pres">
      <dgm:prSet presAssocID="{AD8F196A-4031-4922-A1C4-42302A29F162}" presName="imgShp" presStyleLbl="fgImgPlace1" presStyleIdx="1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</dgm:spPr>
    </dgm:pt>
    <dgm:pt modelId="{969DEB1A-FB46-44E1-8895-394F9E2F1095}" type="pres">
      <dgm:prSet presAssocID="{AD8F196A-4031-4922-A1C4-42302A29F162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F4AB55E-3C89-4562-82B4-42C2477EDD52}" type="pres">
      <dgm:prSet presAssocID="{AFFF5351-6417-488F-AF33-E274DFA8962F}" presName="spacing" presStyleCnt="0"/>
      <dgm:spPr/>
    </dgm:pt>
    <dgm:pt modelId="{1F9C25CA-C3A1-4598-BCBA-DC8CABE3FC91}" type="pres">
      <dgm:prSet presAssocID="{E75DB8F7-0422-415A-BF99-3F26D4F74FDD}" presName="composite" presStyleCnt="0"/>
      <dgm:spPr/>
    </dgm:pt>
    <dgm:pt modelId="{A9BEDDF8-89C6-4166-9093-BC8AF08FE7E6}" type="pres">
      <dgm:prSet presAssocID="{E75DB8F7-0422-415A-BF99-3F26D4F74FDD}" presName="imgShp" presStyleLbl="fgImgPlace1" presStyleIdx="2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</dgm:spPr>
    </dgm:pt>
    <dgm:pt modelId="{130ECCF3-039C-4773-B794-B5A0805F1D90}" type="pres">
      <dgm:prSet presAssocID="{E75DB8F7-0422-415A-BF99-3F26D4F74FDD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61498B1-B7CC-4999-A87D-FCEFE723E026}" type="pres">
      <dgm:prSet presAssocID="{41A52D02-639F-4849-9C50-7C60CC83B9E9}" presName="spacing" presStyleCnt="0"/>
      <dgm:spPr/>
    </dgm:pt>
    <dgm:pt modelId="{1488589F-2D95-451E-8155-F2554BC7A6C3}" type="pres">
      <dgm:prSet presAssocID="{39679CC7-8BE0-4B21-A26C-566693734E74}" presName="composite" presStyleCnt="0"/>
      <dgm:spPr/>
    </dgm:pt>
    <dgm:pt modelId="{8DA317EA-18DA-499E-88ED-5D9D18C830FB}" type="pres">
      <dgm:prSet presAssocID="{39679CC7-8BE0-4B21-A26C-566693734E74}" presName="imgShp" presStyleLbl="fgImgPlace1" presStyleIdx="3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</dgm:spPr>
    </dgm:pt>
    <dgm:pt modelId="{92739647-B660-47B9-B6FF-539CD97519AA}" type="pres">
      <dgm:prSet presAssocID="{39679CC7-8BE0-4B21-A26C-566693734E74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DD093A59-146D-444A-8D78-3975EB7A2840}" srcId="{DE591FF6-E2C5-4903-A9F2-1207833A994B}" destId="{BCAB8313-FB68-438F-B32B-347A48EB8BE8}" srcOrd="0" destOrd="0" parTransId="{998B4E5F-44A9-4214-9BC0-C454250AD29B}" sibTransId="{29F03F25-E5C4-43FA-B911-F1068E325F2E}"/>
    <dgm:cxn modelId="{1896B71F-5858-481E-A7FD-E4267A32D86A}" srcId="{DE591FF6-E2C5-4903-A9F2-1207833A994B}" destId="{E75DB8F7-0422-415A-BF99-3F26D4F74FDD}" srcOrd="2" destOrd="0" parTransId="{98874F3F-02AB-4873-9423-7850353DFAFD}" sibTransId="{41A52D02-639F-4849-9C50-7C60CC83B9E9}"/>
    <dgm:cxn modelId="{7132AAFC-7AC3-44C8-8C86-905239229830}" type="presOf" srcId="{39679CC7-8BE0-4B21-A26C-566693734E74}" destId="{92739647-B660-47B9-B6FF-539CD97519AA}" srcOrd="0" destOrd="0" presId="urn:microsoft.com/office/officeart/2005/8/layout/vList3#1"/>
    <dgm:cxn modelId="{21719594-0150-42A6-82DE-5604DC5E6358}" srcId="{DE591FF6-E2C5-4903-A9F2-1207833A994B}" destId="{AD8F196A-4031-4922-A1C4-42302A29F162}" srcOrd="1" destOrd="0" parTransId="{2F7C9D70-EA93-403C-9AAA-CCD354A570E7}" sibTransId="{AFFF5351-6417-488F-AF33-E274DFA8962F}"/>
    <dgm:cxn modelId="{B8881128-FE47-40CF-806A-BC5B683DEB66}" type="presOf" srcId="{DE591FF6-E2C5-4903-A9F2-1207833A994B}" destId="{032E2D2F-28C2-4956-B116-6678EE29673C}" srcOrd="0" destOrd="0" presId="urn:microsoft.com/office/officeart/2005/8/layout/vList3#1"/>
    <dgm:cxn modelId="{7D958FA2-F74E-40B5-9ACB-BDD48D031777}" srcId="{DE591FF6-E2C5-4903-A9F2-1207833A994B}" destId="{39679CC7-8BE0-4B21-A26C-566693734E74}" srcOrd="3" destOrd="0" parTransId="{980430BF-7DB9-42E9-92BB-C3F610E1E157}" sibTransId="{8F48C188-41FF-4BAC-8D18-4D8472F6E458}"/>
    <dgm:cxn modelId="{A8C3DB2B-1809-4532-ACE6-4629DC43409C}" type="presOf" srcId="{BCAB8313-FB68-438F-B32B-347A48EB8BE8}" destId="{0C5F6D75-BA01-43A3-B5BE-95989F1BC7D0}" srcOrd="0" destOrd="0" presId="urn:microsoft.com/office/officeart/2005/8/layout/vList3#1"/>
    <dgm:cxn modelId="{9537A767-99F4-43BA-BC4C-BC00810FE4F4}" type="presOf" srcId="{AD8F196A-4031-4922-A1C4-42302A29F162}" destId="{969DEB1A-FB46-44E1-8895-394F9E2F1095}" srcOrd="0" destOrd="0" presId="urn:microsoft.com/office/officeart/2005/8/layout/vList3#1"/>
    <dgm:cxn modelId="{0DF7C96B-13C7-4C5F-B404-C7E9B76D7AB8}" type="presOf" srcId="{E75DB8F7-0422-415A-BF99-3F26D4F74FDD}" destId="{130ECCF3-039C-4773-B794-B5A0805F1D90}" srcOrd="0" destOrd="0" presId="urn:microsoft.com/office/officeart/2005/8/layout/vList3#1"/>
    <dgm:cxn modelId="{1884D8EF-25D8-41BE-8ECF-4E710414A4A8}" type="presParOf" srcId="{032E2D2F-28C2-4956-B116-6678EE29673C}" destId="{7746A084-23DA-4505-8E3E-E9A793B17392}" srcOrd="0" destOrd="0" presId="urn:microsoft.com/office/officeart/2005/8/layout/vList3#1"/>
    <dgm:cxn modelId="{D0474D25-7270-438B-842C-13D6474DB32F}" type="presParOf" srcId="{7746A084-23DA-4505-8E3E-E9A793B17392}" destId="{D3233E78-0662-4261-BB51-912A57D4F089}" srcOrd="0" destOrd="0" presId="urn:microsoft.com/office/officeart/2005/8/layout/vList3#1"/>
    <dgm:cxn modelId="{C32051F7-2534-408C-A35E-72310DF0976D}" type="presParOf" srcId="{7746A084-23DA-4505-8E3E-E9A793B17392}" destId="{0C5F6D75-BA01-43A3-B5BE-95989F1BC7D0}" srcOrd="1" destOrd="0" presId="urn:microsoft.com/office/officeart/2005/8/layout/vList3#1"/>
    <dgm:cxn modelId="{F14CFBCA-33C7-4F20-A35E-92729E34D14A}" type="presParOf" srcId="{032E2D2F-28C2-4956-B116-6678EE29673C}" destId="{B3C66798-0E82-4C48-B50E-9F9482450D94}" srcOrd="1" destOrd="0" presId="urn:microsoft.com/office/officeart/2005/8/layout/vList3#1"/>
    <dgm:cxn modelId="{00B48EBC-B3EB-4F9E-9062-134E61524C28}" type="presParOf" srcId="{032E2D2F-28C2-4956-B116-6678EE29673C}" destId="{CB23C18A-B03F-47B0-AB92-A1634BCD54FD}" srcOrd="2" destOrd="0" presId="urn:microsoft.com/office/officeart/2005/8/layout/vList3#1"/>
    <dgm:cxn modelId="{303A9F0C-2A2B-43C5-B965-6F5F7295EC3D}" type="presParOf" srcId="{CB23C18A-B03F-47B0-AB92-A1634BCD54FD}" destId="{3D17A84F-D8BB-4ABC-B2B0-D5918EDE008C}" srcOrd="0" destOrd="0" presId="urn:microsoft.com/office/officeart/2005/8/layout/vList3#1"/>
    <dgm:cxn modelId="{A11DB984-25E7-476B-93EB-439BEE18FB05}" type="presParOf" srcId="{CB23C18A-B03F-47B0-AB92-A1634BCD54FD}" destId="{969DEB1A-FB46-44E1-8895-394F9E2F1095}" srcOrd="1" destOrd="0" presId="urn:microsoft.com/office/officeart/2005/8/layout/vList3#1"/>
    <dgm:cxn modelId="{00413467-4378-417E-8635-EB59ACED6807}" type="presParOf" srcId="{032E2D2F-28C2-4956-B116-6678EE29673C}" destId="{2F4AB55E-3C89-4562-82B4-42C2477EDD52}" srcOrd="3" destOrd="0" presId="urn:microsoft.com/office/officeart/2005/8/layout/vList3#1"/>
    <dgm:cxn modelId="{BEFE7C36-BC5D-4373-837D-CB4B6A9AF567}" type="presParOf" srcId="{032E2D2F-28C2-4956-B116-6678EE29673C}" destId="{1F9C25CA-C3A1-4598-BCBA-DC8CABE3FC91}" srcOrd="4" destOrd="0" presId="urn:microsoft.com/office/officeart/2005/8/layout/vList3#1"/>
    <dgm:cxn modelId="{AAA9626E-715D-41C6-948A-A2B43CDE068B}" type="presParOf" srcId="{1F9C25CA-C3A1-4598-BCBA-DC8CABE3FC91}" destId="{A9BEDDF8-89C6-4166-9093-BC8AF08FE7E6}" srcOrd="0" destOrd="0" presId="urn:microsoft.com/office/officeart/2005/8/layout/vList3#1"/>
    <dgm:cxn modelId="{9DCE48A2-A165-4B67-9EDD-F1069594705F}" type="presParOf" srcId="{1F9C25CA-C3A1-4598-BCBA-DC8CABE3FC91}" destId="{130ECCF3-039C-4773-B794-B5A0805F1D90}" srcOrd="1" destOrd="0" presId="urn:microsoft.com/office/officeart/2005/8/layout/vList3#1"/>
    <dgm:cxn modelId="{8DBD9C17-8E89-416F-87AA-3C140175A792}" type="presParOf" srcId="{032E2D2F-28C2-4956-B116-6678EE29673C}" destId="{161498B1-B7CC-4999-A87D-FCEFE723E026}" srcOrd="5" destOrd="0" presId="urn:microsoft.com/office/officeart/2005/8/layout/vList3#1"/>
    <dgm:cxn modelId="{2AFFB7E9-825C-48F2-A2F4-83E3DA9A3F6D}" type="presParOf" srcId="{032E2D2F-28C2-4956-B116-6678EE29673C}" destId="{1488589F-2D95-451E-8155-F2554BC7A6C3}" srcOrd="6" destOrd="0" presId="urn:microsoft.com/office/officeart/2005/8/layout/vList3#1"/>
    <dgm:cxn modelId="{12EE1340-A9F0-4AE0-ABBF-19E2C1F307BE}" type="presParOf" srcId="{1488589F-2D95-451E-8155-F2554BC7A6C3}" destId="{8DA317EA-18DA-499E-88ED-5D9D18C830FB}" srcOrd="0" destOrd="0" presId="urn:microsoft.com/office/officeart/2005/8/layout/vList3#1"/>
    <dgm:cxn modelId="{0A6699EC-A558-4431-9614-4BADDB034F96}" type="presParOf" srcId="{1488589F-2D95-451E-8155-F2554BC7A6C3}" destId="{92739647-B660-47B9-B6FF-539CD97519AA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591FF6-E2C5-4903-A9F2-1207833A994B}" type="doc">
      <dgm:prSet loTypeId="urn:microsoft.com/office/officeart/2005/8/layout/vList3#1" loCatId="list" qsTypeId="urn:microsoft.com/office/officeart/2005/8/quickstyle/simple3" qsCatId="simple" csTypeId="urn:microsoft.com/office/officeart/2005/8/colors/accent1_2" csCatId="accent1" phldr="1"/>
      <dgm:spPr/>
    </dgm:pt>
    <dgm:pt modelId="{BCAB8313-FB68-438F-B32B-347A48EB8BE8}">
      <dgm:prSet phldrT="[文本]" custT="1"/>
      <dgm:spPr/>
      <dgm:t>
        <a:bodyPr/>
        <a:lstStyle/>
        <a:p>
          <a:r>
            <a:rPr lang="zh-CN" altLang="en-US" sz="3100" b="0" smtClean="0">
              <a:solidFill>
                <a:schemeClr val="tx1"/>
              </a:solidFill>
              <a:latin typeface="+mn-ea"/>
              <a:ea typeface="+mn-ea"/>
            </a:rPr>
            <a:t>课程回顾</a:t>
          </a:r>
          <a:endParaRPr lang="zh-CN" altLang="en-US" sz="3100" b="0" dirty="0">
            <a:solidFill>
              <a:schemeClr val="tx1"/>
            </a:solidFill>
            <a:latin typeface="+mn-ea"/>
            <a:ea typeface="+mn-ea"/>
          </a:endParaRPr>
        </a:p>
      </dgm:t>
    </dgm:pt>
    <dgm:pt modelId="{998B4E5F-44A9-4214-9BC0-C454250AD29B}" type="parTrans" cxnId="{DD093A59-146D-444A-8D78-3975EB7A2840}">
      <dgm:prSet/>
      <dgm:spPr/>
      <dgm:t>
        <a:bodyPr/>
        <a:lstStyle/>
        <a:p>
          <a:endParaRPr lang="zh-CN" altLang="en-US"/>
        </a:p>
      </dgm:t>
    </dgm:pt>
    <dgm:pt modelId="{29F03F25-E5C4-43FA-B911-F1068E325F2E}" type="sibTrans" cxnId="{DD093A59-146D-444A-8D78-3975EB7A2840}">
      <dgm:prSet/>
      <dgm:spPr/>
      <dgm:t>
        <a:bodyPr/>
        <a:lstStyle/>
        <a:p>
          <a:endParaRPr lang="zh-CN" altLang="en-US"/>
        </a:p>
      </dgm:t>
    </dgm:pt>
    <dgm:pt modelId="{AD8F196A-4031-4922-A1C4-42302A29F162}">
      <dgm:prSet/>
      <dgm:spPr/>
      <dgm:t>
        <a:bodyPr/>
        <a:lstStyle/>
        <a:p>
          <a:r>
            <a:rPr lang="zh-CN" altLang="en-US" b="1" smtClean="0">
              <a:solidFill>
                <a:srgbClr val="FF0000"/>
              </a:solidFill>
            </a:rPr>
            <a:t>分布式锁服务</a:t>
          </a:r>
          <a:r>
            <a:rPr lang="en-US" altLang="zh-CN" b="1" smtClean="0">
              <a:solidFill>
                <a:srgbClr val="FF0000"/>
              </a:solidFill>
            </a:rPr>
            <a:t>Chubby</a:t>
          </a:r>
          <a:endParaRPr lang="zh-CN" b="1" dirty="0">
            <a:solidFill>
              <a:srgbClr val="FF0000"/>
            </a:solidFill>
          </a:endParaRPr>
        </a:p>
      </dgm:t>
    </dgm:pt>
    <dgm:pt modelId="{2F7C9D70-EA93-403C-9AAA-CCD354A570E7}" type="parTrans" cxnId="{21719594-0150-42A6-82DE-5604DC5E6358}">
      <dgm:prSet/>
      <dgm:spPr/>
      <dgm:t>
        <a:bodyPr/>
        <a:lstStyle/>
        <a:p>
          <a:endParaRPr lang="zh-CN" altLang="en-US"/>
        </a:p>
      </dgm:t>
    </dgm:pt>
    <dgm:pt modelId="{AFFF5351-6417-488F-AF33-E274DFA8962F}" type="sibTrans" cxnId="{21719594-0150-42A6-82DE-5604DC5E6358}">
      <dgm:prSet/>
      <dgm:spPr/>
      <dgm:t>
        <a:bodyPr/>
        <a:lstStyle/>
        <a:p>
          <a:endParaRPr lang="zh-CN" altLang="en-US"/>
        </a:p>
      </dgm:t>
    </dgm:pt>
    <dgm:pt modelId="{E75DB8F7-0422-415A-BF99-3F26D4F74FDD}">
      <dgm:prSet/>
      <dgm:spPr/>
      <dgm:t>
        <a:bodyPr/>
        <a:lstStyle/>
        <a:p>
          <a:r>
            <a:rPr lang="zh-CN" altLang="en-US" smtClean="0"/>
            <a:t>分布式数据表</a:t>
          </a:r>
          <a:r>
            <a:rPr lang="en-US" altLang="zh-CN" smtClean="0"/>
            <a:t>BigTable</a:t>
          </a:r>
          <a:endParaRPr lang="zh-CN" dirty="0"/>
        </a:p>
      </dgm:t>
    </dgm:pt>
    <dgm:pt modelId="{98874F3F-02AB-4873-9423-7850353DFAFD}" type="parTrans" cxnId="{1896B71F-5858-481E-A7FD-E4267A32D86A}">
      <dgm:prSet/>
      <dgm:spPr/>
      <dgm:t>
        <a:bodyPr/>
        <a:lstStyle/>
        <a:p>
          <a:endParaRPr lang="zh-CN" altLang="en-US"/>
        </a:p>
      </dgm:t>
    </dgm:pt>
    <dgm:pt modelId="{41A52D02-639F-4849-9C50-7C60CC83B9E9}" type="sibTrans" cxnId="{1896B71F-5858-481E-A7FD-E4267A32D86A}">
      <dgm:prSet/>
      <dgm:spPr/>
      <dgm:t>
        <a:bodyPr/>
        <a:lstStyle/>
        <a:p>
          <a:endParaRPr lang="zh-CN" altLang="en-US"/>
        </a:p>
      </dgm:t>
    </dgm:pt>
    <dgm:pt modelId="{39679CC7-8BE0-4B21-A26C-566693734E74}">
      <dgm:prSet/>
      <dgm:spPr/>
      <dgm:t>
        <a:bodyPr/>
        <a:lstStyle/>
        <a:p>
          <a:r>
            <a:rPr lang="en-US" altLang="zh-CN" smtClean="0">
              <a:effectLst>
                <a:outerShdw blurRad="38100" dist="38100" dir="2700000" algn="tl">
                  <a:srgbClr val="C0C0C0"/>
                </a:outerShdw>
              </a:effectLst>
            </a:rPr>
            <a:t>Google</a:t>
          </a:r>
          <a:r>
            <a:rPr lang="zh-CN" altLang="en-US" smtClean="0">
              <a:effectLst>
                <a:outerShdw blurRad="38100" dist="38100" dir="2700000" algn="tl">
                  <a:srgbClr val="C0C0C0"/>
                </a:outerShdw>
              </a:effectLst>
            </a:rPr>
            <a:t>云计算的技术架构</a:t>
          </a:r>
          <a:endParaRPr lang="zh-CN" dirty="0"/>
        </a:p>
      </dgm:t>
    </dgm:pt>
    <dgm:pt modelId="{980430BF-7DB9-42E9-92BB-C3F610E1E157}" type="parTrans" cxnId="{7D958FA2-F74E-40B5-9ACB-BDD48D031777}">
      <dgm:prSet/>
      <dgm:spPr/>
      <dgm:t>
        <a:bodyPr/>
        <a:lstStyle/>
        <a:p>
          <a:endParaRPr lang="zh-CN" altLang="en-US"/>
        </a:p>
      </dgm:t>
    </dgm:pt>
    <dgm:pt modelId="{8F48C188-41FF-4BAC-8D18-4D8472F6E458}" type="sibTrans" cxnId="{7D958FA2-F74E-40B5-9ACB-BDD48D031777}">
      <dgm:prSet/>
      <dgm:spPr/>
      <dgm:t>
        <a:bodyPr/>
        <a:lstStyle/>
        <a:p>
          <a:endParaRPr lang="zh-CN" altLang="en-US"/>
        </a:p>
      </dgm:t>
    </dgm:pt>
    <dgm:pt modelId="{032E2D2F-28C2-4956-B116-6678EE29673C}" type="pres">
      <dgm:prSet presAssocID="{DE591FF6-E2C5-4903-A9F2-1207833A994B}" presName="linearFlow" presStyleCnt="0">
        <dgm:presLayoutVars>
          <dgm:dir/>
          <dgm:resizeHandles val="exact"/>
        </dgm:presLayoutVars>
      </dgm:prSet>
      <dgm:spPr/>
    </dgm:pt>
    <dgm:pt modelId="{7746A084-23DA-4505-8E3E-E9A793B17392}" type="pres">
      <dgm:prSet presAssocID="{BCAB8313-FB68-438F-B32B-347A48EB8BE8}" presName="composite" presStyleCnt="0"/>
      <dgm:spPr/>
    </dgm:pt>
    <dgm:pt modelId="{D3233E78-0662-4261-BB51-912A57D4F089}" type="pres">
      <dgm:prSet presAssocID="{BCAB8313-FB68-438F-B32B-347A48EB8BE8}" presName="imgShp" presStyleLbl="fgImgPlace1" presStyleIdx="0" presStyleCnt="4" custLinFactNeighborX="-2203" custLinFactNeighborY="-117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</dgm:spPr>
    </dgm:pt>
    <dgm:pt modelId="{0C5F6D75-BA01-43A3-B5BE-95989F1BC7D0}" type="pres">
      <dgm:prSet presAssocID="{BCAB8313-FB68-438F-B32B-347A48EB8BE8}" presName="txShp" presStyleLbl="node1" presStyleIdx="0" presStyleCnt="4" custLinFactNeighborX="729" custLinFactNeighborY="-180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3C66798-0E82-4C48-B50E-9F9482450D94}" type="pres">
      <dgm:prSet presAssocID="{29F03F25-E5C4-43FA-B911-F1068E325F2E}" presName="spacing" presStyleCnt="0"/>
      <dgm:spPr/>
    </dgm:pt>
    <dgm:pt modelId="{CB23C18A-B03F-47B0-AB92-A1634BCD54FD}" type="pres">
      <dgm:prSet presAssocID="{AD8F196A-4031-4922-A1C4-42302A29F162}" presName="composite" presStyleCnt="0"/>
      <dgm:spPr/>
    </dgm:pt>
    <dgm:pt modelId="{3D17A84F-D8BB-4ABC-B2B0-D5918EDE008C}" type="pres">
      <dgm:prSet presAssocID="{AD8F196A-4031-4922-A1C4-42302A29F162}" presName="imgShp" presStyleLbl="fgImgPlace1" presStyleIdx="1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</dgm:spPr>
    </dgm:pt>
    <dgm:pt modelId="{969DEB1A-FB46-44E1-8895-394F9E2F1095}" type="pres">
      <dgm:prSet presAssocID="{AD8F196A-4031-4922-A1C4-42302A29F162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F4AB55E-3C89-4562-82B4-42C2477EDD52}" type="pres">
      <dgm:prSet presAssocID="{AFFF5351-6417-488F-AF33-E274DFA8962F}" presName="spacing" presStyleCnt="0"/>
      <dgm:spPr/>
    </dgm:pt>
    <dgm:pt modelId="{1F9C25CA-C3A1-4598-BCBA-DC8CABE3FC91}" type="pres">
      <dgm:prSet presAssocID="{E75DB8F7-0422-415A-BF99-3F26D4F74FDD}" presName="composite" presStyleCnt="0"/>
      <dgm:spPr/>
    </dgm:pt>
    <dgm:pt modelId="{A9BEDDF8-89C6-4166-9093-BC8AF08FE7E6}" type="pres">
      <dgm:prSet presAssocID="{E75DB8F7-0422-415A-BF99-3F26D4F74FDD}" presName="imgShp" presStyleLbl="fgImgPlace1" presStyleIdx="2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</dgm:spPr>
    </dgm:pt>
    <dgm:pt modelId="{130ECCF3-039C-4773-B794-B5A0805F1D90}" type="pres">
      <dgm:prSet presAssocID="{E75DB8F7-0422-415A-BF99-3F26D4F74FDD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61498B1-B7CC-4999-A87D-FCEFE723E026}" type="pres">
      <dgm:prSet presAssocID="{41A52D02-639F-4849-9C50-7C60CC83B9E9}" presName="spacing" presStyleCnt="0"/>
      <dgm:spPr/>
    </dgm:pt>
    <dgm:pt modelId="{1488589F-2D95-451E-8155-F2554BC7A6C3}" type="pres">
      <dgm:prSet presAssocID="{39679CC7-8BE0-4B21-A26C-566693734E74}" presName="composite" presStyleCnt="0"/>
      <dgm:spPr/>
    </dgm:pt>
    <dgm:pt modelId="{8DA317EA-18DA-499E-88ED-5D9D18C830FB}" type="pres">
      <dgm:prSet presAssocID="{39679CC7-8BE0-4B21-A26C-566693734E74}" presName="imgShp" presStyleLbl="fgImgPlace1" presStyleIdx="3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</dgm:spPr>
    </dgm:pt>
    <dgm:pt modelId="{92739647-B660-47B9-B6FF-539CD97519AA}" type="pres">
      <dgm:prSet presAssocID="{39679CC7-8BE0-4B21-A26C-566693734E74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F44425CE-4087-4330-8EFA-BC1580381B2A}" type="presOf" srcId="{BCAB8313-FB68-438F-B32B-347A48EB8BE8}" destId="{0C5F6D75-BA01-43A3-B5BE-95989F1BC7D0}" srcOrd="0" destOrd="0" presId="urn:microsoft.com/office/officeart/2005/8/layout/vList3#1"/>
    <dgm:cxn modelId="{F5BE5885-9F52-424E-BF85-2F169ECF008B}" type="presOf" srcId="{DE591FF6-E2C5-4903-A9F2-1207833A994B}" destId="{032E2D2F-28C2-4956-B116-6678EE29673C}" srcOrd="0" destOrd="0" presId="urn:microsoft.com/office/officeart/2005/8/layout/vList3#1"/>
    <dgm:cxn modelId="{DD093A59-146D-444A-8D78-3975EB7A2840}" srcId="{DE591FF6-E2C5-4903-A9F2-1207833A994B}" destId="{BCAB8313-FB68-438F-B32B-347A48EB8BE8}" srcOrd="0" destOrd="0" parTransId="{998B4E5F-44A9-4214-9BC0-C454250AD29B}" sibTransId="{29F03F25-E5C4-43FA-B911-F1068E325F2E}"/>
    <dgm:cxn modelId="{0E564DE8-BB22-4888-92AF-1407C190A91C}" type="presOf" srcId="{E75DB8F7-0422-415A-BF99-3F26D4F74FDD}" destId="{130ECCF3-039C-4773-B794-B5A0805F1D90}" srcOrd="0" destOrd="0" presId="urn:microsoft.com/office/officeart/2005/8/layout/vList3#1"/>
    <dgm:cxn modelId="{F7618F07-C3FF-44CD-AA39-5B2909F6B035}" type="presOf" srcId="{AD8F196A-4031-4922-A1C4-42302A29F162}" destId="{969DEB1A-FB46-44E1-8895-394F9E2F1095}" srcOrd="0" destOrd="0" presId="urn:microsoft.com/office/officeart/2005/8/layout/vList3#1"/>
    <dgm:cxn modelId="{1896B71F-5858-481E-A7FD-E4267A32D86A}" srcId="{DE591FF6-E2C5-4903-A9F2-1207833A994B}" destId="{E75DB8F7-0422-415A-BF99-3F26D4F74FDD}" srcOrd="2" destOrd="0" parTransId="{98874F3F-02AB-4873-9423-7850353DFAFD}" sibTransId="{41A52D02-639F-4849-9C50-7C60CC83B9E9}"/>
    <dgm:cxn modelId="{7D958FA2-F74E-40B5-9ACB-BDD48D031777}" srcId="{DE591FF6-E2C5-4903-A9F2-1207833A994B}" destId="{39679CC7-8BE0-4B21-A26C-566693734E74}" srcOrd="3" destOrd="0" parTransId="{980430BF-7DB9-42E9-92BB-C3F610E1E157}" sibTransId="{8F48C188-41FF-4BAC-8D18-4D8472F6E458}"/>
    <dgm:cxn modelId="{963A7FB4-FEBD-4DB5-AEB4-5E038A03E3E4}" type="presOf" srcId="{39679CC7-8BE0-4B21-A26C-566693734E74}" destId="{92739647-B660-47B9-B6FF-539CD97519AA}" srcOrd="0" destOrd="0" presId="urn:microsoft.com/office/officeart/2005/8/layout/vList3#1"/>
    <dgm:cxn modelId="{21719594-0150-42A6-82DE-5604DC5E6358}" srcId="{DE591FF6-E2C5-4903-A9F2-1207833A994B}" destId="{AD8F196A-4031-4922-A1C4-42302A29F162}" srcOrd="1" destOrd="0" parTransId="{2F7C9D70-EA93-403C-9AAA-CCD354A570E7}" sibTransId="{AFFF5351-6417-488F-AF33-E274DFA8962F}"/>
    <dgm:cxn modelId="{20F0EA8B-68C6-42AA-89D3-30715EB037F9}" type="presParOf" srcId="{032E2D2F-28C2-4956-B116-6678EE29673C}" destId="{7746A084-23DA-4505-8E3E-E9A793B17392}" srcOrd="0" destOrd="0" presId="urn:microsoft.com/office/officeart/2005/8/layout/vList3#1"/>
    <dgm:cxn modelId="{F542293A-620D-41B5-9437-34163B456295}" type="presParOf" srcId="{7746A084-23DA-4505-8E3E-E9A793B17392}" destId="{D3233E78-0662-4261-BB51-912A57D4F089}" srcOrd="0" destOrd="0" presId="urn:microsoft.com/office/officeart/2005/8/layout/vList3#1"/>
    <dgm:cxn modelId="{1AD98AE2-D117-4C0F-88CC-B3F5E6B9DFE0}" type="presParOf" srcId="{7746A084-23DA-4505-8E3E-E9A793B17392}" destId="{0C5F6D75-BA01-43A3-B5BE-95989F1BC7D0}" srcOrd="1" destOrd="0" presId="urn:microsoft.com/office/officeart/2005/8/layout/vList3#1"/>
    <dgm:cxn modelId="{7A5764E2-BFC5-4909-BC41-97C8EC08C74A}" type="presParOf" srcId="{032E2D2F-28C2-4956-B116-6678EE29673C}" destId="{B3C66798-0E82-4C48-B50E-9F9482450D94}" srcOrd="1" destOrd="0" presId="urn:microsoft.com/office/officeart/2005/8/layout/vList3#1"/>
    <dgm:cxn modelId="{B8EDA684-E7F5-4BE2-B498-A2A7297C897C}" type="presParOf" srcId="{032E2D2F-28C2-4956-B116-6678EE29673C}" destId="{CB23C18A-B03F-47B0-AB92-A1634BCD54FD}" srcOrd="2" destOrd="0" presId="urn:microsoft.com/office/officeart/2005/8/layout/vList3#1"/>
    <dgm:cxn modelId="{D2D83FEF-0D77-4E71-B3CB-48197C6955AF}" type="presParOf" srcId="{CB23C18A-B03F-47B0-AB92-A1634BCD54FD}" destId="{3D17A84F-D8BB-4ABC-B2B0-D5918EDE008C}" srcOrd="0" destOrd="0" presId="urn:microsoft.com/office/officeart/2005/8/layout/vList3#1"/>
    <dgm:cxn modelId="{91BA2023-F1EA-4C84-B176-5F7B7287E21E}" type="presParOf" srcId="{CB23C18A-B03F-47B0-AB92-A1634BCD54FD}" destId="{969DEB1A-FB46-44E1-8895-394F9E2F1095}" srcOrd="1" destOrd="0" presId="urn:microsoft.com/office/officeart/2005/8/layout/vList3#1"/>
    <dgm:cxn modelId="{5F2141F9-0822-42F5-A304-2A280DBF3DCF}" type="presParOf" srcId="{032E2D2F-28C2-4956-B116-6678EE29673C}" destId="{2F4AB55E-3C89-4562-82B4-42C2477EDD52}" srcOrd="3" destOrd="0" presId="urn:microsoft.com/office/officeart/2005/8/layout/vList3#1"/>
    <dgm:cxn modelId="{E6BA5AE1-CC1C-4F6F-95F4-0523C4BB885C}" type="presParOf" srcId="{032E2D2F-28C2-4956-B116-6678EE29673C}" destId="{1F9C25CA-C3A1-4598-BCBA-DC8CABE3FC91}" srcOrd="4" destOrd="0" presId="urn:microsoft.com/office/officeart/2005/8/layout/vList3#1"/>
    <dgm:cxn modelId="{116A53C8-5958-48B7-B8F3-06A654C76E43}" type="presParOf" srcId="{1F9C25CA-C3A1-4598-BCBA-DC8CABE3FC91}" destId="{A9BEDDF8-89C6-4166-9093-BC8AF08FE7E6}" srcOrd="0" destOrd="0" presId="urn:microsoft.com/office/officeart/2005/8/layout/vList3#1"/>
    <dgm:cxn modelId="{724D2B91-8A66-4465-AD01-C76DB0B43410}" type="presParOf" srcId="{1F9C25CA-C3A1-4598-BCBA-DC8CABE3FC91}" destId="{130ECCF3-039C-4773-B794-B5A0805F1D90}" srcOrd="1" destOrd="0" presId="urn:microsoft.com/office/officeart/2005/8/layout/vList3#1"/>
    <dgm:cxn modelId="{8F68D69D-8812-479E-B317-7FAEEE24CEDB}" type="presParOf" srcId="{032E2D2F-28C2-4956-B116-6678EE29673C}" destId="{161498B1-B7CC-4999-A87D-FCEFE723E026}" srcOrd="5" destOrd="0" presId="urn:microsoft.com/office/officeart/2005/8/layout/vList3#1"/>
    <dgm:cxn modelId="{814F7271-D138-457A-8CCB-20FFC2495834}" type="presParOf" srcId="{032E2D2F-28C2-4956-B116-6678EE29673C}" destId="{1488589F-2D95-451E-8155-F2554BC7A6C3}" srcOrd="6" destOrd="0" presId="urn:microsoft.com/office/officeart/2005/8/layout/vList3#1"/>
    <dgm:cxn modelId="{7ACA79FB-C441-432F-87B9-667FEAE1CFC4}" type="presParOf" srcId="{1488589F-2D95-451E-8155-F2554BC7A6C3}" destId="{8DA317EA-18DA-499E-88ED-5D9D18C830FB}" srcOrd="0" destOrd="0" presId="urn:microsoft.com/office/officeart/2005/8/layout/vList3#1"/>
    <dgm:cxn modelId="{DF6BF1D3-9538-495F-A45B-C698DFDF90F7}" type="presParOf" srcId="{1488589F-2D95-451E-8155-F2554BC7A6C3}" destId="{92739647-B660-47B9-B6FF-539CD97519AA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024A67-9BFD-453B-B622-1D2690759E13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52F24550-4BCE-425F-A77E-E666F7D604DF}" type="pres">
      <dgm:prSet presAssocID="{E7024A67-9BFD-453B-B622-1D2690759E1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09C25A92-9FC0-4B9D-BDEB-2B6AAFF37F32}" type="presOf" srcId="{E7024A67-9BFD-453B-B622-1D2690759E13}" destId="{52F24550-4BCE-425F-A77E-E666F7D604D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E591FF6-E2C5-4903-A9F2-1207833A994B}" type="doc">
      <dgm:prSet loTypeId="urn:microsoft.com/office/officeart/2005/8/layout/vList3#1" loCatId="list" qsTypeId="urn:microsoft.com/office/officeart/2005/8/quickstyle/simple3" qsCatId="simple" csTypeId="urn:microsoft.com/office/officeart/2005/8/colors/accent1_2" csCatId="accent1" phldr="1"/>
      <dgm:spPr/>
    </dgm:pt>
    <dgm:pt modelId="{BCAB8313-FB68-438F-B32B-347A48EB8BE8}">
      <dgm:prSet phldrT="[文本]" custT="1"/>
      <dgm:spPr/>
      <dgm:t>
        <a:bodyPr/>
        <a:lstStyle/>
        <a:p>
          <a:r>
            <a:rPr lang="zh-CN" altLang="en-US" sz="3100" b="0" smtClean="0">
              <a:solidFill>
                <a:schemeClr val="tx1"/>
              </a:solidFill>
              <a:latin typeface="+mn-ea"/>
              <a:ea typeface="+mn-ea"/>
            </a:rPr>
            <a:t>课程回顾</a:t>
          </a:r>
          <a:endParaRPr lang="zh-CN" altLang="en-US" sz="3100" b="0" dirty="0">
            <a:solidFill>
              <a:schemeClr val="tx1"/>
            </a:solidFill>
            <a:latin typeface="+mn-ea"/>
            <a:ea typeface="+mn-ea"/>
          </a:endParaRPr>
        </a:p>
      </dgm:t>
    </dgm:pt>
    <dgm:pt modelId="{998B4E5F-44A9-4214-9BC0-C454250AD29B}" type="parTrans" cxnId="{DD093A59-146D-444A-8D78-3975EB7A2840}">
      <dgm:prSet/>
      <dgm:spPr/>
      <dgm:t>
        <a:bodyPr/>
        <a:lstStyle/>
        <a:p>
          <a:endParaRPr lang="zh-CN" altLang="en-US"/>
        </a:p>
      </dgm:t>
    </dgm:pt>
    <dgm:pt modelId="{29F03F25-E5C4-43FA-B911-F1068E325F2E}" type="sibTrans" cxnId="{DD093A59-146D-444A-8D78-3975EB7A2840}">
      <dgm:prSet/>
      <dgm:spPr/>
      <dgm:t>
        <a:bodyPr/>
        <a:lstStyle/>
        <a:p>
          <a:endParaRPr lang="zh-CN" altLang="en-US"/>
        </a:p>
      </dgm:t>
    </dgm:pt>
    <dgm:pt modelId="{AD8F196A-4031-4922-A1C4-42302A29F162}">
      <dgm:prSet/>
      <dgm:spPr/>
      <dgm:t>
        <a:bodyPr/>
        <a:lstStyle/>
        <a:p>
          <a:r>
            <a:rPr lang="zh-CN" altLang="en-US" smtClean="0"/>
            <a:t>分布式锁服务</a:t>
          </a:r>
          <a:r>
            <a:rPr lang="en-US" altLang="zh-CN" smtClean="0"/>
            <a:t>Chubby</a:t>
          </a:r>
          <a:endParaRPr lang="zh-CN" dirty="0"/>
        </a:p>
      </dgm:t>
    </dgm:pt>
    <dgm:pt modelId="{2F7C9D70-EA93-403C-9AAA-CCD354A570E7}" type="parTrans" cxnId="{21719594-0150-42A6-82DE-5604DC5E6358}">
      <dgm:prSet/>
      <dgm:spPr/>
      <dgm:t>
        <a:bodyPr/>
        <a:lstStyle/>
        <a:p>
          <a:endParaRPr lang="zh-CN" altLang="en-US"/>
        </a:p>
      </dgm:t>
    </dgm:pt>
    <dgm:pt modelId="{AFFF5351-6417-488F-AF33-E274DFA8962F}" type="sibTrans" cxnId="{21719594-0150-42A6-82DE-5604DC5E6358}">
      <dgm:prSet/>
      <dgm:spPr/>
      <dgm:t>
        <a:bodyPr/>
        <a:lstStyle/>
        <a:p>
          <a:endParaRPr lang="zh-CN" altLang="en-US"/>
        </a:p>
      </dgm:t>
    </dgm:pt>
    <dgm:pt modelId="{E75DB8F7-0422-415A-BF99-3F26D4F74FDD}">
      <dgm:prSet/>
      <dgm:spPr/>
      <dgm:t>
        <a:bodyPr/>
        <a:lstStyle/>
        <a:p>
          <a:r>
            <a:rPr lang="zh-CN" altLang="en-US" b="1" smtClean="0">
              <a:solidFill>
                <a:srgbClr val="FF0000"/>
              </a:solidFill>
            </a:rPr>
            <a:t>分布式数据表</a:t>
          </a:r>
          <a:r>
            <a:rPr lang="en-US" altLang="zh-CN" b="1" smtClean="0">
              <a:solidFill>
                <a:srgbClr val="FF0000"/>
              </a:solidFill>
            </a:rPr>
            <a:t>BigTable</a:t>
          </a:r>
          <a:endParaRPr lang="zh-CN" b="1" dirty="0">
            <a:solidFill>
              <a:srgbClr val="FF0000"/>
            </a:solidFill>
          </a:endParaRPr>
        </a:p>
      </dgm:t>
    </dgm:pt>
    <dgm:pt modelId="{98874F3F-02AB-4873-9423-7850353DFAFD}" type="parTrans" cxnId="{1896B71F-5858-481E-A7FD-E4267A32D86A}">
      <dgm:prSet/>
      <dgm:spPr/>
      <dgm:t>
        <a:bodyPr/>
        <a:lstStyle/>
        <a:p>
          <a:endParaRPr lang="zh-CN" altLang="en-US"/>
        </a:p>
      </dgm:t>
    </dgm:pt>
    <dgm:pt modelId="{41A52D02-639F-4849-9C50-7C60CC83B9E9}" type="sibTrans" cxnId="{1896B71F-5858-481E-A7FD-E4267A32D86A}">
      <dgm:prSet/>
      <dgm:spPr/>
      <dgm:t>
        <a:bodyPr/>
        <a:lstStyle/>
        <a:p>
          <a:endParaRPr lang="zh-CN" altLang="en-US"/>
        </a:p>
      </dgm:t>
    </dgm:pt>
    <dgm:pt modelId="{39679CC7-8BE0-4B21-A26C-566693734E74}">
      <dgm:prSet/>
      <dgm:spPr/>
      <dgm:t>
        <a:bodyPr/>
        <a:lstStyle/>
        <a:p>
          <a:r>
            <a:rPr lang="en-US" altLang="zh-CN" smtClean="0">
              <a:effectLst>
                <a:outerShdw blurRad="38100" dist="38100" dir="2700000" algn="tl">
                  <a:srgbClr val="C0C0C0"/>
                </a:outerShdw>
              </a:effectLst>
            </a:rPr>
            <a:t>Google</a:t>
          </a:r>
          <a:r>
            <a:rPr lang="zh-CN" altLang="en-US" smtClean="0">
              <a:effectLst>
                <a:outerShdw blurRad="38100" dist="38100" dir="2700000" algn="tl">
                  <a:srgbClr val="C0C0C0"/>
                </a:outerShdw>
              </a:effectLst>
            </a:rPr>
            <a:t>云计算的技术架构</a:t>
          </a:r>
          <a:endParaRPr lang="zh-CN" dirty="0"/>
        </a:p>
      </dgm:t>
    </dgm:pt>
    <dgm:pt modelId="{980430BF-7DB9-42E9-92BB-C3F610E1E157}" type="parTrans" cxnId="{7D958FA2-F74E-40B5-9ACB-BDD48D031777}">
      <dgm:prSet/>
      <dgm:spPr/>
      <dgm:t>
        <a:bodyPr/>
        <a:lstStyle/>
        <a:p>
          <a:endParaRPr lang="zh-CN" altLang="en-US"/>
        </a:p>
      </dgm:t>
    </dgm:pt>
    <dgm:pt modelId="{8F48C188-41FF-4BAC-8D18-4D8472F6E458}" type="sibTrans" cxnId="{7D958FA2-F74E-40B5-9ACB-BDD48D031777}">
      <dgm:prSet/>
      <dgm:spPr/>
      <dgm:t>
        <a:bodyPr/>
        <a:lstStyle/>
        <a:p>
          <a:endParaRPr lang="zh-CN" altLang="en-US"/>
        </a:p>
      </dgm:t>
    </dgm:pt>
    <dgm:pt modelId="{032E2D2F-28C2-4956-B116-6678EE29673C}" type="pres">
      <dgm:prSet presAssocID="{DE591FF6-E2C5-4903-A9F2-1207833A994B}" presName="linearFlow" presStyleCnt="0">
        <dgm:presLayoutVars>
          <dgm:dir/>
          <dgm:resizeHandles val="exact"/>
        </dgm:presLayoutVars>
      </dgm:prSet>
      <dgm:spPr/>
    </dgm:pt>
    <dgm:pt modelId="{7746A084-23DA-4505-8E3E-E9A793B17392}" type="pres">
      <dgm:prSet presAssocID="{BCAB8313-FB68-438F-B32B-347A48EB8BE8}" presName="composite" presStyleCnt="0"/>
      <dgm:spPr/>
    </dgm:pt>
    <dgm:pt modelId="{D3233E78-0662-4261-BB51-912A57D4F089}" type="pres">
      <dgm:prSet presAssocID="{BCAB8313-FB68-438F-B32B-347A48EB8BE8}" presName="imgShp" presStyleLbl="fgImgPlace1" presStyleIdx="0" presStyleCnt="4" custLinFactNeighborX="-2203" custLinFactNeighborY="-117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</dgm:spPr>
    </dgm:pt>
    <dgm:pt modelId="{0C5F6D75-BA01-43A3-B5BE-95989F1BC7D0}" type="pres">
      <dgm:prSet presAssocID="{BCAB8313-FB68-438F-B32B-347A48EB8BE8}" presName="txShp" presStyleLbl="node1" presStyleIdx="0" presStyleCnt="4" custLinFactNeighborX="729" custLinFactNeighborY="-180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3C66798-0E82-4C48-B50E-9F9482450D94}" type="pres">
      <dgm:prSet presAssocID="{29F03F25-E5C4-43FA-B911-F1068E325F2E}" presName="spacing" presStyleCnt="0"/>
      <dgm:spPr/>
    </dgm:pt>
    <dgm:pt modelId="{CB23C18A-B03F-47B0-AB92-A1634BCD54FD}" type="pres">
      <dgm:prSet presAssocID="{AD8F196A-4031-4922-A1C4-42302A29F162}" presName="composite" presStyleCnt="0"/>
      <dgm:spPr/>
    </dgm:pt>
    <dgm:pt modelId="{3D17A84F-D8BB-4ABC-B2B0-D5918EDE008C}" type="pres">
      <dgm:prSet presAssocID="{AD8F196A-4031-4922-A1C4-42302A29F162}" presName="imgShp" presStyleLbl="fgImgPlace1" presStyleIdx="1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</dgm:spPr>
    </dgm:pt>
    <dgm:pt modelId="{969DEB1A-FB46-44E1-8895-394F9E2F1095}" type="pres">
      <dgm:prSet presAssocID="{AD8F196A-4031-4922-A1C4-42302A29F162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F4AB55E-3C89-4562-82B4-42C2477EDD52}" type="pres">
      <dgm:prSet presAssocID="{AFFF5351-6417-488F-AF33-E274DFA8962F}" presName="spacing" presStyleCnt="0"/>
      <dgm:spPr/>
    </dgm:pt>
    <dgm:pt modelId="{1F9C25CA-C3A1-4598-BCBA-DC8CABE3FC91}" type="pres">
      <dgm:prSet presAssocID="{E75DB8F7-0422-415A-BF99-3F26D4F74FDD}" presName="composite" presStyleCnt="0"/>
      <dgm:spPr/>
    </dgm:pt>
    <dgm:pt modelId="{A9BEDDF8-89C6-4166-9093-BC8AF08FE7E6}" type="pres">
      <dgm:prSet presAssocID="{E75DB8F7-0422-415A-BF99-3F26D4F74FDD}" presName="imgShp" presStyleLbl="fgImgPlace1" presStyleIdx="2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</dgm:spPr>
    </dgm:pt>
    <dgm:pt modelId="{130ECCF3-039C-4773-B794-B5A0805F1D90}" type="pres">
      <dgm:prSet presAssocID="{E75DB8F7-0422-415A-BF99-3F26D4F74FDD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61498B1-B7CC-4999-A87D-FCEFE723E026}" type="pres">
      <dgm:prSet presAssocID="{41A52D02-639F-4849-9C50-7C60CC83B9E9}" presName="spacing" presStyleCnt="0"/>
      <dgm:spPr/>
    </dgm:pt>
    <dgm:pt modelId="{1488589F-2D95-451E-8155-F2554BC7A6C3}" type="pres">
      <dgm:prSet presAssocID="{39679CC7-8BE0-4B21-A26C-566693734E74}" presName="composite" presStyleCnt="0"/>
      <dgm:spPr/>
    </dgm:pt>
    <dgm:pt modelId="{8DA317EA-18DA-499E-88ED-5D9D18C830FB}" type="pres">
      <dgm:prSet presAssocID="{39679CC7-8BE0-4B21-A26C-566693734E74}" presName="imgShp" presStyleLbl="fgImgPlace1" presStyleIdx="3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</dgm:spPr>
    </dgm:pt>
    <dgm:pt modelId="{92739647-B660-47B9-B6FF-539CD97519AA}" type="pres">
      <dgm:prSet presAssocID="{39679CC7-8BE0-4B21-A26C-566693734E74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DD093A59-146D-444A-8D78-3975EB7A2840}" srcId="{DE591FF6-E2C5-4903-A9F2-1207833A994B}" destId="{BCAB8313-FB68-438F-B32B-347A48EB8BE8}" srcOrd="0" destOrd="0" parTransId="{998B4E5F-44A9-4214-9BC0-C454250AD29B}" sibTransId="{29F03F25-E5C4-43FA-B911-F1068E325F2E}"/>
    <dgm:cxn modelId="{83E3299A-0A66-4B94-9D91-614E7877FF8F}" type="presOf" srcId="{BCAB8313-FB68-438F-B32B-347A48EB8BE8}" destId="{0C5F6D75-BA01-43A3-B5BE-95989F1BC7D0}" srcOrd="0" destOrd="0" presId="urn:microsoft.com/office/officeart/2005/8/layout/vList3#1"/>
    <dgm:cxn modelId="{39869290-1BA4-4AB1-AC76-4F9B758ABE93}" type="presOf" srcId="{AD8F196A-4031-4922-A1C4-42302A29F162}" destId="{969DEB1A-FB46-44E1-8895-394F9E2F1095}" srcOrd="0" destOrd="0" presId="urn:microsoft.com/office/officeart/2005/8/layout/vList3#1"/>
    <dgm:cxn modelId="{34AEE877-03C0-4B65-8284-970C8B58EFEF}" type="presOf" srcId="{DE591FF6-E2C5-4903-A9F2-1207833A994B}" destId="{032E2D2F-28C2-4956-B116-6678EE29673C}" srcOrd="0" destOrd="0" presId="urn:microsoft.com/office/officeart/2005/8/layout/vList3#1"/>
    <dgm:cxn modelId="{1896B71F-5858-481E-A7FD-E4267A32D86A}" srcId="{DE591FF6-E2C5-4903-A9F2-1207833A994B}" destId="{E75DB8F7-0422-415A-BF99-3F26D4F74FDD}" srcOrd="2" destOrd="0" parTransId="{98874F3F-02AB-4873-9423-7850353DFAFD}" sibTransId="{41A52D02-639F-4849-9C50-7C60CC83B9E9}"/>
    <dgm:cxn modelId="{7D958FA2-F74E-40B5-9ACB-BDD48D031777}" srcId="{DE591FF6-E2C5-4903-A9F2-1207833A994B}" destId="{39679CC7-8BE0-4B21-A26C-566693734E74}" srcOrd="3" destOrd="0" parTransId="{980430BF-7DB9-42E9-92BB-C3F610E1E157}" sibTransId="{8F48C188-41FF-4BAC-8D18-4D8472F6E458}"/>
    <dgm:cxn modelId="{5E6136D1-059E-438B-8BC0-9DB1ED069CFF}" type="presOf" srcId="{39679CC7-8BE0-4B21-A26C-566693734E74}" destId="{92739647-B660-47B9-B6FF-539CD97519AA}" srcOrd="0" destOrd="0" presId="urn:microsoft.com/office/officeart/2005/8/layout/vList3#1"/>
    <dgm:cxn modelId="{21719594-0150-42A6-82DE-5604DC5E6358}" srcId="{DE591FF6-E2C5-4903-A9F2-1207833A994B}" destId="{AD8F196A-4031-4922-A1C4-42302A29F162}" srcOrd="1" destOrd="0" parTransId="{2F7C9D70-EA93-403C-9AAA-CCD354A570E7}" sibTransId="{AFFF5351-6417-488F-AF33-E274DFA8962F}"/>
    <dgm:cxn modelId="{53DD2C7D-1ED1-45EE-AA73-7D4073AED278}" type="presOf" srcId="{E75DB8F7-0422-415A-BF99-3F26D4F74FDD}" destId="{130ECCF3-039C-4773-B794-B5A0805F1D90}" srcOrd="0" destOrd="0" presId="urn:microsoft.com/office/officeart/2005/8/layout/vList3#1"/>
    <dgm:cxn modelId="{EC31D627-B19E-48CB-83BE-CB506AB3B0ED}" type="presParOf" srcId="{032E2D2F-28C2-4956-B116-6678EE29673C}" destId="{7746A084-23DA-4505-8E3E-E9A793B17392}" srcOrd="0" destOrd="0" presId="urn:microsoft.com/office/officeart/2005/8/layout/vList3#1"/>
    <dgm:cxn modelId="{C56B5448-15BD-4CE6-9F42-49392BE6C95B}" type="presParOf" srcId="{7746A084-23DA-4505-8E3E-E9A793B17392}" destId="{D3233E78-0662-4261-BB51-912A57D4F089}" srcOrd="0" destOrd="0" presId="urn:microsoft.com/office/officeart/2005/8/layout/vList3#1"/>
    <dgm:cxn modelId="{51FAD6DE-2023-4EF9-8485-DCCEA5C288D8}" type="presParOf" srcId="{7746A084-23DA-4505-8E3E-E9A793B17392}" destId="{0C5F6D75-BA01-43A3-B5BE-95989F1BC7D0}" srcOrd="1" destOrd="0" presId="urn:microsoft.com/office/officeart/2005/8/layout/vList3#1"/>
    <dgm:cxn modelId="{4F5E7B47-E5D8-41D4-B8ED-7A7033B2E49E}" type="presParOf" srcId="{032E2D2F-28C2-4956-B116-6678EE29673C}" destId="{B3C66798-0E82-4C48-B50E-9F9482450D94}" srcOrd="1" destOrd="0" presId="urn:microsoft.com/office/officeart/2005/8/layout/vList3#1"/>
    <dgm:cxn modelId="{0712CC53-77D8-4781-A29B-DAB79F4003D2}" type="presParOf" srcId="{032E2D2F-28C2-4956-B116-6678EE29673C}" destId="{CB23C18A-B03F-47B0-AB92-A1634BCD54FD}" srcOrd="2" destOrd="0" presId="urn:microsoft.com/office/officeart/2005/8/layout/vList3#1"/>
    <dgm:cxn modelId="{2B0A3783-F501-429E-B40B-7507722DDDE4}" type="presParOf" srcId="{CB23C18A-B03F-47B0-AB92-A1634BCD54FD}" destId="{3D17A84F-D8BB-4ABC-B2B0-D5918EDE008C}" srcOrd="0" destOrd="0" presId="urn:microsoft.com/office/officeart/2005/8/layout/vList3#1"/>
    <dgm:cxn modelId="{4B57C7F2-DCFB-4644-A454-2975BD00CFE0}" type="presParOf" srcId="{CB23C18A-B03F-47B0-AB92-A1634BCD54FD}" destId="{969DEB1A-FB46-44E1-8895-394F9E2F1095}" srcOrd="1" destOrd="0" presId="urn:microsoft.com/office/officeart/2005/8/layout/vList3#1"/>
    <dgm:cxn modelId="{0EFB9F79-9BBB-4477-A6D7-3202C8751711}" type="presParOf" srcId="{032E2D2F-28C2-4956-B116-6678EE29673C}" destId="{2F4AB55E-3C89-4562-82B4-42C2477EDD52}" srcOrd="3" destOrd="0" presId="urn:microsoft.com/office/officeart/2005/8/layout/vList3#1"/>
    <dgm:cxn modelId="{A43037B4-451D-4C77-A328-BA4981B30FF5}" type="presParOf" srcId="{032E2D2F-28C2-4956-B116-6678EE29673C}" destId="{1F9C25CA-C3A1-4598-BCBA-DC8CABE3FC91}" srcOrd="4" destOrd="0" presId="urn:microsoft.com/office/officeart/2005/8/layout/vList3#1"/>
    <dgm:cxn modelId="{4F970B36-AC16-41BF-9AB0-215A5A07B2C4}" type="presParOf" srcId="{1F9C25CA-C3A1-4598-BCBA-DC8CABE3FC91}" destId="{A9BEDDF8-89C6-4166-9093-BC8AF08FE7E6}" srcOrd="0" destOrd="0" presId="urn:microsoft.com/office/officeart/2005/8/layout/vList3#1"/>
    <dgm:cxn modelId="{D5AFB713-CC47-45E7-B792-96C00E5F99DB}" type="presParOf" srcId="{1F9C25CA-C3A1-4598-BCBA-DC8CABE3FC91}" destId="{130ECCF3-039C-4773-B794-B5A0805F1D90}" srcOrd="1" destOrd="0" presId="urn:microsoft.com/office/officeart/2005/8/layout/vList3#1"/>
    <dgm:cxn modelId="{50AE84BC-4400-4F87-829D-431AA69E57DE}" type="presParOf" srcId="{032E2D2F-28C2-4956-B116-6678EE29673C}" destId="{161498B1-B7CC-4999-A87D-FCEFE723E026}" srcOrd="5" destOrd="0" presId="urn:microsoft.com/office/officeart/2005/8/layout/vList3#1"/>
    <dgm:cxn modelId="{5FDFDE05-5BC1-426B-A308-F7327854CE80}" type="presParOf" srcId="{032E2D2F-28C2-4956-B116-6678EE29673C}" destId="{1488589F-2D95-451E-8155-F2554BC7A6C3}" srcOrd="6" destOrd="0" presId="urn:microsoft.com/office/officeart/2005/8/layout/vList3#1"/>
    <dgm:cxn modelId="{65C4800F-F443-47EA-B52A-182E4EFC421B}" type="presParOf" srcId="{1488589F-2D95-451E-8155-F2554BC7A6C3}" destId="{8DA317EA-18DA-499E-88ED-5D9D18C830FB}" srcOrd="0" destOrd="0" presId="urn:microsoft.com/office/officeart/2005/8/layout/vList3#1"/>
    <dgm:cxn modelId="{09232DE0-9D25-4C56-83CD-913C5E8EA3C8}" type="presParOf" srcId="{1488589F-2D95-451E-8155-F2554BC7A6C3}" destId="{92739647-B660-47B9-B6FF-539CD97519AA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7024A67-9BFD-453B-B622-1D2690759E13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52F24550-4BCE-425F-A77E-E666F7D604DF}" type="pres">
      <dgm:prSet presAssocID="{E7024A67-9BFD-453B-B622-1D2690759E1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EFE29C41-DEDE-477A-B39D-FF2C12D968E6}" type="presOf" srcId="{E7024A67-9BFD-453B-B622-1D2690759E13}" destId="{52F24550-4BCE-425F-A77E-E666F7D604D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E591FF6-E2C5-4903-A9F2-1207833A994B}" type="doc">
      <dgm:prSet loTypeId="urn:microsoft.com/office/officeart/2005/8/layout/vList3#1" loCatId="list" qsTypeId="urn:microsoft.com/office/officeart/2005/8/quickstyle/simple3" qsCatId="simple" csTypeId="urn:microsoft.com/office/officeart/2005/8/colors/accent1_2" csCatId="accent1" phldr="1"/>
      <dgm:spPr/>
    </dgm:pt>
    <dgm:pt modelId="{BCAB8313-FB68-438F-B32B-347A48EB8BE8}">
      <dgm:prSet phldrT="[文本]" custT="1"/>
      <dgm:spPr/>
      <dgm:t>
        <a:bodyPr/>
        <a:lstStyle/>
        <a:p>
          <a:r>
            <a:rPr lang="zh-CN" altLang="en-US" sz="3100" b="0" smtClean="0">
              <a:solidFill>
                <a:schemeClr val="tx1"/>
              </a:solidFill>
              <a:latin typeface="+mn-ea"/>
              <a:ea typeface="+mn-ea"/>
            </a:rPr>
            <a:t>课程回顾</a:t>
          </a:r>
          <a:endParaRPr lang="zh-CN" altLang="en-US" sz="3100" b="0" dirty="0">
            <a:solidFill>
              <a:schemeClr val="tx1"/>
            </a:solidFill>
            <a:latin typeface="+mn-ea"/>
            <a:ea typeface="+mn-ea"/>
          </a:endParaRPr>
        </a:p>
      </dgm:t>
    </dgm:pt>
    <dgm:pt modelId="{998B4E5F-44A9-4214-9BC0-C454250AD29B}" type="parTrans" cxnId="{DD093A59-146D-444A-8D78-3975EB7A2840}">
      <dgm:prSet/>
      <dgm:spPr/>
      <dgm:t>
        <a:bodyPr/>
        <a:lstStyle/>
        <a:p>
          <a:endParaRPr lang="zh-CN" altLang="en-US"/>
        </a:p>
      </dgm:t>
    </dgm:pt>
    <dgm:pt modelId="{29F03F25-E5C4-43FA-B911-F1068E325F2E}" type="sibTrans" cxnId="{DD093A59-146D-444A-8D78-3975EB7A2840}">
      <dgm:prSet/>
      <dgm:spPr/>
      <dgm:t>
        <a:bodyPr/>
        <a:lstStyle/>
        <a:p>
          <a:endParaRPr lang="zh-CN" altLang="en-US"/>
        </a:p>
      </dgm:t>
    </dgm:pt>
    <dgm:pt modelId="{AD8F196A-4031-4922-A1C4-42302A29F162}">
      <dgm:prSet/>
      <dgm:spPr/>
      <dgm:t>
        <a:bodyPr/>
        <a:lstStyle/>
        <a:p>
          <a:r>
            <a:rPr lang="zh-CN" altLang="en-US" smtClean="0"/>
            <a:t>分布式锁服务</a:t>
          </a:r>
          <a:r>
            <a:rPr lang="en-US" altLang="zh-CN" smtClean="0"/>
            <a:t>Chubby</a:t>
          </a:r>
          <a:endParaRPr lang="zh-CN" dirty="0"/>
        </a:p>
      </dgm:t>
    </dgm:pt>
    <dgm:pt modelId="{2F7C9D70-EA93-403C-9AAA-CCD354A570E7}" type="parTrans" cxnId="{21719594-0150-42A6-82DE-5604DC5E6358}">
      <dgm:prSet/>
      <dgm:spPr/>
      <dgm:t>
        <a:bodyPr/>
        <a:lstStyle/>
        <a:p>
          <a:endParaRPr lang="zh-CN" altLang="en-US"/>
        </a:p>
      </dgm:t>
    </dgm:pt>
    <dgm:pt modelId="{AFFF5351-6417-488F-AF33-E274DFA8962F}" type="sibTrans" cxnId="{21719594-0150-42A6-82DE-5604DC5E6358}">
      <dgm:prSet/>
      <dgm:spPr/>
      <dgm:t>
        <a:bodyPr/>
        <a:lstStyle/>
        <a:p>
          <a:endParaRPr lang="zh-CN" altLang="en-US"/>
        </a:p>
      </dgm:t>
    </dgm:pt>
    <dgm:pt modelId="{E75DB8F7-0422-415A-BF99-3F26D4F74FDD}">
      <dgm:prSet/>
      <dgm:spPr/>
      <dgm:t>
        <a:bodyPr/>
        <a:lstStyle/>
        <a:p>
          <a:r>
            <a:rPr lang="zh-CN" altLang="en-US" smtClean="0"/>
            <a:t>分布式数据表</a:t>
          </a:r>
          <a:r>
            <a:rPr lang="en-US" altLang="zh-CN" smtClean="0"/>
            <a:t>BigTable</a:t>
          </a:r>
          <a:endParaRPr lang="zh-CN" dirty="0"/>
        </a:p>
      </dgm:t>
    </dgm:pt>
    <dgm:pt modelId="{98874F3F-02AB-4873-9423-7850353DFAFD}" type="parTrans" cxnId="{1896B71F-5858-481E-A7FD-E4267A32D86A}">
      <dgm:prSet/>
      <dgm:spPr/>
      <dgm:t>
        <a:bodyPr/>
        <a:lstStyle/>
        <a:p>
          <a:endParaRPr lang="zh-CN" altLang="en-US"/>
        </a:p>
      </dgm:t>
    </dgm:pt>
    <dgm:pt modelId="{41A52D02-639F-4849-9C50-7C60CC83B9E9}" type="sibTrans" cxnId="{1896B71F-5858-481E-A7FD-E4267A32D86A}">
      <dgm:prSet/>
      <dgm:spPr/>
      <dgm:t>
        <a:bodyPr/>
        <a:lstStyle/>
        <a:p>
          <a:endParaRPr lang="zh-CN" altLang="en-US"/>
        </a:p>
      </dgm:t>
    </dgm:pt>
    <dgm:pt modelId="{39679CC7-8BE0-4B21-A26C-566693734E74}">
      <dgm:prSet/>
      <dgm:spPr/>
      <dgm:t>
        <a:bodyPr/>
        <a:lstStyle/>
        <a:p>
          <a:r>
            <a:rPr lang="en-US" altLang="zh-CN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rPr>
            <a:t>Google</a:t>
          </a:r>
          <a:r>
            <a:rPr lang="zh-CN" alt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rPr>
            <a:t>云计算的技术架构</a:t>
          </a:r>
          <a:endParaRPr lang="zh-CN" b="1" dirty="0">
            <a:solidFill>
              <a:srgbClr val="FF0000"/>
            </a:solidFill>
          </a:endParaRPr>
        </a:p>
      </dgm:t>
    </dgm:pt>
    <dgm:pt modelId="{980430BF-7DB9-42E9-92BB-C3F610E1E157}" type="parTrans" cxnId="{7D958FA2-F74E-40B5-9ACB-BDD48D031777}">
      <dgm:prSet/>
      <dgm:spPr/>
      <dgm:t>
        <a:bodyPr/>
        <a:lstStyle/>
        <a:p>
          <a:endParaRPr lang="zh-CN" altLang="en-US"/>
        </a:p>
      </dgm:t>
    </dgm:pt>
    <dgm:pt modelId="{8F48C188-41FF-4BAC-8D18-4D8472F6E458}" type="sibTrans" cxnId="{7D958FA2-F74E-40B5-9ACB-BDD48D031777}">
      <dgm:prSet/>
      <dgm:spPr/>
      <dgm:t>
        <a:bodyPr/>
        <a:lstStyle/>
        <a:p>
          <a:endParaRPr lang="zh-CN" altLang="en-US"/>
        </a:p>
      </dgm:t>
    </dgm:pt>
    <dgm:pt modelId="{032E2D2F-28C2-4956-B116-6678EE29673C}" type="pres">
      <dgm:prSet presAssocID="{DE591FF6-E2C5-4903-A9F2-1207833A994B}" presName="linearFlow" presStyleCnt="0">
        <dgm:presLayoutVars>
          <dgm:dir/>
          <dgm:resizeHandles val="exact"/>
        </dgm:presLayoutVars>
      </dgm:prSet>
      <dgm:spPr/>
    </dgm:pt>
    <dgm:pt modelId="{7746A084-23DA-4505-8E3E-E9A793B17392}" type="pres">
      <dgm:prSet presAssocID="{BCAB8313-FB68-438F-B32B-347A48EB8BE8}" presName="composite" presStyleCnt="0"/>
      <dgm:spPr/>
    </dgm:pt>
    <dgm:pt modelId="{D3233E78-0662-4261-BB51-912A57D4F089}" type="pres">
      <dgm:prSet presAssocID="{BCAB8313-FB68-438F-B32B-347A48EB8BE8}" presName="imgShp" presStyleLbl="fgImgPlace1" presStyleIdx="0" presStyleCnt="4" custLinFactNeighborX="-2203" custLinFactNeighborY="-117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</dgm:spPr>
    </dgm:pt>
    <dgm:pt modelId="{0C5F6D75-BA01-43A3-B5BE-95989F1BC7D0}" type="pres">
      <dgm:prSet presAssocID="{BCAB8313-FB68-438F-B32B-347A48EB8BE8}" presName="txShp" presStyleLbl="node1" presStyleIdx="0" presStyleCnt="4" custLinFactNeighborX="729" custLinFactNeighborY="-180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3C66798-0E82-4C48-B50E-9F9482450D94}" type="pres">
      <dgm:prSet presAssocID="{29F03F25-E5C4-43FA-B911-F1068E325F2E}" presName="spacing" presStyleCnt="0"/>
      <dgm:spPr/>
    </dgm:pt>
    <dgm:pt modelId="{CB23C18A-B03F-47B0-AB92-A1634BCD54FD}" type="pres">
      <dgm:prSet presAssocID="{AD8F196A-4031-4922-A1C4-42302A29F162}" presName="composite" presStyleCnt="0"/>
      <dgm:spPr/>
    </dgm:pt>
    <dgm:pt modelId="{3D17A84F-D8BB-4ABC-B2B0-D5918EDE008C}" type="pres">
      <dgm:prSet presAssocID="{AD8F196A-4031-4922-A1C4-42302A29F162}" presName="imgShp" presStyleLbl="fgImgPlace1" presStyleIdx="1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</dgm:spPr>
    </dgm:pt>
    <dgm:pt modelId="{969DEB1A-FB46-44E1-8895-394F9E2F1095}" type="pres">
      <dgm:prSet presAssocID="{AD8F196A-4031-4922-A1C4-42302A29F162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F4AB55E-3C89-4562-82B4-42C2477EDD52}" type="pres">
      <dgm:prSet presAssocID="{AFFF5351-6417-488F-AF33-E274DFA8962F}" presName="spacing" presStyleCnt="0"/>
      <dgm:spPr/>
    </dgm:pt>
    <dgm:pt modelId="{1F9C25CA-C3A1-4598-BCBA-DC8CABE3FC91}" type="pres">
      <dgm:prSet presAssocID="{E75DB8F7-0422-415A-BF99-3F26D4F74FDD}" presName="composite" presStyleCnt="0"/>
      <dgm:spPr/>
    </dgm:pt>
    <dgm:pt modelId="{A9BEDDF8-89C6-4166-9093-BC8AF08FE7E6}" type="pres">
      <dgm:prSet presAssocID="{E75DB8F7-0422-415A-BF99-3F26D4F74FDD}" presName="imgShp" presStyleLbl="fgImgPlace1" presStyleIdx="2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</dgm:spPr>
    </dgm:pt>
    <dgm:pt modelId="{130ECCF3-039C-4773-B794-B5A0805F1D90}" type="pres">
      <dgm:prSet presAssocID="{E75DB8F7-0422-415A-BF99-3F26D4F74FDD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61498B1-B7CC-4999-A87D-FCEFE723E026}" type="pres">
      <dgm:prSet presAssocID="{41A52D02-639F-4849-9C50-7C60CC83B9E9}" presName="spacing" presStyleCnt="0"/>
      <dgm:spPr/>
    </dgm:pt>
    <dgm:pt modelId="{1488589F-2D95-451E-8155-F2554BC7A6C3}" type="pres">
      <dgm:prSet presAssocID="{39679CC7-8BE0-4B21-A26C-566693734E74}" presName="composite" presStyleCnt="0"/>
      <dgm:spPr/>
    </dgm:pt>
    <dgm:pt modelId="{8DA317EA-18DA-499E-88ED-5D9D18C830FB}" type="pres">
      <dgm:prSet presAssocID="{39679CC7-8BE0-4B21-A26C-566693734E74}" presName="imgShp" presStyleLbl="fgImgPlace1" presStyleIdx="3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</dgm:spPr>
    </dgm:pt>
    <dgm:pt modelId="{92739647-B660-47B9-B6FF-539CD97519AA}" type="pres">
      <dgm:prSet presAssocID="{39679CC7-8BE0-4B21-A26C-566693734E74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F258477A-BEAD-4F62-8677-F1FB3AA4799B}" type="presOf" srcId="{39679CC7-8BE0-4B21-A26C-566693734E74}" destId="{92739647-B660-47B9-B6FF-539CD97519AA}" srcOrd="0" destOrd="0" presId="urn:microsoft.com/office/officeart/2005/8/layout/vList3#1"/>
    <dgm:cxn modelId="{7D958FA2-F74E-40B5-9ACB-BDD48D031777}" srcId="{DE591FF6-E2C5-4903-A9F2-1207833A994B}" destId="{39679CC7-8BE0-4B21-A26C-566693734E74}" srcOrd="3" destOrd="0" parTransId="{980430BF-7DB9-42E9-92BB-C3F610E1E157}" sibTransId="{8F48C188-41FF-4BAC-8D18-4D8472F6E458}"/>
    <dgm:cxn modelId="{53262C0B-4B6D-44AE-9E76-4774B690717E}" type="presOf" srcId="{DE591FF6-E2C5-4903-A9F2-1207833A994B}" destId="{032E2D2F-28C2-4956-B116-6678EE29673C}" srcOrd="0" destOrd="0" presId="urn:microsoft.com/office/officeart/2005/8/layout/vList3#1"/>
    <dgm:cxn modelId="{21719594-0150-42A6-82DE-5604DC5E6358}" srcId="{DE591FF6-E2C5-4903-A9F2-1207833A994B}" destId="{AD8F196A-4031-4922-A1C4-42302A29F162}" srcOrd="1" destOrd="0" parTransId="{2F7C9D70-EA93-403C-9AAA-CCD354A570E7}" sibTransId="{AFFF5351-6417-488F-AF33-E274DFA8962F}"/>
    <dgm:cxn modelId="{CF028540-DF1E-4DD5-8E62-8EF6072737E8}" type="presOf" srcId="{AD8F196A-4031-4922-A1C4-42302A29F162}" destId="{969DEB1A-FB46-44E1-8895-394F9E2F1095}" srcOrd="0" destOrd="0" presId="urn:microsoft.com/office/officeart/2005/8/layout/vList3#1"/>
    <dgm:cxn modelId="{9AD98F50-B466-49E7-B609-2BE23E53EC29}" type="presOf" srcId="{E75DB8F7-0422-415A-BF99-3F26D4F74FDD}" destId="{130ECCF3-039C-4773-B794-B5A0805F1D90}" srcOrd="0" destOrd="0" presId="urn:microsoft.com/office/officeart/2005/8/layout/vList3#1"/>
    <dgm:cxn modelId="{1896B71F-5858-481E-A7FD-E4267A32D86A}" srcId="{DE591FF6-E2C5-4903-A9F2-1207833A994B}" destId="{E75DB8F7-0422-415A-BF99-3F26D4F74FDD}" srcOrd="2" destOrd="0" parTransId="{98874F3F-02AB-4873-9423-7850353DFAFD}" sibTransId="{41A52D02-639F-4849-9C50-7C60CC83B9E9}"/>
    <dgm:cxn modelId="{DD093A59-146D-444A-8D78-3975EB7A2840}" srcId="{DE591FF6-E2C5-4903-A9F2-1207833A994B}" destId="{BCAB8313-FB68-438F-B32B-347A48EB8BE8}" srcOrd="0" destOrd="0" parTransId="{998B4E5F-44A9-4214-9BC0-C454250AD29B}" sibTransId="{29F03F25-E5C4-43FA-B911-F1068E325F2E}"/>
    <dgm:cxn modelId="{34BD788D-0C88-454A-889C-6E2F5D157C66}" type="presOf" srcId="{BCAB8313-FB68-438F-B32B-347A48EB8BE8}" destId="{0C5F6D75-BA01-43A3-B5BE-95989F1BC7D0}" srcOrd="0" destOrd="0" presId="urn:microsoft.com/office/officeart/2005/8/layout/vList3#1"/>
    <dgm:cxn modelId="{2ECFC416-038F-4B6C-96ED-13EB5CBCEF82}" type="presParOf" srcId="{032E2D2F-28C2-4956-B116-6678EE29673C}" destId="{7746A084-23DA-4505-8E3E-E9A793B17392}" srcOrd="0" destOrd="0" presId="urn:microsoft.com/office/officeart/2005/8/layout/vList3#1"/>
    <dgm:cxn modelId="{A2515F29-9A16-4B6E-88C6-BF9689DF493C}" type="presParOf" srcId="{7746A084-23DA-4505-8E3E-E9A793B17392}" destId="{D3233E78-0662-4261-BB51-912A57D4F089}" srcOrd="0" destOrd="0" presId="urn:microsoft.com/office/officeart/2005/8/layout/vList3#1"/>
    <dgm:cxn modelId="{F8A602C7-533A-4B58-9DD1-5358744BDC15}" type="presParOf" srcId="{7746A084-23DA-4505-8E3E-E9A793B17392}" destId="{0C5F6D75-BA01-43A3-B5BE-95989F1BC7D0}" srcOrd="1" destOrd="0" presId="urn:microsoft.com/office/officeart/2005/8/layout/vList3#1"/>
    <dgm:cxn modelId="{A5D01E2C-C4EC-443D-ACA8-AE54762A1448}" type="presParOf" srcId="{032E2D2F-28C2-4956-B116-6678EE29673C}" destId="{B3C66798-0E82-4C48-B50E-9F9482450D94}" srcOrd="1" destOrd="0" presId="urn:microsoft.com/office/officeart/2005/8/layout/vList3#1"/>
    <dgm:cxn modelId="{68B3B506-1F3E-457A-BF73-24821843BFEE}" type="presParOf" srcId="{032E2D2F-28C2-4956-B116-6678EE29673C}" destId="{CB23C18A-B03F-47B0-AB92-A1634BCD54FD}" srcOrd="2" destOrd="0" presId="urn:microsoft.com/office/officeart/2005/8/layout/vList3#1"/>
    <dgm:cxn modelId="{7EF0E03D-341C-4E50-B29F-417C1DAB9B08}" type="presParOf" srcId="{CB23C18A-B03F-47B0-AB92-A1634BCD54FD}" destId="{3D17A84F-D8BB-4ABC-B2B0-D5918EDE008C}" srcOrd="0" destOrd="0" presId="urn:microsoft.com/office/officeart/2005/8/layout/vList3#1"/>
    <dgm:cxn modelId="{DE9FB7CE-D851-49A1-959F-D1810CF9C672}" type="presParOf" srcId="{CB23C18A-B03F-47B0-AB92-A1634BCD54FD}" destId="{969DEB1A-FB46-44E1-8895-394F9E2F1095}" srcOrd="1" destOrd="0" presId="urn:microsoft.com/office/officeart/2005/8/layout/vList3#1"/>
    <dgm:cxn modelId="{2C28ABB2-6B5F-4759-A4AA-114F29BA8795}" type="presParOf" srcId="{032E2D2F-28C2-4956-B116-6678EE29673C}" destId="{2F4AB55E-3C89-4562-82B4-42C2477EDD52}" srcOrd="3" destOrd="0" presId="urn:microsoft.com/office/officeart/2005/8/layout/vList3#1"/>
    <dgm:cxn modelId="{3FDDD84A-D490-43E5-8E44-AFDE2DD34BF5}" type="presParOf" srcId="{032E2D2F-28C2-4956-B116-6678EE29673C}" destId="{1F9C25CA-C3A1-4598-BCBA-DC8CABE3FC91}" srcOrd="4" destOrd="0" presId="urn:microsoft.com/office/officeart/2005/8/layout/vList3#1"/>
    <dgm:cxn modelId="{660F0C64-C068-4017-A0B6-A6A9C09FEC6F}" type="presParOf" srcId="{1F9C25CA-C3A1-4598-BCBA-DC8CABE3FC91}" destId="{A9BEDDF8-89C6-4166-9093-BC8AF08FE7E6}" srcOrd="0" destOrd="0" presId="urn:microsoft.com/office/officeart/2005/8/layout/vList3#1"/>
    <dgm:cxn modelId="{82D86171-CBFF-47AC-80EF-4C65FE350BEC}" type="presParOf" srcId="{1F9C25CA-C3A1-4598-BCBA-DC8CABE3FC91}" destId="{130ECCF3-039C-4773-B794-B5A0805F1D90}" srcOrd="1" destOrd="0" presId="urn:microsoft.com/office/officeart/2005/8/layout/vList3#1"/>
    <dgm:cxn modelId="{B9BA2651-3780-49F6-8D81-B6CD3425BEAE}" type="presParOf" srcId="{032E2D2F-28C2-4956-B116-6678EE29673C}" destId="{161498B1-B7CC-4999-A87D-FCEFE723E026}" srcOrd="5" destOrd="0" presId="urn:microsoft.com/office/officeart/2005/8/layout/vList3#1"/>
    <dgm:cxn modelId="{2B97E910-08A8-4ECB-BC89-062A56C61691}" type="presParOf" srcId="{032E2D2F-28C2-4956-B116-6678EE29673C}" destId="{1488589F-2D95-451E-8155-F2554BC7A6C3}" srcOrd="6" destOrd="0" presId="urn:microsoft.com/office/officeart/2005/8/layout/vList3#1"/>
    <dgm:cxn modelId="{19A57981-6EC7-455E-B375-99D49B3B972C}" type="presParOf" srcId="{1488589F-2D95-451E-8155-F2554BC7A6C3}" destId="{8DA317EA-18DA-499E-88ED-5D9D18C830FB}" srcOrd="0" destOrd="0" presId="urn:microsoft.com/office/officeart/2005/8/layout/vList3#1"/>
    <dgm:cxn modelId="{2F4D0C7B-C626-4ED6-A5C6-8A0B72967B04}" type="presParOf" srcId="{1488589F-2D95-451E-8155-F2554BC7A6C3}" destId="{92739647-B660-47B9-B6FF-539CD97519AA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5F6D75-BA01-43A3-B5BE-95989F1BC7D0}">
      <dsp:nvSpPr>
        <dsp:cNvPr id="0" name=""/>
        <dsp:cNvSpPr/>
      </dsp:nvSpPr>
      <dsp:spPr>
        <a:xfrm rot="10800000">
          <a:off x="1426914" y="0"/>
          <a:ext cx="4754404" cy="778867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3459" tIns="118110" rIns="220472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b="1" kern="1200" smtClean="0">
              <a:solidFill>
                <a:srgbClr val="FF0000"/>
              </a:solidFill>
              <a:latin typeface="+mn-ea"/>
              <a:ea typeface="+mn-ea"/>
            </a:rPr>
            <a:t>课程回顾</a:t>
          </a:r>
          <a:endParaRPr lang="zh-CN" altLang="en-US" sz="3100" b="1" kern="1200" dirty="0">
            <a:solidFill>
              <a:srgbClr val="FF0000"/>
            </a:solidFill>
            <a:latin typeface="+mn-ea"/>
            <a:ea typeface="+mn-ea"/>
          </a:endParaRPr>
        </a:p>
      </dsp:txBody>
      <dsp:txXfrm rot="10800000">
        <a:off x="1621631" y="0"/>
        <a:ext cx="4559687" cy="778867"/>
      </dsp:txXfrm>
    </dsp:sp>
    <dsp:sp modelId="{D3233E78-0662-4261-BB51-912A57D4F089}">
      <dsp:nvSpPr>
        <dsp:cNvPr id="0" name=""/>
        <dsp:cNvSpPr/>
      </dsp:nvSpPr>
      <dsp:spPr>
        <a:xfrm>
          <a:off x="985662" y="0"/>
          <a:ext cx="778867" cy="77886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69DEB1A-FB46-44E1-8895-394F9E2F1095}">
      <dsp:nvSpPr>
        <dsp:cNvPr id="0" name=""/>
        <dsp:cNvSpPr/>
      </dsp:nvSpPr>
      <dsp:spPr>
        <a:xfrm rot="10800000">
          <a:off x="1392254" y="1011411"/>
          <a:ext cx="4754404" cy="778867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3459" tIns="102870" rIns="192024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700" kern="1200" smtClean="0"/>
            <a:t>分布式锁服务</a:t>
          </a:r>
          <a:r>
            <a:rPr lang="en-US" altLang="zh-CN" sz="2700" kern="1200" smtClean="0"/>
            <a:t>Chubby</a:t>
          </a:r>
          <a:endParaRPr lang="zh-CN" sz="2700" kern="1200" dirty="0"/>
        </a:p>
      </dsp:txBody>
      <dsp:txXfrm rot="10800000">
        <a:off x="1586971" y="1011411"/>
        <a:ext cx="4559687" cy="778867"/>
      </dsp:txXfrm>
    </dsp:sp>
    <dsp:sp modelId="{3D17A84F-D8BB-4ABC-B2B0-D5918EDE008C}">
      <dsp:nvSpPr>
        <dsp:cNvPr id="0" name=""/>
        <dsp:cNvSpPr/>
      </dsp:nvSpPr>
      <dsp:spPr>
        <a:xfrm>
          <a:off x="1002821" y="1011411"/>
          <a:ext cx="778867" cy="77886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30ECCF3-039C-4773-B794-B5A0805F1D90}">
      <dsp:nvSpPr>
        <dsp:cNvPr id="0" name=""/>
        <dsp:cNvSpPr/>
      </dsp:nvSpPr>
      <dsp:spPr>
        <a:xfrm rot="10800000">
          <a:off x="1392254" y="2022776"/>
          <a:ext cx="4754404" cy="778867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3459" tIns="102870" rIns="192024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700" kern="1200" smtClean="0"/>
            <a:t>分布式数据表</a:t>
          </a:r>
          <a:r>
            <a:rPr lang="en-US" altLang="zh-CN" sz="2700" kern="1200" smtClean="0"/>
            <a:t>BigTable</a:t>
          </a:r>
          <a:endParaRPr lang="zh-CN" sz="2700" kern="1200" dirty="0"/>
        </a:p>
      </dsp:txBody>
      <dsp:txXfrm rot="10800000">
        <a:off x="1586971" y="2022776"/>
        <a:ext cx="4559687" cy="778867"/>
      </dsp:txXfrm>
    </dsp:sp>
    <dsp:sp modelId="{A9BEDDF8-89C6-4166-9093-BC8AF08FE7E6}">
      <dsp:nvSpPr>
        <dsp:cNvPr id="0" name=""/>
        <dsp:cNvSpPr/>
      </dsp:nvSpPr>
      <dsp:spPr>
        <a:xfrm>
          <a:off x="1002821" y="2022776"/>
          <a:ext cx="778867" cy="77886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2739647-B660-47B9-B6FF-539CD97519AA}">
      <dsp:nvSpPr>
        <dsp:cNvPr id="0" name=""/>
        <dsp:cNvSpPr/>
      </dsp:nvSpPr>
      <dsp:spPr>
        <a:xfrm rot="10800000">
          <a:off x="1392254" y="3034142"/>
          <a:ext cx="4754404" cy="778867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3459" tIns="102870" rIns="192024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700" kern="1200" smtClean="0">
              <a:effectLst>
                <a:outerShdw blurRad="38100" dist="38100" dir="2700000" algn="tl">
                  <a:srgbClr val="C0C0C0"/>
                </a:outerShdw>
              </a:effectLst>
            </a:rPr>
            <a:t>Google</a:t>
          </a:r>
          <a:r>
            <a:rPr lang="zh-CN" altLang="en-US" sz="2700" kern="1200" smtClean="0">
              <a:effectLst>
                <a:outerShdw blurRad="38100" dist="38100" dir="2700000" algn="tl">
                  <a:srgbClr val="C0C0C0"/>
                </a:outerShdw>
              </a:effectLst>
            </a:rPr>
            <a:t>云计算的技术架构</a:t>
          </a:r>
          <a:endParaRPr lang="zh-CN" sz="2700" kern="1200" dirty="0"/>
        </a:p>
      </dsp:txBody>
      <dsp:txXfrm rot="10800000">
        <a:off x="1586971" y="3034142"/>
        <a:ext cx="4559687" cy="778867"/>
      </dsp:txXfrm>
    </dsp:sp>
    <dsp:sp modelId="{8DA317EA-18DA-499E-88ED-5D9D18C830FB}">
      <dsp:nvSpPr>
        <dsp:cNvPr id="0" name=""/>
        <dsp:cNvSpPr/>
      </dsp:nvSpPr>
      <dsp:spPr>
        <a:xfrm>
          <a:off x="1002821" y="3034142"/>
          <a:ext cx="778867" cy="77886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5F6D75-BA01-43A3-B5BE-95989F1BC7D0}">
      <dsp:nvSpPr>
        <dsp:cNvPr id="0" name=""/>
        <dsp:cNvSpPr/>
      </dsp:nvSpPr>
      <dsp:spPr>
        <a:xfrm rot="10800000">
          <a:off x="1426914" y="0"/>
          <a:ext cx="4754404" cy="778867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3459" tIns="118110" rIns="220472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b="0" kern="1200" smtClean="0">
              <a:solidFill>
                <a:schemeClr val="tx1"/>
              </a:solidFill>
              <a:latin typeface="+mn-ea"/>
              <a:ea typeface="+mn-ea"/>
            </a:rPr>
            <a:t>课程回顾</a:t>
          </a:r>
          <a:endParaRPr lang="zh-CN" altLang="en-US" sz="3100" b="0" kern="1200" dirty="0">
            <a:solidFill>
              <a:schemeClr val="tx1"/>
            </a:solidFill>
            <a:latin typeface="+mn-ea"/>
            <a:ea typeface="+mn-ea"/>
          </a:endParaRPr>
        </a:p>
      </dsp:txBody>
      <dsp:txXfrm rot="10800000">
        <a:off x="1621631" y="0"/>
        <a:ext cx="4559687" cy="778867"/>
      </dsp:txXfrm>
    </dsp:sp>
    <dsp:sp modelId="{D3233E78-0662-4261-BB51-912A57D4F089}">
      <dsp:nvSpPr>
        <dsp:cNvPr id="0" name=""/>
        <dsp:cNvSpPr/>
      </dsp:nvSpPr>
      <dsp:spPr>
        <a:xfrm>
          <a:off x="985662" y="0"/>
          <a:ext cx="778867" cy="77886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69DEB1A-FB46-44E1-8895-394F9E2F1095}">
      <dsp:nvSpPr>
        <dsp:cNvPr id="0" name=""/>
        <dsp:cNvSpPr/>
      </dsp:nvSpPr>
      <dsp:spPr>
        <a:xfrm rot="10800000">
          <a:off x="1392254" y="1011411"/>
          <a:ext cx="4754404" cy="778867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3459" tIns="102870" rIns="192024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700" b="1" kern="1200" smtClean="0">
              <a:solidFill>
                <a:srgbClr val="FF0000"/>
              </a:solidFill>
            </a:rPr>
            <a:t>分布式锁服务</a:t>
          </a:r>
          <a:r>
            <a:rPr lang="en-US" altLang="zh-CN" sz="2700" b="1" kern="1200" smtClean="0">
              <a:solidFill>
                <a:srgbClr val="FF0000"/>
              </a:solidFill>
            </a:rPr>
            <a:t>Chubby</a:t>
          </a:r>
          <a:endParaRPr lang="zh-CN" sz="2700" b="1" kern="1200" dirty="0">
            <a:solidFill>
              <a:srgbClr val="FF0000"/>
            </a:solidFill>
          </a:endParaRPr>
        </a:p>
      </dsp:txBody>
      <dsp:txXfrm rot="10800000">
        <a:off x="1586971" y="1011411"/>
        <a:ext cx="4559687" cy="778867"/>
      </dsp:txXfrm>
    </dsp:sp>
    <dsp:sp modelId="{3D17A84F-D8BB-4ABC-B2B0-D5918EDE008C}">
      <dsp:nvSpPr>
        <dsp:cNvPr id="0" name=""/>
        <dsp:cNvSpPr/>
      </dsp:nvSpPr>
      <dsp:spPr>
        <a:xfrm>
          <a:off x="1002821" y="1011411"/>
          <a:ext cx="778867" cy="77886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30ECCF3-039C-4773-B794-B5A0805F1D90}">
      <dsp:nvSpPr>
        <dsp:cNvPr id="0" name=""/>
        <dsp:cNvSpPr/>
      </dsp:nvSpPr>
      <dsp:spPr>
        <a:xfrm rot="10800000">
          <a:off x="1392254" y="2022776"/>
          <a:ext cx="4754404" cy="778867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3459" tIns="102870" rIns="192024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700" kern="1200" smtClean="0"/>
            <a:t>分布式数据表</a:t>
          </a:r>
          <a:r>
            <a:rPr lang="en-US" altLang="zh-CN" sz="2700" kern="1200" smtClean="0"/>
            <a:t>BigTable</a:t>
          </a:r>
          <a:endParaRPr lang="zh-CN" sz="2700" kern="1200" dirty="0"/>
        </a:p>
      </dsp:txBody>
      <dsp:txXfrm rot="10800000">
        <a:off x="1586971" y="2022776"/>
        <a:ext cx="4559687" cy="778867"/>
      </dsp:txXfrm>
    </dsp:sp>
    <dsp:sp modelId="{A9BEDDF8-89C6-4166-9093-BC8AF08FE7E6}">
      <dsp:nvSpPr>
        <dsp:cNvPr id="0" name=""/>
        <dsp:cNvSpPr/>
      </dsp:nvSpPr>
      <dsp:spPr>
        <a:xfrm>
          <a:off x="1002821" y="2022776"/>
          <a:ext cx="778867" cy="77886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2739647-B660-47B9-B6FF-539CD97519AA}">
      <dsp:nvSpPr>
        <dsp:cNvPr id="0" name=""/>
        <dsp:cNvSpPr/>
      </dsp:nvSpPr>
      <dsp:spPr>
        <a:xfrm rot="10800000">
          <a:off x="1392254" y="3034142"/>
          <a:ext cx="4754404" cy="778867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3459" tIns="102870" rIns="192024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700" kern="1200" smtClean="0">
              <a:effectLst>
                <a:outerShdw blurRad="38100" dist="38100" dir="2700000" algn="tl">
                  <a:srgbClr val="C0C0C0"/>
                </a:outerShdw>
              </a:effectLst>
            </a:rPr>
            <a:t>Google</a:t>
          </a:r>
          <a:r>
            <a:rPr lang="zh-CN" altLang="en-US" sz="2700" kern="1200" smtClean="0">
              <a:effectLst>
                <a:outerShdw blurRad="38100" dist="38100" dir="2700000" algn="tl">
                  <a:srgbClr val="C0C0C0"/>
                </a:outerShdw>
              </a:effectLst>
            </a:rPr>
            <a:t>云计算的技术架构</a:t>
          </a:r>
          <a:endParaRPr lang="zh-CN" sz="2700" kern="1200" dirty="0"/>
        </a:p>
      </dsp:txBody>
      <dsp:txXfrm rot="10800000">
        <a:off x="1586971" y="3034142"/>
        <a:ext cx="4559687" cy="778867"/>
      </dsp:txXfrm>
    </dsp:sp>
    <dsp:sp modelId="{8DA317EA-18DA-499E-88ED-5D9D18C830FB}">
      <dsp:nvSpPr>
        <dsp:cNvPr id="0" name=""/>
        <dsp:cNvSpPr/>
      </dsp:nvSpPr>
      <dsp:spPr>
        <a:xfrm>
          <a:off x="1002821" y="3034142"/>
          <a:ext cx="778867" cy="77886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822FB7-721F-487A-A34A-BA3CCA6D95ED}" type="datetimeFigureOut">
              <a:rPr lang="zh-CN" altLang="en-US" smtClean="0"/>
              <a:pPr/>
              <a:t>2011-1-23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EB7CBD-9736-42BC-9E62-0C09FC606A5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3687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DB091-9727-42B2-856F-ADF573979113}" type="datetimeFigureOut">
              <a:rPr lang="zh-CN" altLang="en-US" smtClean="0"/>
              <a:pPr/>
              <a:t>2011-1-23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336890-7F2A-414B-9FF1-9322CAE4F6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01728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64516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DC6E1B-BE14-4537-8611-0CEEE13ABF28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65540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FEE51E-5116-460E-BCCC-24144A13ECAF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17"/>
          <p:cNvSpPr>
            <a:spLocks noChangeArrowheads="1"/>
          </p:cNvSpPr>
          <p:nvPr/>
        </p:nvSpPr>
        <p:spPr bwMode="gray">
          <a:xfrm>
            <a:off x="0" y="0"/>
            <a:ext cx="9144000" cy="6096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457200" y="4114800"/>
            <a:ext cx="8229600" cy="76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altLang="zh-CN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524000" y="4948238"/>
            <a:ext cx="5943600" cy="609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单击此处编辑母版副标题样式</a:t>
            </a:r>
            <a:endParaRPr lang="en-US" altLang="zh-CN"/>
          </a:p>
        </p:txBody>
      </p:sp>
      <p:pic>
        <p:nvPicPr>
          <p:cNvPr id="3097" name="Picture 25" descr="C:\Users\Yevon\Desktop\cloud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124744"/>
            <a:ext cx="4248472" cy="2660664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6237312"/>
            <a:ext cx="2952328" cy="504056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319088"/>
            <a:ext cx="2057400" cy="600551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319088"/>
            <a:ext cx="6019800" cy="600551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19088"/>
            <a:ext cx="6172200" cy="56356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r>
              <a:rPr lang="zh-CN" altLang="en-US" smtClean="0"/>
              <a:t>单击图标添加表格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ltGray">
          <a:xfrm>
            <a:off x="8356600" y="981075"/>
            <a:ext cx="787400" cy="58769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45" name="Line 21"/>
          <p:cNvSpPr>
            <a:spLocks noChangeShapeType="1"/>
          </p:cNvSpPr>
          <p:nvPr/>
        </p:nvSpPr>
        <p:spPr bwMode="auto">
          <a:xfrm>
            <a:off x="425450" y="6381328"/>
            <a:ext cx="8353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gray">
          <a:xfrm>
            <a:off x="0" y="0"/>
            <a:ext cx="9144000" cy="981075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altLang="zh-CN" dirty="0" smtClean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457200" y="319088"/>
            <a:ext cx="61722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</a:t>
            </a:r>
            <a:br>
              <a:rPr lang="en-US" altLang="zh-CN" smtClean="0"/>
            </a:br>
            <a:r>
              <a:rPr lang="en-US" altLang="zh-CN" smtClean="0"/>
              <a:t> style</a:t>
            </a:r>
          </a:p>
        </p:txBody>
      </p:sp>
      <p:sp>
        <p:nvSpPr>
          <p:cNvPr id="9" name="Rectangle 4"/>
          <p:cNvSpPr txBox="1">
            <a:spLocks noChangeArrowheads="1"/>
          </p:cNvSpPr>
          <p:nvPr userDrawn="1"/>
        </p:nvSpPr>
        <p:spPr bwMode="auto">
          <a:xfrm>
            <a:off x="8460432" y="6381328"/>
            <a:ext cx="648072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宋体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6602CD-97BB-46C5-B131-9F9E2B252911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itchFamily="2" charset="-122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itchFamily="2" charset="-122"/>
                <a:cs typeface="+mn-cs"/>
              </a:rPr>
              <a:t> 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itchFamily="2" charset="-122"/>
              <a:cs typeface="+mn-cs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 userDrawn="1"/>
        </p:nvSpPr>
        <p:spPr bwMode="auto">
          <a:xfrm>
            <a:off x="251520" y="6381328"/>
            <a:ext cx="177356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宋体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itchFamily="2" charset="-122"/>
                <a:cs typeface="+mn-cs"/>
              </a:rPr>
              <a:t>虚拟化与云计算 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itchFamily="2" charset="-122"/>
              <a:cs typeface="+mn-cs"/>
            </a:endParaRPr>
          </a:p>
        </p:txBody>
      </p:sp>
      <p:sp>
        <p:nvSpPr>
          <p:cNvPr id="13" name="Rectangle 4"/>
          <p:cNvSpPr txBox="1">
            <a:spLocks noChangeArrowheads="1"/>
          </p:cNvSpPr>
          <p:nvPr userDrawn="1"/>
        </p:nvSpPr>
        <p:spPr bwMode="auto">
          <a:xfrm>
            <a:off x="3662536" y="6381328"/>
            <a:ext cx="2061592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宋体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itchFamily="2" charset="-122"/>
                <a:cs typeface="+mn-cs"/>
              </a:rPr>
              <a:t>天津大学软件学院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e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4267200"/>
            <a:ext cx="8229600" cy="762000"/>
          </a:xfrm>
        </p:spPr>
        <p:txBody>
          <a:bodyPr/>
          <a:lstStyle/>
          <a:p>
            <a:pPr algn="ctr"/>
            <a:r>
              <a:rPr lang="en-US" altLang="zh-CN" sz="3600" smtClean="0">
                <a:ea typeface="宋体" pitchFamily="2" charset="-122"/>
              </a:rPr>
              <a:t>Google</a:t>
            </a:r>
            <a:r>
              <a:rPr lang="zh-CN" altLang="en-US" sz="3600" smtClean="0">
                <a:ea typeface="宋体" pitchFamily="2" charset="-122"/>
              </a:rPr>
              <a:t>云架构</a:t>
            </a:r>
            <a:endParaRPr lang="en-US" altLang="zh-CN" sz="3600" dirty="0">
              <a:ea typeface="宋体" pitchFamily="2" charset="-122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5091113"/>
            <a:ext cx="5943600" cy="609600"/>
          </a:xfrm>
        </p:spPr>
        <p:txBody>
          <a:bodyPr/>
          <a:lstStyle/>
          <a:p>
            <a:r>
              <a:rPr lang="zh-CN" altLang="en-US" dirty="0" smtClean="0">
                <a:ea typeface="宋体" pitchFamily="2" charset="-122"/>
              </a:rPr>
              <a:t>天津大学软件学院</a:t>
            </a:r>
            <a:endParaRPr lang="en-US" altLang="zh-CN" dirty="0">
              <a:ea typeface="宋体" pitchFamily="2" charset="-122"/>
            </a:endParaRPr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 flipV="1">
            <a:off x="179388" y="4648200"/>
            <a:ext cx="1466850" cy="9525"/>
          </a:xfrm>
          <a:prstGeom prst="line">
            <a:avLst/>
          </a:prstGeom>
          <a:noFill/>
          <a:ln w="76200" cap="rnd">
            <a:solidFill>
              <a:schemeClr val="accent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7596188" y="4648200"/>
            <a:ext cx="1349375" cy="1588"/>
          </a:xfrm>
          <a:prstGeom prst="line">
            <a:avLst/>
          </a:prstGeom>
          <a:noFill/>
          <a:ln w="762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zh-CN" altLang="en-US" sz="2400" dirty="0" smtClean="0"/>
              <a:t>主要用于解决分布式一致性问题</a:t>
            </a:r>
            <a:endParaRPr lang="en-US" altLang="zh-CN" sz="2400" dirty="0" smtClean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zh-CN" altLang="en-US" sz="2400" dirty="0" smtClean="0"/>
              <a:t>在一个分布式系统中，有一组的</a:t>
            </a:r>
            <a:r>
              <a:rPr lang="en-US" altLang="zh-CN" sz="2400" dirty="0" smtClean="0"/>
              <a:t>Process</a:t>
            </a:r>
            <a:r>
              <a:rPr lang="zh-CN" altLang="en-US" sz="2400" dirty="0" smtClean="0"/>
              <a:t>，它们需要确定一个</a:t>
            </a:r>
            <a:r>
              <a:rPr lang="en-US" altLang="zh-CN" sz="2400" dirty="0" smtClean="0"/>
              <a:t>Value</a:t>
            </a:r>
            <a:r>
              <a:rPr lang="zh-CN" altLang="en-US" sz="2400" dirty="0" smtClean="0"/>
              <a:t>。于是每个</a:t>
            </a:r>
            <a:r>
              <a:rPr lang="en-US" altLang="zh-CN" sz="2400" dirty="0" smtClean="0"/>
              <a:t>Process</a:t>
            </a:r>
            <a:r>
              <a:rPr lang="zh-CN" altLang="en-US" sz="2400" dirty="0" smtClean="0"/>
              <a:t>都提出了一个</a:t>
            </a:r>
            <a:r>
              <a:rPr lang="en-US" altLang="zh-CN" sz="2400" dirty="0" smtClean="0"/>
              <a:t>Value</a:t>
            </a:r>
            <a:r>
              <a:rPr lang="zh-CN" altLang="en-US" sz="2400" dirty="0" smtClean="0"/>
              <a:t>，一致性就是指只有其中的一个</a:t>
            </a:r>
            <a:r>
              <a:rPr lang="en-US" altLang="zh-CN" sz="2400" dirty="0" smtClean="0"/>
              <a:t>Value</a:t>
            </a:r>
            <a:r>
              <a:rPr lang="zh-CN" altLang="en-US" sz="2400" dirty="0" smtClean="0"/>
              <a:t>能够被选中作为最后确定的值，并且当这个值被选出来以后，所有的</a:t>
            </a:r>
            <a:r>
              <a:rPr lang="en-US" altLang="zh-CN" sz="2400" dirty="0" smtClean="0"/>
              <a:t>Process</a:t>
            </a:r>
            <a:r>
              <a:rPr lang="zh-CN" altLang="en-US" sz="2400" dirty="0" smtClean="0"/>
              <a:t>都需要被通知到</a:t>
            </a:r>
            <a:endParaRPr lang="en-US" altLang="zh-CN" sz="2400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zh-CN" altLang="en-US" sz="2400" dirty="0" smtClean="0"/>
              <a:t>粗粒度的分布式锁服务</a:t>
            </a:r>
            <a:endParaRPr lang="en-US" altLang="zh-CN" sz="2400" dirty="0" smtClean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CN" sz="2400" dirty="0" smtClean="0"/>
              <a:t>Chubby</a:t>
            </a:r>
            <a:r>
              <a:rPr lang="zh-CN" altLang="en-US" sz="2400" dirty="0" smtClean="0"/>
              <a:t>是</a:t>
            </a:r>
            <a:r>
              <a:rPr lang="en-US" altLang="zh-CN" sz="2400" dirty="0" smtClean="0"/>
              <a:t>Google</a:t>
            </a:r>
            <a:r>
              <a:rPr lang="zh-CN" altLang="en-US" sz="2400" dirty="0" smtClean="0"/>
              <a:t>为解决分布式一致性问题而设计的提供粗粒度锁服务的</a:t>
            </a:r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文件系统</a:t>
            </a:r>
            <a:endParaRPr lang="en-US" altLang="zh-CN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zh-CN" altLang="en-US" sz="2400" dirty="0" smtClean="0"/>
              <a:t>其他分布式系统可以使用它对共享资源的访问进行同步</a:t>
            </a:r>
            <a:endParaRPr lang="en-US" altLang="zh-CN" sz="2400" dirty="0" smtClean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endParaRPr lang="en-US" altLang="zh-CN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altLang="zh-CN" sz="2400" dirty="0" smtClean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zh-CN" altLang="en-US" sz="24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 smtClean="0"/>
              <a:t>Chubby</a:t>
            </a:r>
            <a:r>
              <a:rPr lang="zh-CN" altLang="en-US" dirty="0" smtClean="0"/>
              <a:t>是什么？</a:t>
            </a:r>
            <a:endParaRPr lang="zh-CN" altLang="en-US" dirty="0"/>
          </a:p>
        </p:txBody>
      </p:sp>
      <p:sp>
        <p:nvSpPr>
          <p:cNvPr id="30724" name="灯片编号占位符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CFDC0E-8086-44E1-A3FE-2BF096D10B80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726786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z="2400" smtClean="0"/>
              <a:t>需要实现的特性</a:t>
            </a:r>
            <a:endParaRPr lang="en-US" altLang="zh-CN" sz="2400" smtClean="0"/>
          </a:p>
          <a:p>
            <a:pPr lvl="1" eaLnBrk="1" hangingPunct="1"/>
            <a:r>
              <a:rPr lang="zh-CN" altLang="en-US" sz="2400" smtClean="0"/>
              <a:t>高可用性</a:t>
            </a:r>
            <a:endParaRPr lang="en-US" altLang="zh-CN" sz="2400" smtClean="0"/>
          </a:p>
          <a:p>
            <a:pPr lvl="1" eaLnBrk="1" hangingPunct="1"/>
            <a:r>
              <a:rPr lang="zh-CN" altLang="en-US" sz="2400" smtClean="0"/>
              <a:t>高可靠性</a:t>
            </a:r>
            <a:endParaRPr lang="en-US" altLang="zh-CN" sz="2400" smtClean="0"/>
          </a:p>
          <a:p>
            <a:pPr lvl="1" eaLnBrk="1" hangingPunct="1"/>
            <a:r>
              <a:rPr lang="zh-CN" altLang="en-US" sz="2400" smtClean="0"/>
              <a:t>支持粗粒度的建议性锁服务</a:t>
            </a:r>
            <a:endParaRPr lang="en-US" altLang="zh-CN" sz="2400" smtClean="0"/>
          </a:p>
          <a:p>
            <a:pPr lvl="1" eaLnBrk="1" hangingPunct="1"/>
            <a:r>
              <a:rPr lang="zh-CN" altLang="en-US" sz="2400" smtClean="0"/>
              <a:t>支持小规模文件直接存储</a:t>
            </a:r>
            <a:endParaRPr lang="en-US" altLang="zh-CN" sz="2400" smtClean="0"/>
          </a:p>
          <a:p>
            <a:pPr lvl="1" eaLnBrk="1" hangingPunct="1"/>
            <a:endParaRPr lang="en-US" altLang="zh-CN" sz="2400" smtClean="0"/>
          </a:p>
          <a:p>
            <a:pPr eaLnBrk="1" hangingPunct="1"/>
            <a:r>
              <a:rPr lang="zh-CN" altLang="en-US" sz="2400" smtClean="0"/>
              <a:t>不作考虑的特性</a:t>
            </a:r>
            <a:endParaRPr lang="en-US" altLang="zh-CN" sz="2400" smtClean="0"/>
          </a:p>
          <a:p>
            <a:pPr lvl="1" eaLnBrk="1" hangingPunct="1"/>
            <a:r>
              <a:rPr lang="zh-CN" altLang="en-US" sz="2400" smtClean="0"/>
              <a:t>高性能</a:t>
            </a:r>
            <a:endParaRPr lang="en-US" altLang="zh-CN" sz="2400" smtClean="0"/>
          </a:p>
          <a:p>
            <a:pPr lvl="1" eaLnBrk="1" hangingPunct="1"/>
            <a:r>
              <a:rPr lang="zh-CN" altLang="en-US" sz="2400" smtClean="0"/>
              <a:t>存储能力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 smtClean="0"/>
              <a:t>Chubby</a:t>
            </a:r>
            <a:r>
              <a:rPr lang="zh-CN" altLang="en-US" dirty="0" smtClean="0"/>
              <a:t>的设计目标</a:t>
            </a:r>
            <a:endParaRPr lang="zh-CN" altLang="en-US" dirty="0"/>
          </a:p>
        </p:txBody>
      </p:sp>
      <p:sp>
        <p:nvSpPr>
          <p:cNvPr id="31748" name="灯片编号占位符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8F0723-1C9E-4A7E-9E14-4ED76D852B76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40987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 smtClean="0"/>
              <a:t>Chubby</a:t>
            </a:r>
            <a:r>
              <a:rPr lang="zh-CN" altLang="en-US" dirty="0" smtClean="0"/>
              <a:t>的系统架构</a:t>
            </a:r>
            <a:endParaRPr lang="zh-CN" altLang="en-US" dirty="0"/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>
              <a:latin typeface="Lucida Sans Unicode" pitchFamily="34" charset="0"/>
              <a:ea typeface="黑体" pitchFamily="49" charset="-122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643063" y="2000250"/>
          <a:ext cx="5411787" cy="350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r:id="rId3" imgW="6724797" imgH="4360765" progId="Visio.Drawing.11">
                  <p:embed/>
                </p:oleObj>
              </mc:Choice>
              <mc:Fallback>
                <p:oleObj r:id="rId3" imgW="6724797" imgH="4360765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2000250"/>
                        <a:ext cx="5411787" cy="35004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灯片编号占位符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F3AE94-ED42-44DF-9C02-4CB521BEFB99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413554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/>
              <a:t>文件系统中文件的权限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71563" y="2857500"/>
            <a:ext cx="7072312" cy="4619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/>
              <a:t>文件系统中文件操作的权限有哪些？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71563" y="3571875"/>
            <a:ext cx="7072312" cy="4619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/>
              <a:t>这些权限之间的互斥关系是怎样的？</a:t>
            </a:r>
          </a:p>
        </p:txBody>
      </p:sp>
    </p:spTree>
    <p:extLst>
      <p:ext uri="{BB962C8B-B14F-4D97-AF65-F5344CB8AC3E}">
        <p14:creationId xmlns:p14="http://schemas.microsoft.com/office/powerpoint/2010/main" val="182673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2400" smtClean="0"/>
              <a:t>Chubby</a:t>
            </a:r>
            <a:r>
              <a:rPr lang="zh-CN" altLang="en-US" sz="2400" smtClean="0"/>
              <a:t>系统本质上就是一个分布式的、存储大量小文件的文件系统</a:t>
            </a:r>
            <a:endParaRPr lang="en-US" altLang="zh-CN" sz="2400" smtClean="0"/>
          </a:p>
          <a:p>
            <a:pPr lvl="1" eaLnBrk="1" hangingPunct="1"/>
            <a:r>
              <a:rPr lang="en-US" altLang="zh-CN" sz="2400" smtClean="0"/>
              <a:t>Chubby</a:t>
            </a:r>
            <a:r>
              <a:rPr lang="zh-CN" altLang="en-US" sz="2400" smtClean="0"/>
              <a:t>中的锁就是文件</a:t>
            </a:r>
            <a:endParaRPr lang="en-US" altLang="zh-CN" sz="2400" smtClean="0"/>
          </a:p>
          <a:p>
            <a:pPr lvl="1" eaLnBrk="1" hangingPunct="1"/>
            <a:r>
              <a:rPr lang="zh-CN" altLang="en-US" sz="2400" smtClean="0"/>
              <a:t>在</a:t>
            </a:r>
            <a:r>
              <a:rPr lang="en-US" altLang="zh-CN" sz="2400" smtClean="0"/>
              <a:t>GFS</a:t>
            </a:r>
            <a:r>
              <a:rPr lang="zh-CN" altLang="en-US" sz="2400" smtClean="0"/>
              <a:t>的例子中，创建文件就是进行“加锁”操作，创建文件成功的那个</a:t>
            </a:r>
            <a:r>
              <a:rPr lang="en-US" altLang="zh-CN" sz="2400" smtClean="0"/>
              <a:t>server</a:t>
            </a:r>
            <a:r>
              <a:rPr lang="zh-CN" altLang="en-US" sz="2400" smtClean="0"/>
              <a:t>其实就是抢占到了“锁”</a:t>
            </a:r>
            <a:endParaRPr lang="en-US" altLang="zh-CN" sz="2400" smtClean="0"/>
          </a:p>
          <a:p>
            <a:pPr lvl="1" eaLnBrk="1" hangingPunct="1"/>
            <a:r>
              <a:rPr lang="zh-CN" altLang="en-US" sz="2400" smtClean="0"/>
              <a:t>用户通过打开、关闭和存取文件，获取共享锁或者独占锁；并且通过通信机制，向用户发送更新信息</a:t>
            </a:r>
            <a:endParaRPr lang="en-US" altLang="zh-CN" sz="2400" smtClean="0"/>
          </a:p>
          <a:p>
            <a:pPr eaLnBrk="1" hangingPunct="1"/>
            <a:endParaRPr lang="zh-CN" altLang="en-US" sz="2400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 smtClean="0"/>
              <a:t>Chubby</a:t>
            </a:r>
            <a:r>
              <a:rPr lang="zh-CN" altLang="en-US" dirty="0" smtClean="0"/>
              <a:t>文件系统</a:t>
            </a:r>
            <a:endParaRPr lang="zh-CN" altLang="en-US" dirty="0"/>
          </a:p>
        </p:txBody>
      </p:sp>
      <p:sp>
        <p:nvSpPr>
          <p:cNvPr id="33796" name="灯片编号占位符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4B209B-1AEB-4882-9124-62489DECA09B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316962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 smtClean="0"/>
              <a:t>Client</a:t>
            </a:r>
            <a:r>
              <a:rPr lang="zh-CN" altLang="en-US" dirty="0" smtClean="0"/>
              <a:t>与</a:t>
            </a:r>
            <a:r>
              <a:rPr lang="en-US" altLang="zh-CN" dirty="0" smtClean="0"/>
              <a:t>Chubby</a:t>
            </a:r>
            <a:r>
              <a:rPr lang="zh-CN" altLang="en-US" dirty="0" smtClean="0"/>
              <a:t>的通信协议</a:t>
            </a:r>
            <a:endParaRPr lang="zh-CN" altLang="en-US" dirty="0"/>
          </a:p>
        </p:txBody>
      </p:sp>
      <p:sp>
        <p:nvSpPr>
          <p:cNvPr id="205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>
              <a:latin typeface="Lucida Sans Unicode" pitchFamily="34" charset="0"/>
              <a:ea typeface="黑体" pitchFamily="49" charset="-122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857250" y="1714500"/>
          <a:ext cx="7445375" cy="364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r:id="rId3" imgW="10090822" imgH="5032717" progId="Visio.Drawing.11">
                  <p:embed/>
                </p:oleObj>
              </mc:Choice>
              <mc:Fallback>
                <p:oleObj r:id="rId3" imgW="10090822" imgH="5032717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1714500"/>
                        <a:ext cx="7445375" cy="36433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灯片编号占位符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92031A-F9B4-4AB4-BE0F-072904EF8189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72065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主节点选举</a:t>
            </a:r>
            <a:endParaRPr lang="en-US" altLang="zh-CN" smtClean="0"/>
          </a:p>
          <a:p>
            <a:pPr eaLnBrk="1" hangingPunct="1"/>
            <a:r>
              <a:rPr lang="zh-CN" altLang="en-US" smtClean="0"/>
              <a:t>独占锁</a:t>
            </a:r>
            <a:endParaRPr lang="en-US" altLang="zh-CN" smtClean="0"/>
          </a:p>
          <a:p>
            <a:pPr eaLnBrk="1" hangingPunct="1"/>
            <a:r>
              <a:rPr lang="zh-CN" altLang="en-US" smtClean="0"/>
              <a:t>共享锁</a:t>
            </a:r>
            <a:endParaRPr lang="en-US" altLang="zh-CN" smtClean="0"/>
          </a:p>
          <a:p>
            <a:pPr eaLnBrk="1" hangingPunct="1"/>
            <a:r>
              <a:rPr lang="zh-CN" altLang="en-US" smtClean="0"/>
              <a:t>数据存取应用</a:t>
            </a:r>
            <a:endParaRPr lang="en-US" altLang="zh-CN" smtClean="0"/>
          </a:p>
          <a:p>
            <a:pPr lvl="1" eaLnBrk="1" hangingPunct="1"/>
            <a:r>
              <a:rPr lang="zh-CN" altLang="en-US" smtClean="0"/>
              <a:t>获取</a:t>
            </a:r>
            <a:r>
              <a:rPr lang="en-US" altLang="zh-CN" smtClean="0"/>
              <a:t>GFS ChunkServer</a:t>
            </a:r>
            <a:r>
              <a:rPr lang="zh-CN" altLang="en-US" smtClean="0"/>
              <a:t>信息</a:t>
            </a:r>
            <a:endParaRPr lang="en-US" altLang="zh-CN" smtClean="0"/>
          </a:p>
          <a:p>
            <a:pPr lvl="1" eaLnBrk="1" hangingPunct="1"/>
            <a:r>
              <a:rPr lang="zh-CN" altLang="en-US" smtClean="0"/>
              <a:t>元数据存储</a:t>
            </a:r>
            <a:endParaRPr lang="en-US" altLang="zh-CN" smtClean="0"/>
          </a:p>
          <a:p>
            <a:pPr lvl="1" eaLnBrk="1" hangingPunct="1"/>
            <a:r>
              <a:rPr lang="en-US" altLang="zh-CN" smtClean="0"/>
              <a:t>……</a:t>
            </a:r>
            <a:endParaRPr lang="zh-CN" altLang="en-US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 smtClean="0"/>
              <a:t>Chubby</a:t>
            </a:r>
            <a:r>
              <a:rPr lang="zh-CN" altLang="en-US" dirty="0" smtClean="0"/>
              <a:t>的应用</a:t>
            </a:r>
            <a:endParaRPr lang="zh-CN" altLang="en-US" dirty="0"/>
          </a:p>
        </p:txBody>
      </p:sp>
      <p:sp>
        <p:nvSpPr>
          <p:cNvPr id="34820" name="灯片编号占位符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468E54-E97E-4033-8C39-A2FC76A75B7B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368935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 err="1" smtClean="0"/>
              <a:t>Goolge</a:t>
            </a:r>
            <a:r>
              <a:rPr lang="zh-CN" altLang="en-US" dirty="0" smtClean="0"/>
              <a:t>的云计算</a:t>
            </a:r>
            <a:endParaRPr lang="zh-CN" altLang="en-US" dirty="0"/>
          </a:p>
        </p:txBody>
      </p:sp>
      <p:sp>
        <p:nvSpPr>
          <p:cNvPr id="3584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2113"/>
            <a:ext cx="4572000" cy="1454150"/>
          </a:xfrm>
        </p:spPr>
        <p:txBody>
          <a:bodyPr/>
          <a:lstStyle/>
          <a:p>
            <a:pPr eaLnBrk="1" hangingPunct="1"/>
            <a:r>
              <a:rPr lang="zh-CN" altLang="en-US" smtClean="0"/>
              <a:t>分布式数据表</a:t>
            </a:r>
            <a:r>
              <a:rPr lang="en-US" altLang="zh-CN" smtClean="0"/>
              <a:t>BigTable</a:t>
            </a:r>
            <a:endParaRPr lang="zh-CN" altLang="en-US" smtClean="0"/>
          </a:p>
        </p:txBody>
      </p:sp>
      <p:sp>
        <p:nvSpPr>
          <p:cNvPr id="35844" name="灯片编号占位符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A66D9E-B4A1-42D7-9259-FA17B9610B8D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zh-CN" altLang="en-US" smtClean="0"/>
          </a:p>
        </p:txBody>
      </p:sp>
      <p:graphicFrame>
        <p:nvGraphicFramePr>
          <p:cNvPr id="6" name="内容占位符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0145064"/>
              </p:ext>
            </p:extLst>
          </p:nvPr>
        </p:nvGraphicFramePr>
        <p:xfrm>
          <a:off x="1043608" y="1844824"/>
          <a:ext cx="7149480" cy="3813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标题 1"/>
          <p:cNvSpPr txBox="1">
            <a:spLocks/>
          </p:cNvSpPr>
          <p:nvPr/>
        </p:nvSpPr>
        <p:spPr bwMode="white">
          <a:xfrm>
            <a:off x="412076" y="18864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r>
              <a:rPr lang="zh-CN" altLang="en-US" smtClean="0"/>
              <a:t>大纲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7859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-2399"/>
            <a:ext cx="8686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 err="1" smtClean="0"/>
              <a:t>BigTable</a:t>
            </a:r>
            <a:endParaRPr lang="zh-CN" altLang="en-US" sz="3200" dirty="0"/>
          </a:p>
        </p:txBody>
      </p:sp>
      <p:sp>
        <p:nvSpPr>
          <p:cNvPr id="3686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z="2400" smtClean="0"/>
              <a:t>为什么需要设计</a:t>
            </a:r>
            <a:r>
              <a:rPr lang="en-US" altLang="zh-CN" sz="2400" smtClean="0"/>
              <a:t>BigTable</a:t>
            </a:r>
            <a:r>
              <a:rPr lang="zh-CN" altLang="en-US" sz="2400" smtClean="0"/>
              <a:t>？</a:t>
            </a:r>
            <a:endParaRPr lang="en-US" altLang="zh-CN" sz="2400" smtClean="0"/>
          </a:p>
          <a:p>
            <a:pPr lvl="1" eaLnBrk="1" hangingPunct="1"/>
            <a:r>
              <a:rPr lang="en-US" altLang="zh-CN" sz="2400" smtClean="0"/>
              <a:t>Google</a:t>
            </a:r>
            <a:r>
              <a:rPr lang="zh-CN" altLang="en-US" sz="2400" smtClean="0"/>
              <a:t>需要存储的数据种类繁多</a:t>
            </a:r>
            <a:endParaRPr lang="en-US" altLang="zh-CN" sz="2400" smtClean="0"/>
          </a:p>
          <a:p>
            <a:pPr lvl="2" eaLnBrk="1" hangingPunct="1"/>
            <a:r>
              <a:rPr lang="zh-CN" altLang="en-US" sz="2000" smtClean="0"/>
              <a:t>网页，地图数据，邮件</a:t>
            </a:r>
            <a:r>
              <a:rPr lang="en-US" altLang="zh-CN" sz="2000" smtClean="0"/>
              <a:t>……</a:t>
            </a:r>
          </a:p>
          <a:p>
            <a:pPr lvl="2" eaLnBrk="1" hangingPunct="1"/>
            <a:r>
              <a:rPr lang="zh-CN" altLang="en-US" sz="2000" smtClean="0"/>
              <a:t>如何使用统一的方式存储各类数据？</a:t>
            </a:r>
            <a:endParaRPr lang="en-US" altLang="zh-CN" sz="2000" smtClean="0"/>
          </a:p>
          <a:p>
            <a:pPr lvl="1" eaLnBrk="1" hangingPunct="1"/>
            <a:r>
              <a:rPr lang="zh-CN" altLang="en-US" sz="2400" smtClean="0"/>
              <a:t>海量的服务请求</a:t>
            </a:r>
            <a:endParaRPr lang="en-US" altLang="zh-CN" sz="2400" smtClean="0"/>
          </a:p>
          <a:p>
            <a:pPr lvl="2" eaLnBrk="1" hangingPunct="1"/>
            <a:r>
              <a:rPr lang="zh-CN" altLang="en-US" sz="2000" smtClean="0"/>
              <a:t>如何快速地从海量信息中寻找需要的数据？</a:t>
            </a:r>
            <a:endParaRPr lang="en-US" altLang="zh-CN" sz="2000" smtClean="0"/>
          </a:p>
          <a:p>
            <a:pPr lvl="2" eaLnBrk="1" hangingPunct="1"/>
            <a:endParaRPr lang="en-US" altLang="zh-CN" sz="2000" smtClean="0"/>
          </a:p>
          <a:p>
            <a:pPr eaLnBrk="1" hangingPunct="1"/>
            <a:r>
              <a:rPr lang="en-US" altLang="zh-CN" sz="2400" smtClean="0"/>
              <a:t>BigTable</a:t>
            </a:r>
            <a:r>
              <a:rPr lang="zh-CN" altLang="en-US" sz="2400" smtClean="0"/>
              <a:t>：基于</a:t>
            </a:r>
            <a:r>
              <a:rPr lang="en-US" altLang="zh-CN" sz="2400" smtClean="0"/>
              <a:t>GFS</a:t>
            </a:r>
            <a:r>
              <a:rPr lang="zh-CN" altLang="en-US" sz="2400" smtClean="0"/>
              <a:t>和</a:t>
            </a:r>
            <a:r>
              <a:rPr lang="en-US" altLang="zh-CN" sz="2400" smtClean="0"/>
              <a:t>Chubby</a:t>
            </a:r>
            <a:r>
              <a:rPr lang="zh-CN" altLang="en-US" sz="2400" smtClean="0"/>
              <a:t>的分布式存储系统</a:t>
            </a:r>
            <a:endParaRPr lang="en-US" altLang="zh-CN" sz="2400" smtClean="0"/>
          </a:p>
          <a:p>
            <a:pPr lvl="1" eaLnBrk="1" hangingPunct="1"/>
            <a:r>
              <a:rPr lang="zh-CN" altLang="en-US" sz="2400" smtClean="0"/>
              <a:t>对数据进行结构化存储和管理</a:t>
            </a:r>
            <a:endParaRPr lang="en-US" altLang="zh-CN" sz="2400" smtClean="0"/>
          </a:p>
          <a:p>
            <a:pPr lvl="1" eaLnBrk="1" hangingPunct="1"/>
            <a:r>
              <a:rPr lang="zh-CN" altLang="en-US" sz="2400" smtClean="0"/>
              <a:t>与</a:t>
            </a:r>
            <a:r>
              <a:rPr lang="en-US" altLang="zh-CN" sz="2400" smtClean="0"/>
              <a:t>GFS</a:t>
            </a:r>
            <a:r>
              <a:rPr lang="zh-CN" altLang="en-US" sz="2400" smtClean="0"/>
              <a:t>的联系</a:t>
            </a:r>
            <a:endParaRPr lang="en-US" altLang="zh-CN" sz="2400" smtClean="0"/>
          </a:p>
          <a:p>
            <a:pPr lvl="2" eaLnBrk="1" hangingPunct="1"/>
            <a:endParaRPr lang="en-US" altLang="zh-CN" sz="2000" smtClean="0"/>
          </a:p>
        </p:txBody>
      </p:sp>
      <p:sp>
        <p:nvSpPr>
          <p:cNvPr id="3686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zh-CN" altLang="en-US">
              <a:latin typeface="Lucida Sans Unicode" pitchFamily="34" charset="0"/>
              <a:ea typeface="黑体" pitchFamily="49" charset="-122"/>
            </a:endParaRPr>
          </a:p>
        </p:txBody>
      </p:sp>
      <p:sp>
        <p:nvSpPr>
          <p:cNvPr id="3686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>
              <a:latin typeface="Lucida Sans Unicode" pitchFamily="34" charset="0"/>
              <a:ea typeface="黑体" pitchFamily="49" charset="-122"/>
            </a:endParaRPr>
          </a:p>
        </p:txBody>
      </p:sp>
      <p:sp>
        <p:nvSpPr>
          <p:cNvPr id="368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>
              <a:latin typeface="Lucida Sans Unicode" pitchFamily="34" charset="0"/>
              <a:ea typeface="黑体" pitchFamily="49" charset="-122"/>
            </a:endParaRPr>
          </a:p>
        </p:txBody>
      </p:sp>
      <p:sp>
        <p:nvSpPr>
          <p:cNvPr id="3687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>
              <a:latin typeface="Lucida Sans Unicode" pitchFamily="34" charset="0"/>
              <a:ea typeface="黑体" pitchFamily="49" charset="-122"/>
            </a:endParaRPr>
          </a:p>
        </p:txBody>
      </p:sp>
      <p:sp>
        <p:nvSpPr>
          <p:cNvPr id="3687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>
              <a:latin typeface="Lucida Sans Unicode" pitchFamily="34" charset="0"/>
              <a:ea typeface="黑体" pitchFamily="49" charset="-122"/>
            </a:endParaRPr>
          </a:p>
        </p:txBody>
      </p:sp>
      <p:sp>
        <p:nvSpPr>
          <p:cNvPr id="36873" name="灯片编号占位符 8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BFFD12-2081-4337-9019-0F3AE46243C2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220442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数据存储可靠性</a:t>
            </a:r>
            <a:endParaRPr lang="en-US" altLang="zh-CN" smtClean="0"/>
          </a:p>
          <a:p>
            <a:pPr eaLnBrk="1" hangingPunct="1"/>
            <a:r>
              <a:rPr lang="zh-CN" altLang="en-US" smtClean="0"/>
              <a:t>高速数据检索与读取</a:t>
            </a:r>
            <a:endParaRPr lang="en-US" altLang="zh-CN" smtClean="0"/>
          </a:p>
          <a:p>
            <a:pPr eaLnBrk="1" hangingPunct="1"/>
            <a:r>
              <a:rPr lang="zh-CN" altLang="en-US" smtClean="0"/>
              <a:t>存储海量的记录（若干</a:t>
            </a:r>
            <a:r>
              <a:rPr lang="en-US" altLang="zh-CN" smtClean="0"/>
              <a:t>TB</a:t>
            </a:r>
            <a:r>
              <a:rPr lang="zh-CN" altLang="en-US" smtClean="0"/>
              <a:t>）</a:t>
            </a:r>
            <a:endParaRPr lang="en-US" altLang="zh-CN" smtClean="0"/>
          </a:p>
          <a:p>
            <a:pPr eaLnBrk="1" hangingPunct="1"/>
            <a:r>
              <a:rPr lang="zh-CN" altLang="en-US" smtClean="0"/>
              <a:t>可以保存记录的多个版本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 smtClean="0"/>
              <a:t>Google</a:t>
            </a:r>
            <a:r>
              <a:rPr lang="zh-CN" altLang="en-US" dirty="0" smtClean="0"/>
              <a:t>的需求</a:t>
            </a:r>
            <a:endParaRPr lang="zh-CN" altLang="en-US" dirty="0"/>
          </a:p>
        </p:txBody>
      </p:sp>
      <p:sp>
        <p:nvSpPr>
          <p:cNvPr id="37892" name="灯片编号占位符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7D871-F8E1-4201-930C-D584E7AB222A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49119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图示 4"/>
          <p:cNvGraphicFramePr/>
          <p:nvPr>
            <p:extLst>
              <p:ext uri="{D42A27DB-BD31-4B8C-83A1-F6EECF244321}">
                <p14:modId xmlns:p14="http://schemas.microsoft.com/office/powerpoint/2010/main" val="594554087"/>
              </p:ext>
            </p:extLst>
          </p:nvPr>
        </p:nvGraphicFramePr>
        <p:xfrm>
          <a:off x="395536" y="404664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942526"/>
              </p:ext>
            </p:extLst>
          </p:nvPr>
        </p:nvGraphicFramePr>
        <p:xfrm>
          <a:off x="1043608" y="1844824"/>
          <a:ext cx="7149480" cy="3813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395536" y="22653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大纲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1765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与写操作相比，数据记录读操作占绝大多数工作负载</a:t>
            </a:r>
            <a:endParaRPr lang="en-US" altLang="zh-CN" smtClean="0"/>
          </a:p>
          <a:p>
            <a:pPr eaLnBrk="1" hangingPunct="1"/>
            <a:r>
              <a:rPr lang="zh-CN" altLang="en-US" smtClean="0"/>
              <a:t>单个节点故障损坏是常见的</a:t>
            </a:r>
            <a:endParaRPr lang="en-US" altLang="zh-CN" smtClean="0"/>
          </a:p>
          <a:p>
            <a:pPr eaLnBrk="1" hangingPunct="1"/>
            <a:r>
              <a:rPr lang="zh-CN" altLang="en-US" smtClean="0"/>
              <a:t>磁盘是廉价的</a:t>
            </a:r>
            <a:endParaRPr lang="en-US" altLang="zh-CN" smtClean="0"/>
          </a:p>
          <a:p>
            <a:pPr eaLnBrk="1" hangingPunct="1"/>
            <a:r>
              <a:rPr lang="zh-CN" altLang="en-US" smtClean="0"/>
              <a:t>可以不提供标准接口</a:t>
            </a:r>
            <a:endParaRPr lang="en-US" altLang="zh-CN" smtClean="0"/>
          </a:p>
          <a:p>
            <a:pPr lvl="1" eaLnBrk="1" hangingPunct="1"/>
            <a:r>
              <a:rPr lang="en-US" altLang="zh-CN" smtClean="0"/>
              <a:t>Google</a:t>
            </a:r>
            <a:r>
              <a:rPr lang="zh-CN" altLang="en-US" smtClean="0"/>
              <a:t>既能控制数据库设计，又能进行应用系统设计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/>
              <a:t>假设</a:t>
            </a:r>
            <a:endParaRPr lang="zh-CN" altLang="en-US" dirty="0"/>
          </a:p>
        </p:txBody>
      </p:sp>
      <p:sp>
        <p:nvSpPr>
          <p:cNvPr id="38916" name="灯片编号占位符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3F3C96-FCA6-417C-AB59-E3347E7A0CD2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190876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z="2400" smtClean="0"/>
              <a:t>具有广泛的适应性</a:t>
            </a:r>
            <a:endParaRPr lang="en-US" altLang="zh-CN" sz="2400" smtClean="0"/>
          </a:p>
          <a:p>
            <a:pPr lvl="1" eaLnBrk="1" hangingPunct="1"/>
            <a:r>
              <a:rPr lang="zh-CN" altLang="en-US" sz="2400" smtClean="0"/>
              <a:t>支持</a:t>
            </a:r>
            <a:r>
              <a:rPr lang="en-US" altLang="zh-CN" sz="2400" smtClean="0"/>
              <a:t>Google</a:t>
            </a:r>
            <a:r>
              <a:rPr lang="zh-CN" altLang="en-US" sz="2400" smtClean="0"/>
              <a:t>系列产品的存储需求</a:t>
            </a:r>
            <a:endParaRPr lang="en-US" altLang="zh-CN" sz="2400" smtClean="0"/>
          </a:p>
          <a:p>
            <a:pPr eaLnBrk="1" hangingPunct="1"/>
            <a:r>
              <a:rPr lang="zh-CN" altLang="en-US" sz="2400" smtClean="0"/>
              <a:t>具有很强的可扩展性</a:t>
            </a:r>
            <a:endParaRPr lang="en-US" altLang="zh-CN" sz="2400" smtClean="0"/>
          </a:p>
          <a:p>
            <a:pPr lvl="1" eaLnBrk="1" hangingPunct="1"/>
            <a:r>
              <a:rPr lang="zh-CN" altLang="en-US" sz="2400" smtClean="0"/>
              <a:t>根据需要随时加入或撤销服务器</a:t>
            </a:r>
            <a:endParaRPr lang="en-US" altLang="zh-CN" sz="2400" smtClean="0"/>
          </a:p>
          <a:p>
            <a:pPr lvl="1" eaLnBrk="1" hangingPunct="1"/>
            <a:r>
              <a:rPr lang="zh-CN" altLang="en-US" sz="2400" smtClean="0"/>
              <a:t>应对不断增多的访问请求</a:t>
            </a:r>
            <a:endParaRPr lang="en-US" altLang="zh-CN" sz="2400" smtClean="0"/>
          </a:p>
          <a:p>
            <a:pPr eaLnBrk="1" hangingPunct="1"/>
            <a:r>
              <a:rPr lang="zh-CN" altLang="en-US" sz="2400" smtClean="0"/>
              <a:t>高可用性</a:t>
            </a:r>
            <a:endParaRPr lang="en-US" altLang="zh-CN" sz="2400" smtClean="0"/>
          </a:p>
          <a:p>
            <a:pPr lvl="1" eaLnBrk="1" hangingPunct="1"/>
            <a:r>
              <a:rPr lang="zh-CN" altLang="en-US" sz="2400" smtClean="0"/>
              <a:t>单个节点易损，但要确保几乎所有的情况下系统都可用</a:t>
            </a:r>
            <a:endParaRPr lang="en-US" altLang="zh-CN" sz="2400" smtClean="0"/>
          </a:p>
          <a:p>
            <a:pPr eaLnBrk="1" hangingPunct="1"/>
            <a:r>
              <a:rPr lang="zh-CN" altLang="en-US" sz="2400" smtClean="0"/>
              <a:t>简单性</a:t>
            </a:r>
            <a:endParaRPr lang="en-US" altLang="zh-CN" sz="2400" smtClean="0"/>
          </a:p>
          <a:p>
            <a:pPr lvl="1" eaLnBrk="1" hangingPunct="1"/>
            <a:r>
              <a:rPr lang="zh-CN" altLang="en-US" sz="2400" smtClean="0"/>
              <a:t>简单的底层系统可减少系统出错概率，为上层开发带来便利</a:t>
            </a:r>
            <a:endParaRPr lang="en-US" altLang="zh-CN" sz="2400" smtClean="0"/>
          </a:p>
          <a:p>
            <a:pPr eaLnBrk="1" hangingPunct="1"/>
            <a:endParaRPr lang="zh-CN" altLang="en-US" sz="2400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/>
              <a:t>设计目标</a:t>
            </a:r>
            <a:endParaRPr lang="zh-CN" altLang="en-US" dirty="0"/>
          </a:p>
        </p:txBody>
      </p:sp>
      <p:sp>
        <p:nvSpPr>
          <p:cNvPr id="39940" name="灯片编号占位符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54F670-3476-48DC-9833-060F329A5B74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190694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总体上，与关系数据库中的表类似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/>
              <a:t>逻辑视图</a:t>
            </a:r>
            <a:endParaRPr lang="zh-CN" alt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500063" y="2571750"/>
          <a:ext cx="8229600" cy="2717799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42872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Row Key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Time Stamp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Column Contents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Column Anchor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Column “mime”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3126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cnnsi.com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my.look.ca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1562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  <a:ea typeface="宋体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  <a:ea typeface="宋体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“</a:t>
                      </a:r>
                      <a:r>
                        <a:rPr kumimoji="0" lang="en-US" altLang="zh-C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com.cnn.www</a:t>
                      </a: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”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T9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CNN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  <a:ea typeface="宋体" charset="-122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</a:tr>
              <a:tr h="37156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1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T8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1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1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  <a:ea typeface="宋体" charset="-122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1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CNN.COM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1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1E7"/>
                    </a:solidFill>
                  </a:tcPr>
                </a:tc>
              </a:tr>
              <a:tr h="37156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T6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“&lt;html&gt;.. “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Text/html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</a:tr>
              <a:tr h="37156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1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T5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1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“&lt;html&gt;.. “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1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1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1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1E7"/>
                    </a:solidFill>
                  </a:tcPr>
                </a:tc>
              </a:tr>
              <a:tr h="37156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t3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“&lt;html&gt;.. “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</a:tr>
            </a:tbl>
          </a:graphicData>
        </a:graphic>
      </p:graphicFrame>
      <p:pic>
        <p:nvPicPr>
          <p:cNvPr id="410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2071688"/>
            <a:ext cx="62293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5" name="灯片编号占位符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F524CC-356F-4F52-A8A1-B233343D4539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zh-CN" altLang="en-US" smtClean="0"/>
          </a:p>
        </p:txBody>
      </p:sp>
      <p:sp>
        <p:nvSpPr>
          <p:cNvPr id="7" name="矩形 6"/>
          <p:cNvSpPr/>
          <p:nvPr/>
        </p:nvSpPr>
        <p:spPr>
          <a:xfrm>
            <a:off x="500063" y="1500188"/>
            <a:ext cx="8215312" cy="4000500"/>
          </a:xfrm>
          <a:prstGeom prst="rect">
            <a:avLst/>
          </a:prstGeom>
          <a:gradFill>
            <a:gsLst>
              <a:gs pos="0">
                <a:schemeClr val="accent1">
                  <a:shade val="15000"/>
                  <a:satMod val="180000"/>
                  <a:alpha val="62000"/>
                </a:schemeClr>
              </a:gs>
              <a:gs pos="50000">
                <a:schemeClr val="accent1">
                  <a:shade val="45000"/>
                  <a:satMod val="170000"/>
                </a:schemeClr>
              </a:gs>
              <a:gs pos="70000">
                <a:schemeClr val="accent1">
                  <a:tint val="99000"/>
                  <a:shade val="65000"/>
                  <a:satMod val="155000"/>
                </a:schemeClr>
              </a:gs>
              <a:gs pos="100000">
                <a:schemeClr val="accent1">
                  <a:tint val="95500"/>
                  <a:shade val="100000"/>
                  <a:satMod val="15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dirty="0"/>
              <a:t>关系数据库中的表是什么样的？有什么特征？</a:t>
            </a:r>
            <a:endParaRPr lang="en-US" altLang="zh-CN" sz="3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dirty="0"/>
              <a:t>关系数据库中的表设计需要遵循什么原则？</a:t>
            </a:r>
          </a:p>
        </p:txBody>
      </p:sp>
    </p:spTree>
    <p:extLst>
      <p:ext uri="{BB962C8B-B14F-4D97-AF65-F5344CB8AC3E}">
        <p14:creationId xmlns:p14="http://schemas.microsoft.com/office/powerpoint/2010/main" val="2234572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953000"/>
          </a:xfrm>
        </p:spPr>
        <p:txBody>
          <a:bodyPr/>
          <a:lstStyle/>
          <a:p>
            <a:pPr eaLnBrk="1" hangingPunct="1"/>
            <a:r>
              <a:rPr lang="zh-CN" altLang="en-US" sz="2400" smtClean="0"/>
              <a:t>行</a:t>
            </a:r>
            <a:endParaRPr lang="en-US" altLang="zh-CN" sz="2400" smtClean="0"/>
          </a:p>
          <a:p>
            <a:pPr lvl="1" eaLnBrk="1" hangingPunct="1"/>
            <a:r>
              <a:rPr lang="zh-CN" altLang="en-US" sz="2400" smtClean="0"/>
              <a:t>每行数据有一个可排序的关键字和任意列项</a:t>
            </a:r>
            <a:endParaRPr lang="en-US" altLang="zh-CN" sz="2400" smtClean="0"/>
          </a:p>
          <a:p>
            <a:pPr lvl="1" eaLnBrk="1" hangingPunct="1"/>
            <a:r>
              <a:rPr lang="zh-CN" altLang="en-US" sz="2400" smtClean="0"/>
              <a:t>字符串、整数、二进制串甚至可串行化的结构都可以作为行键</a:t>
            </a:r>
            <a:endParaRPr lang="en-US" altLang="zh-CN" sz="2400" smtClean="0"/>
          </a:p>
          <a:p>
            <a:pPr lvl="1" eaLnBrk="1" hangingPunct="1"/>
            <a:r>
              <a:rPr lang="zh-CN" altLang="en-US" sz="2400" smtClean="0"/>
              <a:t>表按照行键的“逐字节排序”顺序对行进行有序化处理</a:t>
            </a:r>
            <a:endParaRPr lang="en-US" altLang="zh-CN" sz="2400" smtClean="0"/>
          </a:p>
          <a:p>
            <a:pPr lvl="1" eaLnBrk="1" hangingPunct="1"/>
            <a:r>
              <a:rPr lang="zh-CN" altLang="en-US" sz="2400" smtClean="0"/>
              <a:t>表内数据非常‘稀疏’，不同的行的列的数完全目可以大不相同</a:t>
            </a:r>
            <a:endParaRPr lang="en-US" altLang="zh-CN" sz="2400" smtClean="0"/>
          </a:p>
          <a:p>
            <a:pPr lvl="1" eaLnBrk="1" hangingPunct="1"/>
            <a:r>
              <a:rPr lang="en-US" altLang="zh-CN" sz="2400" smtClean="0"/>
              <a:t>URL</a:t>
            </a:r>
            <a:r>
              <a:rPr lang="zh-CN" altLang="en-US" sz="2400" smtClean="0"/>
              <a:t>是较为常见的行键，存储时需要倒排</a:t>
            </a:r>
            <a:endParaRPr lang="en-US" altLang="zh-CN" sz="2400" smtClean="0"/>
          </a:p>
          <a:p>
            <a:pPr lvl="2" eaLnBrk="1" hangingPunct="1"/>
            <a:r>
              <a:rPr lang="zh-CN" altLang="en-US" sz="2000" smtClean="0"/>
              <a:t>统一地址域的网页连续存储，便于查找、分析和压缩</a:t>
            </a:r>
            <a:endParaRPr lang="en-US" altLang="zh-CN" sz="2000" smtClean="0"/>
          </a:p>
          <a:p>
            <a:pPr lvl="1" eaLnBrk="1" hangingPunct="1"/>
            <a:endParaRPr lang="en-US" altLang="zh-CN" sz="2400" smtClean="0"/>
          </a:p>
          <a:p>
            <a:pPr eaLnBrk="1" hangingPunct="1"/>
            <a:endParaRPr lang="zh-CN" altLang="en-US" sz="2400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/>
              <a:t>数据模型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143000" y="5143500"/>
            <a:ext cx="7072313" cy="4000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mp3.baidu.com</a:t>
            </a:r>
            <a:r>
              <a:rPr lang="en-US" altLang="zh-CN" sz="2000" dirty="0"/>
              <a:t>/index.asp→</a:t>
            </a:r>
            <a:r>
              <a:rPr lang="en-US" altLang="zh-CN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com.baidu.mp3</a:t>
            </a:r>
            <a:r>
              <a:rPr lang="en-US" altLang="zh-CN" sz="2000" dirty="0"/>
              <a:t>/index.asp</a:t>
            </a:r>
          </a:p>
        </p:txBody>
      </p:sp>
      <p:sp>
        <p:nvSpPr>
          <p:cNvPr id="41989" name="灯片编号占位符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7100A6-0860-4921-809F-6D0BE4978349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3048839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z="2400" smtClean="0"/>
              <a:t>列</a:t>
            </a:r>
            <a:endParaRPr lang="en-US" altLang="zh-CN" sz="2400" smtClean="0"/>
          </a:p>
          <a:p>
            <a:pPr lvl="1" eaLnBrk="1" hangingPunct="1"/>
            <a:r>
              <a:rPr lang="zh-CN" altLang="en-US" sz="2400" smtClean="0"/>
              <a:t>特定含义的数据的集合，如图片、链接等</a:t>
            </a:r>
            <a:endParaRPr lang="en-US" altLang="zh-CN" sz="2400" smtClean="0"/>
          </a:p>
          <a:p>
            <a:pPr lvl="1" eaLnBrk="1" hangingPunct="1"/>
            <a:r>
              <a:rPr lang="zh-CN" altLang="en-US" sz="2400" smtClean="0"/>
              <a:t>可将多个列归并为一组，称为族（</a:t>
            </a:r>
            <a:r>
              <a:rPr lang="en-US" altLang="zh-CN" sz="2400" smtClean="0"/>
              <a:t>family</a:t>
            </a:r>
            <a:r>
              <a:rPr lang="zh-CN" altLang="en-US" sz="2400" smtClean="0"/>
              <a:t>）</a:t>
            </a:r>
            <a:endParaRPr lang="en-US" altLang="zh-CN" sz="2400" smtClean="0"/>
          </a:p>
          <a:p>
            <a:pPr lvl="1" eaLnBrk="1" hangingPunct="1"/>
            <a:r>
              <a:rPr lang="zh-CN" altLang="en-US" sz="2400" smtClean="0"/>
              <a:t>采用 </a:t>
            </a:r>
            <a:r>
              <a:rPr lang="zh-CN" altLang="en-US" sz="2400" u="sng" smtClean="0"/>
              <a:t>族</a:t>
            </a:r>
            <a:r>
              <a:rPr lang="en-US" altLang="zh-CN" sz="2400" u="sng" smtClean="0"/>
              <a:t>:</a:t>
            </a:r>
            <a:r>
              <a:rPr lang="zh-CN" altLang="en-US" sz="2400" u="sng" smtClean="0"/>
              <a:t>限定词 </a:t>
            </a:r>
            <a:r>
              <a:rPr lang="zh-CN" altLang="en-US" sz="2400" smtClean="0"/>
              <a:t>的语法规则进行定义</a:t>
            </a:r>
            <a:endParaRPr lang="en-US" altLang="zh-CN" sz="2400" smtClean="0"/>
          </a:p>
          <a:p>
            <a:pPr lvl="2" eaLnBrk="1" hangingPunct="1"/>
            <a:r>
              <a:rPr lang="en-US" altLang="zh-CN" sz="2000" smtClean="0">
                <a:ea typeface="宋体" pitchFamily="2" charset="-122"/>
              </a:rPr>
              <a:t>fileattr:owning_group”, “fileattr:owning_user”, etc</a:t>
            </a:r>
          </a:p>
          <a:p>
            <a:pPr lvl="1" eaLnBrk="1" hangingPunct="1"/>
            <a:r>
              <a:rPr lang="zh-CN" altLang="en-US" sz="2400" smtClean="0"/>
              <a:t>同一个族的数据被压缩在一起保存</a:t>
            </a:r>
            <a:endParaRPr lang="en-US" altLang="zh-CN" sz="2400" smtClean="0"/>
          </a:p>
          <a:p>
            <a:pPr lvl="1" eaLnBrk="1" hangingPunct="1"/>
            <a:r>
              <a:rPr lang="zh-CN" altLang="en-US" sz="2400" smtClean="0"/>
              <a:t>族是必须的，是</a:t>
            </a:r>
            <a:r>
              <a:rPr lang="en-US" altLang="zh-CN" sz="2400" smtClean="0"/>
              <a:t>BigTable</a:t>
            </a:r>
            <a:r>
              <a:rPr lang="zh-CN" altLang="en-US" sz="2400" smtClean="0"/>
              <a:t>中访问控制的基本单元</a:t>
            </a:r>
            <a:endParaRPr lang="en-US" altLang="zh-CN" sz="2400" smtClean="0"/>
          </a:p>
          <a:p>
            <a:pPr eaLnBrk="1" hangingPunct="1"/>
            <a:endParaRPr lang="en-US" altLang="zh-CN" sz="2400" smtClean="0"/>
          </a:p>
          <a:p>
            <a:pPr lvl="1" eaLnBrk="1" hangingPunct="1"/>
            <a:endParaRPr lang="en-US" altLang="zh-CN" sz="2400" smtClean="0"/>
          </a:p>
          <a:p>
            <a:pPr lvl="1" eaLnBrk="1" hangingPunct="1"/>
            <a:endParaRPr lang="zh-CN" altLang="en-US" sz="2400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/>
              <a:t>数据模型</a:t>
            </a:r>
            <a:endParaRPr lang="zh-CN" altLang="en-US" dirty="0"/>
          </a:p>
        </p:txBody>
      </p:sp>
      <p:sp>
        <p:nvSpPr>
          <p:cNvPr id="43012" name="灯片编号占位符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CBFE04-7387-41F4-9CBD-4A3725CFBE89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348914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时间戳</a:t>
            </a:r>
            <a:endParaRPr lang="en-US" altLang="zh-CN" smtClean="0"/>
          </a:p>
          <a:p>
            <a:pPr lvl="1" eaLnBrk="1" hangingPunct="1"/>
            <a:r>
              <a:rPr lang="zh-CN" altLang="en-US" smtClean="0"/>
              <a:t>保存不同时期的数据，如“网页快照”</a:t>
            </a:r>
            <a:endParaRPr lang="en-US" altLang="zh-CN" smtClean="0"/>
          </a:p>
          <a:p>
            <a:pPr eaLnBrk="1" hangingPunct="1"/>
            <a:r>
              <a:rPr lang="en-US" altLang="zh-CN" smtClean="0"/>
              <a:t>“A big table”</a:t>
            </a:r>
          </a:p>
          <a:p>
            <a:pPr lvl="1" eaLnBrk="1" hangingPunct="1"/>
            <a:r>
              <a:rPr lang="zh-CN" altLang="en-US" smtClean="0"/>
              <a:t>表中的列可以不受限制地增长</a:t>
            </a:r>
            <a:endParaRPr lang="en-US" altLang="zh-CN" smtClean="0"/>
          </a:p>
          <a:p>
            <a:pPr lvl="1" eaLnBrk="1" hangingPunct="1"/>
            <a:r>
              <a:rPr lang="zh-CN" altLang="en-US" smtClean="0"/>
              <a:t>表中的数据几乎可以无限地增加</a:t>
            </a:r>
            <a:endParaRPr lang="en-US" altLang="zh-CN" smtClean="0"/>
          </a:p>
          <a:p>
            <a:pPr lvl="1" eaLnBrk="1" hangingPunct="1"/>
            <a:endParaRPr lang="en-US" altLang="zh-CN" smtClean="0"/>
          </a:p>
          <a:p>
            <a:pPr lvl="1" eaLnBrk="1" hangingPunct="1"/>
            <a:endParaRPr lang="en-US" altLang="zh-CN" smtClean="0"/>
          </a:p>
          <a:p>
            <a:pPr lvl="1" eaLnBrk="1" hangingPunct="1"/>
            <a:endParaRPr lang="zh-CN" altLang="en-US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/>
              <a:t>数据模型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785938" y="2571750"/>
            <a:ext cx="5286375" cy="8302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/>
              <a:t>通过</a:t>
            </a:r>
            <a:r>
              <a:rPr lang="en-US" altLang="zh-CN" sz="2400" dirty="0">
                <a:ea typeface="宋体" charset="-122"/>
              </a:rPr>
              <a:t>(row, </a:t>
            </a:r>
            <a:r>
              <a:rPr lang="en-US" altLang="zh-CN" sz="2400" dirty="0" err="1">
                <a:ea typeface="宋体" charset="-122"/>
              </a:rPr>
              <a:t>col</a:t>
            </a:r>
            <a:r>
              <a:rPr lang="en-US" altLang="zh-CN" sz="2400" dirty="0">
                <a:ea typeface="宋体" charset="-122"/>
              </a:rPr>
              <a:t>, timestamp)</a:t>
            </a:r>
            <a:r>
              <a:rPr lang="zh-CN" altLang="en-US" sz="2400" dirty="0"/>
              <a:t>查询</a:t>
            </a:r>
            <a:endParaRPr lang="en-US" altLang="zh-CN" sz="2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/>
              <a:t>通过</a:t>
            </a:r>
            <a:r>
              <a:rPr lang="en-US" altLang="zh-CN" sz="2400" dirty="0">
                <a:ea typeface="宋体" charset="-122"/>
              </a:rPr>
              <a:t>(row, </a:t>
            </a:r>
            <a:r>
              <a:rPr lang="en-US" altLang="zh-CN" sz="2400" dirty="0" err="1">
                <a:ea typeface="宋体" charset="-122"/>
              </a:rPr>
              <a:t>col</a:t>
            </a:r>
            <a:r>
              <a:rPr lang="en-US" altLang="zh-CN" sz="2400" dirty="0">
                <a:ea typeface="宋体" charset="-122"/>
              </a:rPr>
              <a:t>, MOST_RECENT)</a:t>
            </a:r>
            <a:r>
              <a:rPr lang="zh-CN" altLang="en-US" sz="2400" dirty="0"/>
              <a:t>查询</a:t>
            </a:r>
          </a:p>
        </p:txBody>
      </p:sp>
      <p:sp>
        <p:nvSpPr>
          <p:cNvPr id="44037" name="灯片编号占位符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239CF8-9317-479F-9365-18B8FD1FF32E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206626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内容占位符 1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953000"/>
          </a:xfrm>
        </p:spPr>
        <p:txBody>
          <a:bodyPr/>
          <a:lstStyle/>
          <a:p>
            <a:pPr eaLnBrk="1" hangingPunct="1"/>
            <a:r>
              <a:rPr lang="zh-CN" altLang="en-US" sz="2400" smtClean="0"/>
              <a:t>无数据校验</a:t>
            </a:r>
            <a:endParaRPr lang="en-US" altLang="zh-CN" sz="2400" smtClean="0"/>
          </a:p>
          <a:p>
            <a:pPr lvl="1" eaLnBrk="1" hangingPunct="1"/>
            <a:r>
              <a:rPr lang="zh-CN" altLang="en-US" sz="2400" smtClean="0"/>
              <a:t>每行都可存储任意数目的列</a:t>
            </a:r>
            <a:endParaRPr lang="en-US" altLang="zh-CN" sz="2400" smtClean="0"/>
          </a:p>
          <a:p>
            <a:pPr lvl="2" eaLnBrk="1" hangingPunct="1"/>
            <a:r>
              <a:rPr lang="en-US" altLang="zh-CN" sz="2000" smtClean="0"/>
              <a:t>BigTable</a:t>
            </a:r>
            <a:r>
              <a:rPr lang="zh-CN" altLang="en-US" sz="2000" smtClean="0"/>
              <a:t>不对列的最少数目进行约束</a:t>
            </a:r>
            <a:endParaRPr lang="en-US" altLang="zh-CN" sz="2000" smtClean="0"/>
          </a:p>
          <a:p>
            <a:pPr lvl="1" eaLnBrk="1" hangingPunct="1"/>
            <a:r>
              <a:rPr lang="zh-CN" altLang="en-US" sz="2400" smtClean="0"/>
              <a:t>任意类型的数据均可存储</a:t>
            </a:r>
            <a:endParaRPr lang="en-US" altLang="zh-CN" sz="2400" smtClean="0"/>
          </a:p>
          <a:p>
            <a:pPr lvl="2" eaLnBrk="1" hangingPunct="1"/>
            <a:r>
              <a:rPr lang="en-US" altLang="zh-CN" sz="2000" smtClean="0"/>
              <a:t>BigTable</a:t>
            </a:r>
            <a:r>
              <a:rPr lang="zh-CN" altLang="en-US" sz="2000" smtClean="0"/>
              <a:t>将所有数据均看作为字符串</a:t>
            </a:r>
            <a:endParaRPr lang="en-US" altLang="zh-CN" sz="2000" smtClean="0"/>
          </a:p>
          <a:p>
            <a:pPr lvl="1" eaLnBrk="1" hangingPunct="1"/>
            <a:r>
              <a:rPr lang="zh-CN" altLang="en-US" sz="2400" smtClean="0"/>
              <a:t>数据的有效性校验由构建于其上的应用系统完成</a:t>
            </a:r>
            <a:endParaRPr lang="en-US" altLang="zh-CN" sz="2400" smtClean="0"/>
          </a:p>
          <a:p>
            <a:pPr eaLnBrk="1" hangingPunct="1"/>
            <a:r>
              <a:rPr lang="zh-CN" altLang="en-US" sz="2400" smtClean="0"/>
              <a:t>一致性</a:t>
            </a:r>
            <a:endParaRPr lang="en-US" altLang="zh-CN" sz="2400" smtClean="0"/>
          </a:p>
          <a:p>
            <a:pPr lvl="1" eaLnBrk="1" hangingPunct="1"/>
            <a:r>
              <a:rPr lang="zh-CN" altLang="en-US" sz="2400" smtClean="0"/>
              <a:t>针对同一行的多个操作可以分组合并</a:t>
            </a:r>
            <a:endParaRPr lang="en-US" altLang="zh-CN" sz="2400" smtClean="0"/>
          </a:p>
          <a:p>
            <a:pPr lvl="2" eaLnBrk="1" hangingPunct="1"/>
            <a:r>
              <a:rPr lang="zh-CN" altLang="en-US" sz="2000" smtClean="0"/>
              <a:t>不支持对多行进行修改的操作</a:t>
            </a:r>
            <a:endParaRPr lang="en-US" altLang="zh-CN" sz="2400" smtClean="0"/>
          </a:p>
          <a:p>
            <a:pPr lvl="1" eaLnBrk="1" hangingPunct="1"/>
            <a:endParaRPr lang="zh-CN" altLang="en-US" sz="2400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/>
              <a:t>数据模型</a:t>
            </a:r>
            <a:endParaRPr lang="zh-CN" altLang="en-US" dirty="0"/>
          </a:p>
        </p:txBody>
      </p:sp>
      <p:sp>
        <p:nvSpPr>
          <p:cNvPr id="45060" name="灯片编号占位符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1753A-214A-46A1-90DE-C7F5849D1732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2739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/>
              <a:t>物理视图</a:t>
            </a:r>
            <a:endParaRPr lang="zh-CN" alt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857250" y="1928813"/>
          <a:ext cx="7581900" cy="1373272"/>
        </p:xfrm>
        <a:graphic>
          <a:graphicData uri="http://schemas.openxmlformats.org/drawingml/2006/table">
            <a:tbl>
              <a:tblPr/>
              <a:tblGrid>
                <a:gridCol w="2527300"/>
                <a:gridCol w="2527300"/>
                <a:gridCol w="2527300"/>
              </a:tblGrid>
              <a:tr h="343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Row Key</a:t>
                      </a:r>
                    </a:p>
                  </a:txBody>
                  <a:tcPr marL="84244" marR="84244" marT="42119" marB="421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Time Stamp</a:t>
                      </a:r>
                    </a:p>
                  </a:txBody>
                  <a:tcPr marL="84244" marR="84244" marT="42119" marB="421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Column: Contents</a:t>
                      </a:r>
                    </a:p>
                  </a:txBody>
                  <a:tcPr marL="84244" marR="84244" marT="42119" marB="421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43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Com.cnn.www</a:t>
                      </a:r>
                    </a:p>
                  </a:txBody>
                  <a:tcPr marL="84244" marR="84244" marT="42119" marB="421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T6</a:t>
                      </a:r>
                    </a:p>
                  </a:txBody>
                  <a:tcPr marL="84244" marR="84244" marT="42119" marB="421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“&lt;html&gt;..”</a:t>
                      </a:r>
                    </a:p>
                  </a:txBody>
                  <a:tcPr marL="84244" marR="84244" marT="42119" marB="421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</a:tr>
              <a:tr h="343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L="84244" marR="84244" marT="42119" marB="421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1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T5</a:t>
                      </a:r>
                    </a:p>
                  </a:txBody>
                  <a:tcPr marL="84244" marR="84244" marT="42119" marB="421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1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“&lt;html&gt;..”</a:t>
                      </a:r>
                    </a:p>
                  </a:txBody>
                  <a:tcPr marL="84244" marR="84244" marT="42119" marB="421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1E7"/>
                    </a:solidFill>
                  </a:tcPr>
                </a:tc>
              </a:tr>
              <a:tr h="343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L="84244" marR="84244" marT="42119" marB="421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T3</a:t>
                      </a:r>
                    </a:p>
                  </a:txBody>
                  <a:tcPr marL="84244" marR="84244" marT="42119" marB="421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“&lt;html&gt;..”</a:t>
                      </a:r>
                    </a:p>
                  </a:txBody>
                  <a:tcPr marL="84244" marR="84244" marT="42119" marB="421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 noGrp="1"/>
          </p:cNvGraphicFramePr>
          <p:nvPr/>
        </p:nvGraphicFramePr>
        <p:xfrm>
          <a:off x="857250" y="3887788"/>
          <a:ext cx="7581900" cy="1030287"/>
        </p:xfrm>
        <a:graphic>
          <a:graphicData uri="http://schemas.openxmlformats.org/drawingml/2006/table">
            <a:tbl>
              <a:tblPr/>
              <a:tblGrid>
                <a:gridCol w="1895475"/>
                <a:gridCol w="1895475"/>
                <a:gridCol w="1895475"/>
                <a:gridCol w="1895475"/>
              </a:tblGrid>
              <a:tr h="3434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Row Key</a:t>
                      </a:r>
                    </a:p>
                  </a:txBody>
                  <a:tcPr marL="84244" marR="84244" marT="42135" marB="421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Time Stamp</a:t>
                      </a:r>
                    </a:p>
                  </a:txBody>
                  <a:tcPr marL="84244" marR="84244" marT="42135" marB="421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Column: Anchor</a:t>
                      </a:r>
                    </a:p>
                  </a:txBody>
                  <a:tcPr marL="84244" marR="84244" marT="42135" marB="421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434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Com.cnn.www</a:t>
                      </a:r>
                    </a:p>
                  </a:txBody>
                  <a:tcPr marL="84244" marR="84244" marT="42135" marB="421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T9</a:t>
                      </a:r>
                    </a:p>
                  </a:txBody>
                  <a:tcPr marL="84244" marR="84244" marT="42135" marB="421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Anchor:cnnsi.com</a:t>
                      </a:r>
                    </a:p>
                  </a:txBody>
                  <a:tcPr marL="84244" marR="84244" marT="42135" marB="421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CNN</a:t>
                      </a:r>
                    </a:p>
                  </a:txBody>
                  <a:tcPr marL="84244" marR="84244" marT="42135" marB="421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</a:tr>
              <a:tr h="3434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L="84244" marR="84244" marT="42135" marB="421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1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T5</a:t>
                      </a:r>
                    </a:p>
                  </a:txBody>
                  <a:tcPr marL="84244" marR="84244" marT="42135" marB="421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1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Anchor:my.look.ca</a:t>
                      </a:r>
                    </a:p>
                  </a:txBody>
                  <a:tcPr marL="84244" marR="84244" marT="42135" marB="421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1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CNN.COM</a:t>
                      </a:r>
                    </a:p>
                  </a:txBody>
                  <a:tcPr marL="84244" marR="84244" marT="42135" marB="421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1E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857250" y="5411788"/>
          <a:ext cx="5686425" cy="946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475"/>
                <a:gridCol w="1895475"/>
                <a:gridCol w="1895475"/>
              </a:tblGrid>
              <a:tr h="343694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Row Key</a:t>
                      </a:r>
                      <a:endParaRPr lang="en-US" sz="1700" dirty="0"/>
                    </a:p>
                  </a:txBody>
                  <a:tcPr marL="84243" marR="84243" marT="42167" marB="42167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Time Stamp</a:t>
                      </a:r>
                      <a:endParaRPr lang="en-US" sz="1700" dirty="0"/>
                    </a:p>
                  </a:txBody>
                  <a:tcPr marL="84243" marR="84243" marT="42167" marB="42167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Column:</a:t>
                      </a:r>
                      <a:r>
                        <a:rPr lang="en-US" sz="1700" baseline="0" dirty="0" smtClean="0"/>
                        <a:t> mime</a:t>
                      </a:r>
                      <a:endParaRPr lang="en-US" sz="1700" dirty="0"/>
                    </a:p>
                  </a:txBody>
                  <a:tcPr marL="84243" marR="84243" marT="42167" marB="42167"/>
                </a:tc>
              </a:tr>
              <a:tr h="343694">
                <a:tc>
                  <a:txBody>
                    <a:bodyPr/>
                    <a:lstStyle/>
                    <a:p>
                      <a:r>
                        <a:rPr lang="en-US" sz="1700" dirty="0" err="1" smtClean="0"/>
                        <a:t>Com.cnn.www</a:t>
                      </a:r>
                      <a:endParaRPr lang="en-US" sz="1700" dirty="0"/>
                    </a:p>
                  </a:txBody>
                  <a:tcPr marL="84243" marR="84243" marT="42167" marB="42167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T6</a:t>
                      </a:r>
                      <a:endParaRPr lang="en-US" sz="1700" dirty="0"/>
                    </a:p>
                  </a:txBody>
                  <a:tcPr marL="84243" marR="84243" marT="42167" marB="42167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text/html</a:t>
                      </a:r>
                      <a:endParaRPr lang="en-US" sz="1700" dirty="0"/>
                    </a:p>
                  </a:txBody>
                  <a:tcPr marL="84243" marR="84243" marT="42167" marB="42167"/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4286250" y="142875"/>
          <a:ext cx="4586286" cy="1514473"/>
        </p:xfrm>
        <a:graphic>
          <a:graphicData uri="http://schemas.openxmlformats.org/drawingml/2006/table">
            <a:tbl>
              <a:tblPr/>
              <a:tblGrid>
                <a:gridCol w="764381"/>
                <a:gridCol w="764381"/>
                <a:gridCol w="764381"/>
                <a:gridCol w="764381"/>
                <a:gridCol w="764381"/>
                <a:gridCol w="764381"/>
              </a:tblGrid>
              <a:tr h="23890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Row Key</a:t>
                      </a: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Time Stamp</a:t>
                      </a: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Column Contents</a:t>
                      </a: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Column Anchor</a:t>
                      </a: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Column “mime”</a:t>
                      </a: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4031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cnnsi.com</a:t>
                      </a: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my.look.ca</a:t>
                      </a: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07050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  <a:ea typeface="宋体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  <a:ea typeface="宋体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“</a:t>
                      </a:r>
                      <a:r>
                        <a:rPr kumimoji="0" lang="en-US" altLang="zh-CN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com.cnn.www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”</a:t>
                      </a: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T9</a:t>
                      </a: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CNN</a:t>
                      </a: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  <a:ea typeface="宋体" charset="-122"/>
                      </a:endParaRP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</a:tr>
              <a:tr h="20705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1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T8</a:t>
                      </a: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1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1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  <a:ea typeface="宋体" charset="-122"/>
                      </a:endParaRP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1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CNN.COM</a:t>
                      </a: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1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1E7"/>
                    </a:solidFill>
                  </a:tcPr>
                </a:tc>
              </a:tr>
              <a:tr h="20705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T6</a:t>
                      </a: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“&lt;html&gt;.. “</a:t>
                      </a: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Text/html</a:t>
                      </a: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</a:tr>
              <a:tr h="20705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1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T5</a:t>
                      </a: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1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“&lt;html&gt;.. “</a:t>
                      </a: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1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1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1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1E7"/>
                    </a:solidFill>
                  </a:tcPr>
                </a:tc>
              </a:tr>
              <a:tr h="20705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t3</a:t>
                      </a: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宋体" charset="-122"/>
                        </a:rPr>
                        <a:t>“&lt;html&gt;.. “</a:t>
                      </a: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L="50959" marR="50959" marT="25483" marB="254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CB"/>
                    </a:solidFill>
                  </a:tcPr>
                </a:tc>
              </a:tr>
            </a:tbl>
          </a:graphicData>
        </a:graphic>
      </p:graphicFrame>
      <p:sp>
        <p:nvSpPr>
          <p:cNvPr id="46191" name="灯片编号占位符 7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FB2EF4-AE67-4CF3-910B-13BE7258C764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145502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z="2400" smtClean="0"/>
              <a:t>逻辑上的“表”被划分为若干子表（</a:t>
            </a:r>
            <a:r>
              <a:rPr lang="en-US" altLang="zh-CN" sz="2400" smtClean="0"/>
              <a:t>Tablet</a:t>
            </a:r>
            <a:r>
              <a:rPr lang="zh-CN" altLang="en-US" sz="2400" smtClean="0"/>
              <a:t>）</a:t>
            </a:r>
            <a:endParaRPr lang="en-US" altLang="zh-CN" sz="2400" smtClean="0"/>
          </a:p>
          <a:p>
            <a:pPr lvl="1" eaLnBrk="1" hangingPunct="1"/>
            <a:r>
              <a:rPr lang="zh-CN" altLang="en-US" sz="2400" smtClean="0"/>
              <a:t>每个</a:t>
            </a:r>
            <a:r>
              <a:rPr lang="en-US" altLang="zh-CN" sz="2400" smtClean="0"/>
              <a:t>Tablet</a:t>
            </a:r>
            <a:r>
              <a:rPr lang="zh-CN" altLang="en-US" sz="2400" smtClean="0"/>
              <a:t>由多个</a:t>
            </a:r>
            <a:r>
              <a:rPr lang="en-US" altLang="zh-CN" sz="2400" smtClean="0"/>
              <a:t>SSTable</a:t>
            </a:r>
            <a:r>
              <a:rPr lang="zh-CN" altLang="en-US" sz="2400" smtClean="0"/>
              <a:t>文件组成</a:t>
            </a:r>
            <a:endParaRPr lang="en-US" altLang="zh-CN" sz="2400" smtClean="0"/>
          </a:p>
          <a:p>
            <a:pPr lvl="1" eaLnBrk="1" hangingPunct="1"/>
            <a:r>
              <a:rPr lang="en-US" altLang="zh-CN" sz="2400" smtClean="0"/>
              <a:t>SSTable</a:t>
            </a:r>
            <a:r>
              <a:rPr lang="zh-CN" altLang="en-US" sz="2400" smtClean="0"/>
              <a:t>文件存储在</a:t>
            </a:r>
            <a:r>
              <a:rPr lang="en-US" altLang="zh-CN" sz="2400" smtClean="0"/>
              <a:t>GFS</a:t>
            </a:r>
            <a:r>
              <a:rPr lang="zh-CN" altLang="en-US" sz="2400" smtClean="0"/>
              <a:t>之上</a:t>
            </a:r>
            <a:endParaRPr lang="en-US" altLang="zh-CN" sz="2400" smtClean="0"/>
          </a:p>
          <a:p>
            <a:pPr eaLnBrk="1" hangingPunct="1"/>
            <a:r>
              <a:rPr lang="zh-CN" altLang="en-US" sz="2400" smtClean="0"/>
              <a:t>每个子表存储了</a:t>
            </a:r>
            <a:r>
              <a:rPr lang="en-US" altLang="zh-CN" sz="2400" smtClean="0"/>
              <a:t>table</a:t>
            </a:r>
            <a:r>
              <a:rPr lang="zh-CN" altLang="en-US" sz="2400" smtClean="0"/>
              <a:t>的一部分行</a:t>
            </a:r>
            <a:endParaRPr lang="en-US" altLang="zh-CN" sz="2400" smtClean="0"/>
          </a:p>
          <a:p>
            <a:pPr lvl="1" eaLnBrk="1" hangingPunct="1"/>
            <a:r>
              <a:rPr lang="zh-CN" altLang="en-US" sz="2400" smtClean="0"/>
              <a:t>元数据：起始行键、终止行键</a:t>
            </a:r>
            <a:endParaRPr lang="en-US" altLang="zh-CN" sz="2400" smtClean="0"/>
          </a:p>
          <a:p>
            <a:pPr lvl="1" eaLnBrk="1" hangingPunct="1"/>
            <a:r>
              <a:rPr lang="zh-CN" altLang="en-US" sz="2400" smtClean="0"/>
              <a:t>如果子表体积超过了阈值（如</a:t>
            </a:r>
            <a:r>
              <a:rPr lang="en-US" altLang="zh-CN" sz="2400" smtClean="0"/>
              <a:t>200M</a:t>
            </a:r>
            <a:r>
              <a:rPr lang="zh-CN" altLang="en-US" sz="2400" smtClean="0"/>
              <a:t>），则进行分割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/>
              <a:t>物理视图</a:t>
            </a:r>
            <a:endParaRPr lang="zh-CN" altLang="en-US" dirty="0"/>
          </a:p>
        </p:txBody>
      </p:sp>
      <p:sp>
        <p:nvSpPr>
          <p:cNvPr id="47108" name="灯片编号占位符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2BDD85-A249-4A04-A104-5EDBD0EA395F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91686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/>
              <a:t>体系结构</a:t>
            </a:r>
            <a:endParaRPr lang="zh-CN" alt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914400" y="1371600"/>
          <a:ext cx="746760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Visio" r:id="rId3" imgW="6030208" imgH="3692225" progId="Visio.Drawing.11">
                  <p:embed/>
                </p:oleObj>
              </mc:Choice>
              <mc:Fallback>
                <p:oleObj name="Visio" r:id="rId3" imgW="6030208" imgH="3692225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71600"/>
                        <a:ext cx="7467600" cy="457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灯片编号占位符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428D78-CDD2-4D28-9083-D569EAED432D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132157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/>
              <a:t>分布式文件系统</a:t>
            </a:r>
            <a:r>
              <a:rPr lang="en-US" altLang="zh-CN" dirty="0" smtClean="0"/>
              <a:t>GFS</a:t>
            </a:r>
            <a:endParaRPr lang="zh-CN" alt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928802"/>
            <a:ext cx="8215370" cy="314573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071563" y="3786188"/>
            <a:ext cx="7072312" cy="4619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/>
              <a:t>GFS</a:t>
            </a:r>
            <a:r>
              <a:rPr lang="zh-CN" altLang="en-US" sz="2400" dirty="0"/>
              <a:t>的容错措施有哪些？</a:t>
            </a:r>
          </a:p>
        </p:txBody>
      </p:sp>
    </p:spTree>
    <p:extLst>
      <p:ext uri="{BB962C8B-B14F-4D97-AF65-F5344CB8AC3E}">
        <p14:creationId xmlns:p14="http://schemas.microsoft.com/office/powerpoint/2010/main" val="368126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85185E-6 L 5.55556E-7 0.2608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为每个子表服务器分配子表，对外提供服务</a:t>
            </a:r>
            <a:endParaRPr lang="en-US" altLang="zh-CN" smtClean="0"/>
          </a:p>
          <a:p>
            <a:pPr eaLnBrk="1" hangingPunct="1"/>
            <a:r>
              <a:rPr lang="zh-CN" altLang="en-US" smtClean="0"/>
              <a:t>与</a:t>
            </a:r>
            <a:r>
              <a:rPr lang="en-US" altLang="zh-CN" smtClean="0"/>
              <a:t>GFS</a:t>
            </a:r>
            <a:r>
              <a:rPr lang="zh-CN" altLang="en-US" smtClean="0"/>
              <a:t>垃圾回收进行交互，收回废弃的</a:t>
            </a:r>
            <a:r>
              <a:rPr lang="en-US" altLang="zh-CN" smtClean="0"/>
              <a:t>SSTable</a:t>
            </a:r>
          </a:p>
          <a:p>
            <a:pPr eaLnBrk="1" hangingPunct="1"/>
            <a:r>
              <a:rPr lang="zh-CN" altLang="en-US" smtClean="0"/>
              <a:t>探测子表服务器的故障与恢复</a:t>
            </a:r>
            <a:endParaRPr lang="en-US" altLang="zh-CN" smtClean="0"/>
          </a:p>
          <a:p>
            <a:pPr eaLnBrk="1" hangingPunct="1"/>
            <a:r>
              <a:rPr lang="zh-CN" altLang="en-US" smtClean="0"/>
              <a:t>负载均衡</a:t>
            </a:r>
            <a:endParaRPr lang="en-US" altLang="zh-CN" smtClean="0"/>
          </a:p>
          <a:p>
            <a:pPr eaLnBrk="1" hangingPunct="1"/>
            <a:endParaRPr lang="en-US" altLang="zh-CN" smtClean="0"/>
          </a:p>
          <a:p>
            <a:pPr eaLnBrk="1" hangingPunct="1"/>
            <a:endParaRPr lang="zh-CN" altLang="en-US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/>
              <a:t>主节点的职责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14625" y="3857625"/>
            <a:ext cx="3467100" cy="584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dirty="0"/>
              <a:t>有效缓解单点故障</a:t>
            </a:r>
          </a:p>
        </p:txBody>
      </p:sp>
      <p:sp>
        <p:nvSpPr>
          <p:cNvPr id="48133" name="灯片编号占位符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85669E-631A-47DD-A472-D7624A88B42F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3868211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3723618"/>
              </p:ext>
            </p:extLst>
          </p:nvPr>
        </p:nvGraphicFramePr>
        <p:xfrm>
          <a:off x="611560" y="1196752"/>
          <a:ext cx="7924800" cy="485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Visio" r:id="rId3" imgW="6030208" imgH="3692225" progId="Visio.Drawing.11">
                  <p:embed/>
                </p:oleObj>
              </mc:Choice>
              <mc:Fallback>
                <p:oleObj name="Visio" r:id="rId3" imgW="6030208" imgH="3692225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196752"/>
                        <a:ext cx="7924800" cy="485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/>
              <a:t>子表服务器故障</a:t>
            </a:r>
            <a:endParaRPr lang="zh-CN" altLang="en-US" dirty="0"/>
          </a:p>
        </p:txBody>
      </p:sp>
      <p:sp>
        <p:nvSpPr>
          <p:cNvPr id="4100" name="灯片编号占位符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8B2103-948F-4C62-B733-CB969DA5433E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25670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>
                <a:latin typeface="+mn-ea"/>
              </a:rPr>
              <a:t>子表服务器故障</a:t>
            </a:r>
            <a:endParaRPr lang="en-US" altLang="zh-CN" dirty="0">
              <a:ea typeface="宋体" charset="-122"/>
            </a:endParaRPr>
          </a:p>
        </p:txBody>
      </p:sp>
      <p:graphicFrame>
        <p:nvGraphicFramePr>
          <p:cNvPr id="5122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1755152"/>
              </p:ext>
            </p:extLst>
          </p:nvPr>
        </p:nvGraphicFramePr>
        <p:xfrm>
          <a:off x="611560" y="1196752"/>
          <a:ext cx="7924800" cy="485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Visio" r:id="rId3" imgW="6030208" imgH="3692225" progId="Visio.Drawing.11">
                  <p:embed/>
                </p:oleObj>
              </mc:Choice>
              <mc:Fallback>
                <p:oleObj name="Visio" r:id="rId3" imgW="6030208" imgH="3692225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196752"/>
                        <a:ext cx="7924800" cy="485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灯片编号占位符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A34B76-FF9D-461F-97F7-3B608402DDFF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395722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>
                <a:latin typeface="+mn-ea"/>
              </a:rPr>
              <a:t>子表服务器故障</a:t>
            </a:r>
            <a:endParaRPr lang="en-US" altLang="zh-CN" dirty="0">
              <a:ea typeface="宋体" charset="-122"/>
            </a:endParaRPr>
          </a:p>
        </p:txBody>
      </p:sp>
      <p:graphicFrame>
        <p:nvGraphicFramePr>
          <p:cNvPr id="6146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84418"/>
              </p:ext>
            </p:extLst>
          </p:nvPr>
        </p:nvGraphicFramePr>
        <p:xfrm>
          <a:off x="683568" y="1124744"/>
          <a:ext cx="7924800" cy="485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Visio" r:id="rId3" imgW="6030208" imgH="3692225" progId="Visio.Drawing.11">
                  <p:embed/>
                </p:oleObj>
              </mc:Choice>
              <mc:Fallback>
                <p:oleObj name="Visio" r:id="rId3" imgW="6030208" imgH="3692225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124744"/>
                        <a:ext cx="7924800" cy="485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灯片编号占位符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0AE504-B0A5-4469-BC21-62C6FBC46FFA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1116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 err="1" smtClean="0"/>
              <a:t>BigTable</a:t>
            </a:r>
            <a:r>
              <a:rPr lang="zh-CN" altLang="en-US" dirty="0" smtClean="0"/>
              <a:t>小结</a:t>
            </a:r>
            <a:endParaRPr lang="zh-CN" altLang="en-US" dirty="0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000125" y="1928813"/>
          <a:ext cx="7310438" cy="3786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Visio" r:id="rId3" imgW="11168319" imgH="5779184" progId="Visio.Drawing.11">
                  <p:embed/>
                </p:oleObj>
              </mc:Choice>
              <mc:Fallback>
                <p:oleObj name="Visio" r:id="rId3" imgW="11168319" imgH="5779184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1928813"/>
                        <a:ext cx="7310438" cy="3786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灯片编号占位符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5123BB-B00F-49C9-9CA4-7753A3DD8105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297645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图示 4"/>
          <p:cNvGraphicFramePr/>
          <p:nvPr>
            <p:extLst>
              <p:ext uri="{D42A27DB-BD31-4B8C-83A1-F6EECF244321}">
                <p14:modId xmlns:p14="http://schemas.microsoft.com/office/powerpoint/2010/main" val="4171314174"/>
              </p:ext>
            </p:extLst>
          </p:nvPr>
        </p:nvGraphicFramePr>
        <p:xfrm>
          <a:off x="395536" y="404664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0172058"/>
              </p:ext>
            </p:extLst>
          </p:nvPr>
        </p:nvGraphicFramePr>
        <p:xfrm>
          <a:off x="1043608" y="1844824"/>
          <a:ext cx="7149480" cy="3813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395536" y="22653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大纲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685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zh-CN">
                <a:effectLst>
                  <a:outerShdw blurRad="38100" dist="38100" dir="2700000" algn="tl">
                    <a:srgbClr val="C0C0C0"/>
                  </a:outerShdw>
                </a:effectLst>
              </a:rPr>
              <a:t>Google</a:t>
            </a:r>
            <a:r>
              <a:rPr lang="zh-CN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云计算的技术架构</a:t>
            </a:r>
          </a:p>
        </p:txBody>
      </p:sp>
      <p:sp>
        <p:nvSpPr>
          <p:cNvPr id="5123" name="内容占位符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altLang="zh-CN"/>
              <a:t>Google</a:t>
            </a:r>
            <a:r>
              <a:rPr lang="zh-CN" altLang="en-US"/>
              <a:t>的云计算应用均依赖于四个基础组件</a:t>
            </a:r>
            <a:endParaRPr lang="en-US" altLang="zh-CN"/>
          </a:p>
          <a:p>
            <a:pPr lvl="1"/>
            <a:r>
              <a:rPr lang="zh-CN" altLang="en-US" sz="2100">
                <a:latin typeface="黑体" pitchFamily="49" charset="-122"/>
              </a:rPr>
              <a:t>分布式文件存储，</a:t>
            </a:r>
            <a:r>
              <a:rPr lang="en-US" altLang="zh-CN" sz="2100">
                <a:latin typeface="黑体" pitchFamily="49" charset="-122"/>
              </a:rPr>
              <a:t>GFS</a:t>
            </a:r>
          </a:p>
          <a:p>
            <a:pPr lvl="1"/>
            <a:r>
              <a:rPr lang="zh-CN" altLang="en-US" sz="2100">
                <a:latin typeface="黑体" pitchFamily="49" charset="-122"/>
              </a:rPr>
              <a:t>并行数据处理模型</a:t>
            </a:r>
            <a:r>
              <a:rPr lang="en-US" altLang="zh-CN" sz="2100">
                <a:latin typeface="黑体" pitchFamily="49" charset="-122"/>
              </a:rPr>
              <a:t>MapReduce</a:t>
            </a:r>
          </a:p>
          <a:p>
            <a:pPr lvl="1"/>
            <a:r>
              <a:rPr lang="zh-CN" altLang="en-US" sz="2100">
                <a:latin typeface="黑体" pitchFamily="49" charset="-122"/>
              </a:rPr>
              <a:t>分布式锁</a:t>
            </a:r>
            <a:r>
              <a:rPr lang="en-US" altLang="zh-CN" sz="2100">
                <a:latin typeface="黑体" pitchFamily="49" charset="-122"/>
              </a:rPr>
              <a:t>Chubby</a:t>
            </a:r>
          </a:p>
          <a:p>
            <a:pPr lvl="1"/>
            <a:r>
              <a:rPr lang="zh-CN" altLang="en-US" sz="2100">
                <a:latin typeface="黑体" pitchFamily="49" charset="-122"/>
              </a:rPr>
              <a:t>结构化数据表</a:t>
            </a:r>
            <a:r>
              <a:rPr lang="en-US" altLang="zh-CN" sz="2100">
                <a:latin typeface="黑体" pitchFamily="49" charset="-122"/>
              </a:rPr>
              <a:t>BigTable</a:t>
            </a:r>
            <a:endParaRPr lang="zh-CN" altLang="en-US" sz="2100">
              <a:latin typeface="黑体" pitchFamily="49" charset="-122"/>
            </a:endParaRPr>
          </a:p>
          <a:p>
            <a:endParaRPr lang="zh-CN" altLang="en-US"/>
          </a:p>
        </p:txBody>
      </p:sp>
      <p:grpSp>
        <p:nvGrpSpPr>
          <p:cNvPr id="5124" name="组合 10"/>
          <p:cNvGrpSpPr>
            <a:grpSpLocks/>
          </p:cNvGrpSpPr>
          <p:nvPr/>
        </p:nvGrpSpPr>
        <p:grpSpPr bwMode="auto">
          <a:xfrm>
            <a:off x="1547813" y="3933825"/>
            <a:ext cx="5500687" cy="2071688"/>
            <a:chOff x="2143108" y="4071942"/>
            <a:chExt cx="5500726" cy="2071702"/>
          </a:xfrm>
        </p:grpSpPr>
        <p:sp>
          <p:nvSpPr>
            <p:cNvPr id="12" name="圆角矩形 11"/>
            <p:cNvSpPr/>
            <p:nvPr/>
          </p:nvSpPr>
          <p:spPr>
            <a:xfrm>
              <a:off x="2143108" y="4071942"/>
              <a:ext cx="5500726" cy="64294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Google</a:t>
              </a:r>
              <a:r>
                <a:rPr lang="zh-CN" alt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云计算应用</a:t>
              </a:r>
            </a:p>
          </p:txBody>
        </p:sp>
        <p:sp>
          <p:nvSpPr>
            <p:cNvPr id="13" name="圆角矩形 12"/>
            <p:cNvSpPr/>
            <p:nvPr/>
          </p:nvSpPr>
          <p:spPr>
            <a:xfrm>
              <a:off x="2143108" y="4786322"/>
              <a:ext cx="2000264" cy="64294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24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MapReduce</a:t>
              </a:r>
              <a:endPara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圆角矩形 13"/>
            <p:cNvSpPr/>
            <p:nvPr/>
          </p:nvSpPr>
          <p:spPr>
            <a:xfrm>
              <a:off x="4214810" y="4786322"/>
              <a:ext cx="2000264" cy="64294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24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BigTable</a:t>
              </a:r>
              <a:endPara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圆角矩形 14"/>
            <p:cNvSpPr/>
            <p:nvPr/>
          </p:nvSpPr>
          <p:spPr>
            <a:xfrm>
              <a:off x="2143108" y="5500702"/>
              <a:ext cx="4071966" cy="64294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GFS</a:t>
              </a:r>
              <a:endPara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圆角矩形 15"/>
            <p:cNvSpPr/>
            <p:nvPr/>
          </p:nvSpPr>
          <p:spPr>
            <a:xfrm>
              <a:off x="6286512" y="4786322"/>
              <a:ext cx="1357322" cy="135732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Chubby</a:t>
              </a:r>
              <a:endPara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037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zh-CN">
                <a:effectLst>
                  <a:outerShdw blurRad="38100" dist="38100" dir="2700000" algn="tl">
                    <a:srgbClr val="C0C0C0"/>
                  </a:outerShdw>
                </a:effectLst>
              </a:rPr>
              <a:t>Google</a:t>
            </a:r>
            <a:r>
              <a:rPr lang="zh-CN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云计算的技术架构</a:t>
            </a:r>
          </a:p>
        </p:txBody>
      </p:sp>
      <p:sp>
        <p:nvSpPr>
          <p:cNvPr id="11" name="圆角矩形 10"/>
          <p:cNvSpPr/>
          <p:nvPr/>
        </p:nvSpPr>
        <p:spPr>
          <a:xfrm>
            <a:off x="2143125" y="2357438"/>
            <a:ext cx="5143500" cy="6429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Google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云计算应用</a:t>
            </a:r>
          </a:p>
        </p:txBody>
      </p:sp>
      <p:sp>
        <p:nvSpPr>
          <p:cNvPr id="17" name="对角圆角矩形 16"/>
          <p:cNvSpPr/>
          <p:nvPr/>
        </p:nvSpPr>
        <p:spPr>
          <a:xfrm>
            <a:off x="2143125" y="4357688"/>
            <a:ext cx="2571750" cy="64293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BigTable</a:t>
            </a:r>
            <a:endParaRPr lang="zh-CN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对角圆角矩形 17"/>
          <p:cNvSpPr/>
          <p:nvPr/>
        </p:nvSpPr>
        <p:spPr>
          <a:xfrm>
            <a:off x="2143125" y="5357813"/>
            <a:ext cx="5143500" cy="64293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GFS</a:t>
            </a:r>
            <a:endParaRPr lang="zh-CN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对角圆角矩形 18"/>
          <p:cNvSpPr/>
          <p:nvPr/>
        </p:nvSpPr>
        <p:spPr>
          <a:xfrm>
            <a:off x="3929063" y="3357563"/>
            <a:ext cx="3357562" cy="64293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MapReduce</a:t>
            </a:r>
            <a:endParaRPr lang="zh-CN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对角圆角矩形 19"/>
          <p:cNvSpPr/>
          <p:nvPr/>
        </p:nvSpPr>
        <p:spPr>
          <a:xfrm>
            <a:off x="5072063" y="4357688"/>
            <a:ext cx="1428750" cy="64293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Chubby</a:t>
            </a:r>
            <a:endParaRPr lang="zh-CN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上箭头 27"/>
          <p:cNvSpPr/>
          <p:nvPr/>
        </p:nvSpPr>
        <p:spPr>
          <a:xfrm>
            <a:off x="3357563" y="5000625"/>
            <a:ext cx="214312" cy="3571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9" name="左箭头 28"/>
          <p:cNvSpPr/>
          <p:nvPr/>
        </p:nvSpPr>
        <p:spPr>
          <a:xfrm>
            <a:off x="4714875" y="4572000"/>
            <a:ext cx="357188" cy="2143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0" name="下箭头 29"/>
          <p:cNvSpPr/>
          <p:nvPr/>
        </p:nvSpPr>
        <p:spPr>
          <a:xfrm>
            <a:off x="5715000" y="5000625"/>
            <a:ext cx="214313" cy="3571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4" name="上箭头 33"/>
          <p:cNvSpPr/>
          <p:nvPr/>
        </p:nvSpPr>
        <p:spPr>
          <a:xfrm>
            <a:off x="5143500" y="3000375"/>
            <a:ext cx="214313" cy="3571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5" name="上箭头 34"/>
          <p:cNvSpPr/>
          <p:nvPr/>
        </p:nvSpPr>
        <p:spPr>
          <a:xfrm>
            <a:off x="5715000" y="4000500"/>
            <a:ext cx="214313" cy="3571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6157" name="内容占位符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zh-CN" altLang="en-US"/>
              <a:t>组件调用关系分析</a:t>
            </a:r>
          </a:p>
        </p:txBody>
      </p:sp>
      <p:sp>
        <p:nvSpPr>
          <p:cNvPr id="37" name="上下箭头 36"/>
          <p:cNvSpPr/>
          <p:nvPr/>
        </p:nvSpPr>
        <p:spPr>
          <a:xfrm>
            <a:off x="2928938" y="3000375"/>
            <a:ext cx="214312" cy="135731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8" name="上下箭头 37"/>
          <p:cNvSpPr/>
          <p:nvPr/>
        </p:nvSpPr>
        <p:spPr>
          <a:xfrm>
            <a:off x="4286250" y="4000500"/>
            <a:ext cx="214313" cy="35718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6" name="上下箭头 15"/>
          <p:cNvSpPr/>
          <p:nvPr/>
        </p:nvSpPr>
        <p:spPr>
          <a:xfrm>
            <a:off x="6786563" y="4000500"/>
            <a:ext cx="214312" cy="135731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970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zh-CN">
                <a:effectLst>
                  <a:outerShdw blurRad="38100" dist="38100" dir="2700000" algn="tl">
                    <a:srgbClr val="C0C0C0"/>
                  </a:outerShdw>
                </a:effectLst>
              </a:rPr>
              <a:t>Google</a:t>
            </a:r>
            <a:r>
              <a:rPr lang="zh-CN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云计算的技术架构</a:t>
            </a:r>
          </a:p>
        </p:txBody>
      </p:sp>
      <p:sp>
        <p:nvSpPr>
          <p:cNvPr id="7171" name="内容占位符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altLang="zh-CN"/>
              <a:t>Chubby</a:t>
            </a:r>
            <a:r>
              <a:rPr lang="zh-CN" altLang="en-US"/>
              <a:t>的作用</a:t>
            </a:r>
            <a:endParaRPr lang="en-US" altLang="zh-CN"/>
          </a:p>
          <a:p>
            <a:pPr lvl="1"/>
            <a:r>
              <a:rPr lang="zh-CN" altLang="en-US" sz="2100">
                <a:latin typeface="黑体" pitchFamily="49" charset="-122"/>
              </a:rPr>
              <a:t>为</a:t>
            </a:r>
            <a:r>
              <a:rPr lang="en-US" altLang="zh-CN" sz="2100">
                <a:latin typeface="黑体" pitchFamily="49" charset="-122"/>
              </a:rPr>
              <a:t>GFS</a:t>
            </a:r>
            <a:r>
              <a:rPr lang="zh-CN" altLang="en-US" sz="2100">
                <a:latin typeface="黑体" pitchFamily="49" charset="-122"/>
              </a:rPr>
              <a:t>提供锁服务，选择</a:t>
            </a:r>
            <a:r>
              <a:rPr lang="en-US" altLang="zh-CN" sz="2100">
                <a:latin typeface="黑体" pitchFamily="49" charset="-122"/>
              </a:rPr>
              <a:t>Master</a:t>
            </a:r>
            <a:r>
              <a:rPr lang="zh-CN" altLang="en-US" sz="2100">
                <a:latin typeface="黑体" pitchFamily="49" charset="-122"/>
              </a:rPr>
              <a:t>节点；记录</a:t>
            </a:r>
            <a:r>
              <a:rPr lang="en-US" altLang="zh-CN" sz="2100">
                <a:latin typeface="黑体" pitchFamily="49" charset="-122"/>
              </a:rPr>
              <a:t>Master</a:t>
            </a:r>
            <a:r>
              <a:rPr lang="zh-CN" altLang="en-US" sz="2100">
                <a:latin typeface="黑体" pitchFamily="49" charset="-122"/>
              </a:rPr>
              <a:t>的相关描述信息</a:t>
            </a:r>
            <a:endParaRPr lang="en-US" altLang="zh-CN" sz="2100">
              <a:latin typeface="黑体" pitchFamily="49" charset="-122"/>
            </a:endParaRPr>
          </a:p>
          <a:p>
            <a:pPr lvl="1"/>
            <a:r>
              <a:rPr lang="zh-CN" altLang="en-US" sz="2100">
                <a:latin typeface="黑体" pitchFamily="49" charset="-122"/>
              </a:rPr>
              <a:t>通过独占锁记录</a:t>
            </a:r>
            <a:r>
              <a:rPr lang="en-US" altLang="zh-CN" sz="2100">
                <a:latin typeface="黑体" pitchFamily="49" charset="-122"/>
              </a:rPr>
              <a:t>Chunk Server</a:t>
            </a:r>
            <a:r>
              <a:rPr lang="zh-CN" altLang="en-US" sz="2100">
                <a:latin typeface="黑体" pitchFamily="49" charset="-122"/>
              </a:rPr>
              <a:t>的活跃情况</a:t>
            </a:r>
            <a:endParaRPr lang="en-US" altLang="zh-CN" sz="2100">
              <a:latin typeface="黑体" pitchFamily="49" charset="-122"/>
            </a:endParaRPr>
          </a:p>
          <a:p>
            <a:pPr lvl="1"/>
            <a:r>
              <a:rPr lang="zh-CN" altLang="en-US" sz="2100">
                <a:latin typeface="黑体" pitchFamily="49" charset="-122"/>
              </a:rPr>
              <a:t>为</a:t>
            </a:r>
            <a:r>
              <a:rPr lang="en-US" altLang="zh-CN" sz="2100">
                <a:latin typeface="黑体" pitchFamily="49" charset="-122"/>
              </a:rPr>
              <a:t>BigTable</a:t>
            </a:r>
            <a:r>
              <a:rPr lang="zh-CN" altLang="en-US" sz="2100">
                <a:latin typeface="黑体" pitchFamily="49" charset="-122"/>
              </a:rPr>
              <a:t>提供锁服务，记录子表元信息（如子表文件信息、子表分配信息、子表服务器信息）</a:t>
            </a:r>
            <a:endParaRPr lang="en-US" altLang="zh-CN" sz="2100">
              <a:latin typeface="黑体" pitchFamily="49" charset="-122"/>
            </a:endParaRPr>
          </a:p>
          <a:p>
            <a:pPr lvl="1"/>
            <a:r>
              <a:rPr lang="zh-CN" altLang="en-US" sz="2100">
                <a:latin typeface="黑体" pitchFamily="49" charset="-122"/>
              </a:rPr>
              <a:t>（可能）记录</a:t>
            </a:r>
            <a:r>
              <a:rPr lang="en-US" altLang="zh-CN" sz="2100">
                <a:latin typeface="黑体" pitchFamily="49" charset="-122"/>
              </a:rPr>
              <a:t>MapReduce</a:t>
            </a:r>
            <a:r>
              <a:rPr lang="zh-CN" altLang="en-US" sz="2100">
                <a:latin typeface="黑体" pitchFamily="49" charset="-122"/>
              </a:rPr>
              <a:t>的任务信息</a:t>
            </a:r>
            <a:endParaRPr lang="en-US" altLang="zh-CN" sz="2100">
              <a:latin typeface="黑体" pitchFamily="49" charset="-122"/>
            </a:endParaRPr>
          </a:p>
          <a:p>
            <a:pPr lvl="1"/>
            <a:r>
              <a:rPr lang="zh-CN" altLang="en-US" sz="2100">
                <a:latin typeface="黑体" pitchFamily="49" charset="-122"/>
              </a:rPr>
              <a:t>为第三方提供锁服务与文件存储</a:t>
            </a:r>
            <a:endParaRPr lang="en-US" altLang="zh-CN" sz="2100">
              <a:latin typeface="黑体" pitchFamily="49" charset="-122"/>
            </a:endParaRPr>
          </a:p>
        </p:txBody>
      </p:sp>
      <p:grpSp>
        <p:nvGrpSpPr>
          <p:cNvPr id="7172" name="组合 41"/>
          <p:cNvGrpSpPr>
            <a:grpSpLocks/>
          </p:cNvGrpSpPr>
          <p:nvPr/>
        </p:nvGrpSpPr>
        <p:grpSpPr bwMode="auto">
          <a:xfrm>
            <a:off x="6072188" y="4077072"/>
            <a:ext cx="2857500" cy="2024063"/>
            <a:chOff x="2143108" y="2357430"/>
            <a:chExt cx="5143536" cy="3643338"/>
          </a:xfrm>
        </p:grpSpPr>
        <p:sp>
          <p:nvSpPr>
            <p:cNvPr id="23" name="圆角矩形 22"/>
            <p:cNvSpPr/>
            <p:nvPr/>
          </p:nvSpPr>
          <p:spPr>
            <a:xfrm>
              <a:off x="2143108" y="2357430"/>
              <a:ext cx="5143536" cy="6429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Google</a:t>
              </a:r>
              <a:r>
                <a:rPr lang="zh-CN" altLang="en-US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云计算应用</a:t>
              </a:r>
            </a:p>
          </p:txBody>
        </p:sp>
        <p:sp>
          <p:nvSpPr>
            <p:cNvPr id="24" name="对角圆角矩形 23"/>
            <p:cNvSpPr/>
            <p:nvPr/>
          </p:nvSpPr>
          <p:spPr>
            <a:xfrm>
              <a:off x="2143108" y="4357694"/>
              <a:ext cx="2571768" cy="642943"/>
            </a:xfrm>
            <a:prstGeom prst="round2Diag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4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BigTable</a:t>
              </a:r>
              <a:endParaRPr lang="zh-CN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5" name="对角圆角矩形 24"/>
            <p:cNvSpPr/>
            <p:nvPr/>
          </p:nvSpPr>
          <p:spPr>
            <a:xfrm>
              <a:off x="2143108" y="5357825"/>
              <a:ext cx="5143536" cy="642943"/>
            </a:xfrm>
            <a:prstGeom prst="round2Diag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GFS</a:t>
              </a:r>
              <a:endParaRPr lang="zh-CN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6" name="对角圆角矩形 25"/>
            <p:cNvSpPr/>
            <p:nvPr/>
          </p:nvSpPr>
          <p:spPr>
            <a:xfrm>
              <a:off x="3929057" y="3357562"/>
              <a:ext cx="3357587" cy="642943"/>
            </a:xfrm>
            <a:prstGeom prst="round2Diag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4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MapReduce</a:t>
              </a:r>
              <a:endParaRPr lang="zh-CN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7" name="对角圆角矩形 26"/>
            <p:cNvSpPr/>
            <p:nvPr/>
          </p:nvSpPr>
          <p:spPr>
            <a:xfrm>
              <a:off x="5072065" y="4357694"/>
              <a:ext cx="1428760" cy="642943"/>
            </a:xfrm>
            <a:prstGeom prst="round2Diag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Chubby</a:t>
              </a:r>
              <a:endParaRPr lang="zh-CN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" name="上箭头 30"/>
            <p:cNvSpPr/>
            <p:nvPr/>
          </p:nvSpPr>
          <p:spPr>
            <a:xfrm>
              <a:off x="3357553" y="5000636"/>
              <a:ext cx="214315" cy="357189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/>
            </a:p>
          </p:txBody>
        </p:sp>
        <p:sp>
          <p:nvSpPr>
            <p:cNvPr id="32" name="左箭头 31"/>
            <p:cNvSpPr/>
            <p:nvPr/>
          </p:nvSpPr>
          <p:spPr>
            <a:xfrm>
              <a:off x="4714876" y="4572008"/>
              <a:ext cx="357189" cy="214313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/>
            </a:p>
          </p:txBody>
        </p:sp>
        <p:sp>
          <p:nvSpPr>
            <p:cNvPr id="33" name="下箭头 32"/>
            <p:cNvSpPr/>
            <p:nvPr/>
          </p:nvSpPr>
          <p:spPr>
            <a:xfrm>
              <a:off x="5715008" y="5000636"/>
              <a:ext cx="214313" cy="35718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/>
            </a:p>
          </p:txBody>
        </p:sp>
        <p:sp>
          <p:nvSpPr>
            <p:cNvPr id="37" name="上箭头 36"/>
            <p:cNvSpPr/>
            <p:nvPr/>
          </p:nvSpPr>
          <p:spPr>
            <a:xfrm>
              <a:off x="5143504" y="3000373"/>
              <a:ext cx="214313" cy="357189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/>
            </a:p>
          </p:txBody>
        </p:sp>
        <p:sp>
          <p:nvSpPr>
            <p:cNvPr id="38" name="上箭头 37"/>
            <p:cNvSpPr/>
            <p:nvPr/>
          </p:nvSpPr>
          <p:spPr>
            <a:xfrm>
              <a:off x="5715008" y="4000504"/>
              <a:ext cx="214313" cy="357189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/>
            </a:p>
          </p:txBody>
        </p:sp>
        <p:sp>
          <p:nvSpPr>
            <p:cNvPr id="39" name="上下箭头 38"/>
            <p:cNvSpPr/>
            <p:nvPr/>
          </p:nvSpPr>
          <p:spPr>
            <a:xfrm>
              <a:off x="2928925" y="3000373"/>
              <a:ext cx="214315" cy="1357321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/>
            </a:p>
          </p:txBody>
        </p:sp>
        <p:sp>
          <p:nvSpPr>
            <p:cNvPr id="40" name="上下箭头 39"/>
            <p:cNvSpPr/>
            <p:nvPr/>
          </p:nvSpPr>
          <p:spPr>
            <a:xfrm>
              <a:off x="4286248" y="4000504"/>
              <a:ext cx="214313" cy="357189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/>
            </a:p>
          </p:txBody>
        </p:sp>
        <p:sp>
          <p:nvSpPr>
            <p:cNvPr id="41" name="上下箭头 40"/>
            <p:cNvSpPr/>
            <p:nvPr/>
          </p:nvSpPr>
          <p:spPr>
            <a:xfrm>
              <a:off x="6786577" y="4000504"/>
              <a:ext cx="214315" cy="1357321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/>
            </a:p>
          </p:txBody>
        </p:sp>
      </p:grpSp>
    </p:spTree>
    <p:extLst>
      <p:ext uri="{BB962C8B-B14F-4D97-AF65-F5344CB8AC3E}">
        <p14:creationId xmlns:p14="http://schemas.microsoft.com/office/powerpoint/2010/main" val="242759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zh-CN">
                <a:effectLst>
                  <a:outerShdw blurRad="38100" dist="38100" dir="2700000" algn="tl">
                    <a:srgbClr val="C0C0C0"/>
                  </a:outerShdw>
                </a:effectLst>
              </a:rPr>
              <a:t>Google</a:t>
            </a:r>
            <a:r>
              <a:rPr lang="zh-CN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云计算的技术架构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altLang="zh-CN"/>
              <a:t>GFS</a:t>
            </a:r>
            <a:r>
              <a:rPr lang="zh-CN" altLang="en-US"/>
              <a:t>的作用</a:t>
            </a:r>
            <a:endParaRPr lang="en-US" altLang="zh-CN"/>
          </a:p>
          <a:p>
            <a:pPr lvl="1"/>
            <a:r>
              <a:rPr lang="zh-CN" altLang="en-US" sz="2100">
                <a:latin typeface="黑体" pitchFamily="49" charset="-122"/>
              </a:rPr>
              <a:t>存储</a:t>
            </a:r>
            <a:r>
              <a:rPr lang="en-US" altLang="zh-CN" sz="2100">
                <a:latin typeface="黑体" pitchFamily="49" charset="-122"/>
              </a:rPr>
              <a:t>BigTable</a:t>
            </a:r>
            <a:r>
              <a:rPr lang="zh-CN" altLang="en-US" sz="2100">
                <a:latin typeface="黑体" pitchFamily="49" charset="-122"/>
              </a:rPr>
              <a:t>的子表文件</a:t>
            </a:r>
            <a:endParaRPr lang="en-US" altLang="zh-CN" sz="2100">
              <a:latin typeface="黑体" pitchFamily="49" charset="-122"/>
            </a:endParaRPr>
          </a:p>
          <a:p>
            <a:pPr lvl="1"/>
            <a:r>
              <a:rPr lang="zh-CN" altLang="en-US" sz="2100">
                <a:latin typeface="黑体" pitchFamily="49" charset="-122"/>
              </a:rPr>
              <a:t>为第三方应用提供大尺寸文件存储功能</a:t>
            </a:r>
            <a:endParaRPr lang="en-US" altLang="zh-CN" sz="2100">
              <a:latin typeface="黑体" pitchFamily="49" charset="-122"/>
            </a:endParaRPr>
          </a:p>
          <a:p>
            <a:pPr lvl="1"/>
            <a:r>
              <a:rPr lang="zh-CN" altLang="en-US" sz="2100">
                <a:latin typeface="黑体" pitchFamily="49" charset="-122"/>
              </a:rPr>
              <a:t>文件读操作流程</a:t>
            </a:r>
            <a:endParaRPr lang="en-US" altLang="zh-CN" sz="2100">
              <a:latin typeface="黑体" pitchFamily="49" charset="-122"/>
            </a:endParaRPr>
          </a:p>
          <a:p>
            <a:pPr lvl="2"/>
            <a:r>
              <a:rPr lang="en-US" altLang="zh-CN" sz="1900">
                <a:latin typeface="黑体" pitchFamily="49" charset="-122"/>
              </a:rPr>
              <a:t>API</a:t>
            </a:r>
            <a:r>
              <a:rPr lang="zh-CN" altLang="en-US" sz="1900">
                <a:latin typeface="黑体" pitchFamily="49" charset="-122"/>
              </a:rPr>
              <a:t>与</a:t>
            </a:r>
            <a:r>
              <a:rPr lang="en-US" altLang="zh-CN" sz="1900">
                <a:latin typeface="黑体" pitchFamily="49" charset="-122"/>
              </a:rPr>
              <a:t>Master</a:t>
            </a:r>
            <a:r>
              <a:rPr lang="zh-CN" altLang="en-US" sz="1900">
                <a:latin typeface="黑体" pitchFamily="49" charset="-122"/>
              </a:rPr>
              <a:t>通信，获取文件元信息</a:t>
            </a:r>
            <a:endParaRPr lang="en-US" altLang="zh-CN" sz="1900">
              <a:latin typeface="黑体" pitchFamily="49" charset="-122"/>
            </a:endParaRPr>
          </a:p>
          <a:p>
            <a:pPr lvl="2"/>
            <a:r>
              <a:rPr lang="zh-CN" altLang="en-US" sz="1900">
                <a:latin typeface="黑体" pitchFamily="49" charset="-122"/>
              </a:rPr>
              <a:t>根据指定的读取位置和读取长度，</a:t>
            </a:r>
            <a:r>
              <a:rPr lang="en-US" altLang="zh-CN" sz="1900">
                <a:latin typeface="黑体" pitchFamily="49" charset="-122"/>
              </a:rPr>
              <a:t>API</a:t>
            </a:r>
            <a:r>
              <a:rPr lang="zh-CN" altLang="en-US" sz="1900">
                <a:latin typeface="黑体" pitchFamily="49" charset="-122"/>
              </a:rPr>
              <a:t>发起并发操作，分别从若干</a:t>
            </a:r>
            <a:r>
              <a:rPr lang="en-US" altLang="zh-CN" sz="1900">
                <a:latin typeface="黑体" pitchFamily="49" charset="-122"/>
              </a:rPr>
              <a:t>ChunkServer</a:t>
            </a:r>
            <a:r>
              <a:rPr lang="zh-CN" altLang="en-US" sz="1900">
                <a:latin typeface="黑体" pitchFamily="49" charset="-122"/>
              </a:rPr>
              <a:t>上读取数据</a:t>
            </a:r>
            <a:endParaRPr lang="en-US" altLang="zh-CN" sz="1900">
              <a:latin typeface="黑体" pitchFamily="49" charset="-122"/>
            </a:endParaRPr>
          </a:p>
          <a:p>
            <a:pPr lvl="2"/>
            <a:r>
              <a:rPr lang="en-US" altLang="zh-CN" sz="1900">
                <a:latin typeface="黑体" pitchFamily="49" charset="-122"/>
              </a:rPr>
              <a:t>API</a:t>
            </a:r>
            <a:r>
              <a:rPr lang="zh-CN" altLang="en-US" sz="1900">
                <a:latin typeface="黑体" pitchFamily="49" charset="-122"/>
              </a:rPr>
              <a:t>组装所得数据，返回结果</a:t>
            </a:r>
            <a:endParaRPr lang="en-US" altLang="zh-CN" sz="1900">
              <a:latin typeface="黑体" pitchFamily="49" charset="-122"/>
            </a:endParaRPr>
          </a:p>
          <a:p>
            <a:pPr lvl="1"/>
            <a:endParaRPr lang="en-US" altLang="zh-CN" sz="2100">
              <a:latin typeface="黑体" pitchFamily="49" charset="-122"/>
            </a:endParaRPr>
          </a:p>
        </p:txBody>
      </p:sp>
      <p:grpSp>
        <p:nvGrpSpPr>
          <p:cNvPr id="8196" name="组合 23"/>
          <p:cNvGrpSpPr>
            <a:grpSpLocks/>
          </p:cNvGrpSpPr>
          <p:nvPr/>
        </p:nvGrpSpPr>
        <p:grpSpPr bwMode="auto">
          <a:xfrm>
            <a:off x="5607844" y="4070199"/>
            <a:ext cx="2857500" cy="2024062"/>
            <a:chOff x="2143108" y="2357430"/>
            <a:chExt cx="5143536" cy="3643338"/>
          </a:xfrm>
        </p:grpSpPr>
        <p:sp>
          <p:nvSpPr>
            <p:cNvPr id="25" name="圆角矩形 24"/>
            <p:cNvSpPr/>
            <p:nvPr/>
          </p:nvSpPr>
          <p:spPr>
            <a:xfrm>
              <a:off x="2143108" y="2357430"/>
              <a:ext cx="5143536" cy="64294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Google</a:t>
              </a:r>
              <a:r>
                <a:rPr lang="zh-CN" altLang="en-US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云计算应用</a:t>
              </a:r>
            </a:p>
          </p:txBody>
        </p:sp>
        <p:sp>
          <p:nvSpPr>
            <p:cNvPr id="26" name="对角圆角矩形 25"/>
            <p:cNvSpPr/>
            <p:nvPr/>
          </p:nvSpPr>
          <p:spPr>
            <a:xfrm>
              <a:off x="2143108" y="4357694"/>
              <a:ext cx="2571768" cy="642941"/>
            </a:xfrm>
            <a:prstGeom prst="round2Diag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4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BigTable</a:t>
              </a:r>
              <a:endParaRPr lang="zh-CN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7" name="对角圆角矩形 26"/>
            <p:cNvSpPr/>
            <p:nvPr/>
          </p:nvSpPr>
          <p:spPr>
            <a:xfrm>
              <a:off x="2143108" y="5357827"/>
              <a:ext cx="5143536" cy="642941"/>
            </a:xfrm>
            <a:prstGeom prst="round2Diag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GFS</a:t>
              </a:r>
              <a:endParaRPr lang="zh-CN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" name="对角圆角矩形 30"/>
            <p:cNvSpPr/>
            <p:nvPr/>
          </p:nvSpPr>
          <p:spPr>
            <a:xfrm>
              <a:off x="3929059" y="3357562"/>
              <a:ext cx="3357585" cy="642941"/>
            </a:xfrm>
            <a:prstGeom prst="round2Diag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4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MapReduce</a:t>
              </a:r>
              <a:endParaRPr lang="zh-CN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2" name="对角圆角矩形 31"/>
            <p:cNvSpPr/>
            <p:nvPr/>
          </p:nvSpPr>
          <p:spPr>
            <a:xfrm>
              <a:off x="5072067" y="4357694"/>
              <a:ext cx="1428760" cy="642941"/>
            </a:xfrm>
            <a:prstGeom prst="round2Diag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Chubby</a:t>
              </a:r>
              <a:endParaRPr lang="zh-CN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3" name="上箭头 32"/>
            <p:cNvSpPr/>
            <p:nvPr/>
          </p:nvSpPr>
          <p:spPr>
            <a:xfrm>
              <a:off x="3357555" y="5000636"/>
              <a:ext cx="214313" cy="357191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/>
            </a:p>
          </p:txBody>
        </p:sp>
        <p:sp>
          <p:nvSpPr>
            <p:cNvPr id="37" name="左箭头 36"/>
            <p:cNvSpPr/>
            <p:nvPr/>
          </p:nvSpPr>
          <p:spPr>
            <a:xfrm>
              <a:off x="4714876" y="4572008"/>
              <a:ext cx="357191" cy="21431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/>
            </a:p>
          </p:txBody>
        </p:sp>
        <p:sp>
          <p:nvSpPr>
            <p:cNvPr id="38" name="下箭头 37"/>
            <p:cNvSpPr/>
            <p:nvPr/>
          </p:nvSpPr>
          <p:spPr>
            <a:xfrm>
              <a:off x="5715008" y="5000636"/>
              <a:ext cx="214315" cy="357191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/>
            </a:p>
          </p:txBody>
        </p:sp>
        <p:sp>
          <p:nvSpPr>
            <p:cNvPr id="39" name="上箭头 38"/>
            <p:cNvSpPr/>
            <p:nvPr/>
          </p:nvSpPr>
          <p:spPr>
            <a:xfrm>
              <a:off x="5143504" y="3000371"/>
              <a:ext cx="214315" cy="357191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/>
            </a:p>
          </p:txBody>
        </p:sp>
        <p:sp>
          <p:nvSpPr>
            <p:cNvPr id="40" name="上箭头 39"/>
            <p:cNvSpPr/>
            <p:nvPr/>
          </p:nvSpPr>
          <p:spPr>
            <a:xfrm>
              <a:off x="5715008" y="4000504"/>
              <a:ext cx="214315" cy="357191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/>
            </a:p>
          </p:txBody>
        </p:sp>
        <p:sp>
          <p:nvSpPr>
            <p:cNvPr id="41" name="上下箭头 40"/>
            <p:cNvSpPr/>
            <p:nvPr/>
          </p:nvSpPr>
          <p:spPr>
            <a:xfrm>
              <a:off x="2928927" y="3000371"/>
              <a:ext cx="214313" cy="1357323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/>
            </a:p>
          </p:txBody>
        </p:sp>
        <p:sp>
          <p:nvSpPr>
            <p:cNvPr id="42" name="上下箭头 41"/>
            <p:cNvSpPr/>
            <p:nvPr/>
          </p:nvSpPr>
          <p:spPr>
            <a:xfrm>
              <a:off x="4286248" y="4000504"/>
              <a:ext cx="214315" cy="357191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/>
            </a:p>
          </p:txBody>
        </p:sp>
        <p:sp>
          <p:nvSpPr>
            <p:cNvPr id="43" name="上下箭头 42"/>
            <p:cNvSpPr/>
            <p:nvPr/>
          </p:nvSpPr>
          <p:spPr>
            <a:xfrm>
              <a:off x="6786579" y="4000504"/>
              <a:ext cx="214313" cy="1357323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/>
            </a:p>
          </p:txBody>
        </p:sp>
      </p:grpSp>
    </p:spTree>
    <p:extLst>
      <p:ext uri="{BB962C8B-B14F-4D97-AF65-F5344CB8AC3E}">
        <p14:creationId xmlns:p14="http://schemas.microsoft.com/office/powerpoint/2010/main" val="319444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 smtClean="0"/>
              <a:t>GFS</a:t>
            </a:r>
            <a:r>
              <a:rPr lang="zh-CN" altLang="en-US" dirty="0" smtClean="0"/>
              <a:t>的容错方法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953000"/>
          </a:xfrm>
        </p:spPr>
        <p:txBody>
          <a:bodyPr/>
          <a:lstStyle/>
          <a:p>
            <a:pPr eaLnBrk="1" hangingPunct="1"/>
            <a:r>
              <a:rPr lang="en-US" altLang="zh-CN" sz="2400" smtClean="0"/>
              <a:t>GFS</a:t>
            </a:r>
            <a:r>
              <a:rPr lang="zh-CN" altLang="en-US" sz="2400" smtClean="0"/>
              <a:t>的容错机制</a:t>
            </a:r>
            <a:endParaRPr lang="en-US" altLang="zh-CN" sz="2400" smtClean="0"/>
          </a:p>
          <a:p>
            <a:pPr lvl="1" eaLnBrk="1" hangingPunct="1"/>
            <a:r>
              <a:rPr lang="en-US" altLang="zh-CN" sz="2400" smtClean="0"/>
              <a:t>Chunk Server</a:t>
            </a:r>
            <a:r>
              <a:rPr lang="zh-CN" altLang="en-US" sz="2400" smtClean="0"/>
              <a:t>容错</a:t>
            </a:r>
            <a:endParaRPr lang="en-US" altLang="zh-CN" sz="2400" smtClean="0"/>
          </a:p>
          <a:p>
            <a:pPr lvl="2" eaLnBrk="1" hangingPunct="1"/>
            <a:r>
              <a:rPr lang="zh-CN" altLang="en-US" sz="2000" smtClean="0"/>
              <a:t>每个</a:t>
            </a:r>
            <a:r>
              <a:rPr lang="en-US" altLang="zh-CN" sz="2000" smtClean="0"/>
              <a:t>Chunk</a:t>
            </a:r>
            <a:r>
              <a:rPr lang="zh-CN" altLang="en-US" sz="2000" smtClean="0"/>
              <a:t>有多个存储副本（通常是</a:t>
            </a:r>
            <a:r>
              <a:rPr lang="en-US" altLang="zh-CN" sz="2000" smtClean="0"/>
              <a:t>3</a:t>
            </a:r>
            <a:r>
              <a:rPr lang="zh-CN" altLang="en-US" sz="2000" smtClean="0"/>
              <a:t>个），分别存储于不通的服务器上</a:t>
            </a:r>
            <a:endParaRPr lang="en-US" altLang="zh-CN" sz="2000" smtClean="0"/>
          </a:p>
          <a:p>
            <a:pPr lvl="2" eaLnBrk="1" hangingPunct="1"/>
            <a:r>
              <a:rPr lang="zh-CN" altLang="en-US" sz="2000" smtClean="0"/>
              <a:t>每个</a:t>
            </a:r>
            <a:r>
              <a:rPr lang="en-US" altLang="zh-CN" sz="2000" smtClean="0"/>
              <a:t>Chunk</a:t>
            </a:r>
            <a:r>
              <a:rPr lang="zh-CN" altLang="en-US" sz="2000" smtClean="0"/>
              <a:t>又划分为若干</a:t>
            </a:r>
            <a:r>
              <a:rPr lang="en-US" altLang="zh-CN" sz="2000" smtClean="0"/>
              <a:t>Block</a:t>
            </a:r>
            <a:r>
              <a:rPr lang="zh-CN" altLang="en-US" sz="2000" smtClean="0"/>
              <a:t>（</a:t>
            </a:r>
            <a:r>
              <a:rPr lang="en-US" altLang="zh-CN" sz="2000" smtClean="0"/>
              <a:t>64KB</a:t>
            </a:r>
            <a:r>
              <a:rPr lang="zh-CN" altLang="en-US" sz="2000" smtClean="0"/>
              <a:t>），每个</a:t>
            </a:r>
            <a:r>
              <a:rPr lang="en-US" altLang="zh-CN" sz="2000" smtClean="0"/>
              <a:t>Block</a:t>
            </a:r>
            <a:r>
              <a:rPr lang="zh-CN" altLang="en-US" sz="2000" smtClean="0"/>
              <a:t>对应一个</a:t>
            </a:r>
            <a:r>
              <a:rPr lang="en-US" altLang="zh-CN" sz="2000" smtClean="0"/>
              <a:t>32bit</a:t>
            </a:r>
            <a:r>
              <a:rPr lang="zh-CN" altLang="en-US" sz="2000" smtClean="0"/>
              <a:t>的校验码，保证数据正确（若某个</a:t>
            </a:r>
            <a:r>
              <a:rPr lang="en-US" altLang="zh-CN" sz="2000" smtClean="0"/>
              <a:t>Block</a:t>
            </a:r>
            <a:r>
              <a:rPr lang="zh-CN" altLang="en-US" sz="2000" smtClean="0"/>
              <a:t>错误，则转移至其他</a:t>
            </a:r>
            <a:r>
              <a:rPr lang="en-US" altLang="zh-CN" sz="2000" smtClean="0"/>
              <a:t>Chunk</a:t>
            </a:r>
            <a:r>
              <a:rPr lang="zh-CN" altLang="en-US" sz="2000" smtClean="0"/>
              <a:t>副本）</a:t>
            </a:r>
            <a:endParaRPr lang="en-US" altLang="zh-CN" sz="2000" smtClean="0"/>
          </a:p>
          <a:p>
            <a:pPr lvl="1" eaLnBrk="1" hangingPunct="1"/>
            <a:r>
              <a:rPr lang="en-US" altLang="zh-CN" sz="2400" smtClean="0"/>
              <a:t>Master</a:t>
            </a:r>
            <a:r>
              <a:rPr lang="zh-CN" altLang="en-US" sz="2400" smtClean="0"/>
              <a:t>容错（影子节点热备）</a:t>
            </a:r>
            <a:endParaRPr lang="en-US" altLang="zh-CN" sz="2400" smtClean="0"/>
          </a:p>
          <a:p>
            <a:pPr lvl="2" eaLnBrk="1" hangingPunct="1"/>
            <a:r>
              <a:rPr lang="zh-CN" altLang="en-US" sz="2000" smtClean="0"/>
              <a:t>三类元数据：命名空间（目录结构）、</a:t>
            </a:r>
            <a:r>
              <a:rPr lang="en-US" altLang="zh-CN" sz="2000" smtClean="0"/>
              <a:t>Chunk</a:t>
            </a:r>
            <a:r>
              <a:rPr lang="zh-CN" altLang="en-US" sz="2000" smtClean="0"/>
              <a:t>与文件名的映射以及</a:t>
            </a:r>
            <a:r>
              <a:rPr lang="en-US" altLang="zh-CN" sz="2000" smtClean="0"/>
              <a:t>Chunk</a:t>
            </a:r>
            <a:r>
              <a:rPr lang="zh-CN" altLang="en-US" sz="2000" smtClean="0"/>
              <a:t>副本的位置信息</a:t>
            </a:r>
            <a:endParaRPr lang="en-US" altLang="zh-CN" sz="2000" smtClean="0"/>
          </a:p>
          <a:p>
            <a:pPr lvl="2" eaLnBrk="1" hangingPunct="1"/>
            <a:r>
              <a:rPr lang="zh-CN" altLang="en-US" sz="2000" smtClean="0"/>
              <a:t>前两类通过日志提供容错，</a:t>
            </a:r>
            <a:r>
              <a:rPr lang="en-US" altLang="zh-CN" sz="2000" smtClean="0"/>
              <a:t>Chunk</a:t>
            </a:r>
            <a:r>
              <a:rPr lang="zh-CN" altLang="en-US" sz="2000" smtClean="0"/>
              <a:t>副本信息存储于</a:t>
            </a:r>
            <a:r>
              <a:rPr lang="en-US" altLang="zh-CN" sz="2000" smtClean="0"/>
              <a:t>Chunk Server</a:t>
            </a:r>
            <a:r>
              <a:rPr lang="zh-CN" altLang="en-US" sz="2000" smtClean="0"/>
              <a:t>，</a:t>
            </a:r>
            <a:r>
              <a:rPr lang="en-US" altLang="zh-CN" sz="2000" smtClean="0"/>
              <a:t>Master</a:t>
            </a:r>
            <a:r>
              <a:rPr lang="zh-CN" altLang="en-US" sz="2000" smtClean="0"/>
              <a:t>出现故障时可恢复</a:t>
            </a:r>
            <a:endParaRPr lang="en-US" altLang="zh-CN" sz="2000" smtClean="0"/>
          </a:p>
          <a:p>
            <a:pPr lvl="2" eaLnBrk="1" hangingPunct="1"/>
            <a:endParaRPr lang="en-US" altLang="zh-CN" sz="2000" smtClean="0"/>
          </a:p>
        </p:txBody>
      </p:sp>
      <p:sp>
        <p:nvSpPr>
          <p:cNvPr id="23556" name="灯片编号占位符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F1E4EE-CF88-449A-A7A3-10B4DE4A374A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2266168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zh-CN">
                <a:effectLst>
                  <a:outerShdw blurRad="38100" dist="38100" dir="2700000" algn="tl">
                    <a:srgbClr val="C0C0C0"/>
                  </a:outerShdw>
                </a:effectLst>
              </a:rPr>
              <a:t>Google</a:t>
            </a:r>
            <a:r>
              <a:rPr lang="zh-CN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云计算的技术架构</a:t>
            </a:r>
          </a:p>
        </p:txBody>
      </p:sp>
      <p:sp>
        <p:nvSpPr>
          <p:cNvPr id="9219" name="内容占位符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altLang="zh-CN"/>
              <a:t>BigTable</a:t>
            </a:r>
            <a:r>
              <a:rPr lang="zh-CN" altLang="en-US"/>
              <a:t>的作用</a:t>
            </a:r>
            <a:endParaRPr lang="en-US" altLang="zh-CN"/>
          </a:p>
          <a:p>
            <a:pPr lvl="1"/>
            <a:r>
              <a:rPr lang="zh-CN" altLang="en-US" sz="2100">
                <a:latin typeface="黑体" pitchFamily="49" charset="-122"/>
              </a:rPr>
              <a:t>为</a:t>
            </a:r>
            <a:r>
              <a:rPr lang="en-US" altLang="zh-CN" sz="2100">
                <a:latin typeface="黑体" pitchFamily="49" charset="-122"/>
              </a:rPr>
              <a:t>Google</a:t>
            </a:r>
            <a:r>
              <a:rPr lang="zh-CN" altLang="en-US" sz="2100">
                <a:latin typeface="黑体" pitchFamily="49" charset="-122"/>
              </a:rPr>
              <a:t>云计算应用（或第三方应用）提供数据结构化存储功能</a:t>
            </a:r>
            <a:endParaRPr lang="en-US" altLang="zh-CN" sz="2100">
              <a:latin typeface="黑体" pitchFamily="49" charset="-122"/>
            </a:endParaRPr>
          </a:p>
          <a:p>
            <a:pPr lvl="1"/>
            <a:r>
              <a:rPr lang="zh-CN" altLang="en-US" sz="2100">
                <a:latin typeface="黑体" pitchFamily="49" charset="-122"/>
              </a:rPr>
              <a:t>类似于数据库</a:t>
            </a:r>
            <a:endParaRPr lang="en-US" altLang="zh-CN" sz="2100">
              <a:latin typeface="黑体" pitchFamily="49" charset="-122"/>
            </a:endParaRPr>
          </a:p>
          <a:p>
            <a:pPr lvl="1"/>
            <a:r>
              <a:rPr lang="zh-CN" altLang="en-US" sz="2100">
                <a:latin typeface="黑体" pitchFamily="49" charset="-122"/>
              </a:rPr>
              <a:t>为应用提供简单数据查询功能（不支持联合查询）</a:t>
            </a:r>
            <a:endParaRPr lang="en-US" altLang="zh-CN" sz="2100">
              <a:latin typeface="黑体" pitchFamily="49" charset="-122"/>
            </a:endParaRPr>
          </a:p>
          <a:p>
            <a:pPr lvl="1"/>
            <a:r>
              <a:rPr lang="zh-CN" altLang="en-US" sz="2100">
                <a:latin typeface="黑体" pitchFamily="49" charset="-122"/>
              </a:rPr>
              <a:t>为</a:t>
            </a:r>
            <a:r>
              <a:rPr lang="en-US" altLang="zh-CN" sz="2100">
                <a:latin typeface="黑体" pitchFamily="49" charset="-122"/>
              </a:rPr>
              <a:t>MapReduce</a:t>
            </a:r>
            <a:r>
              <a:rPr lang="zh-CN" altLang="en-US" sz="2100">
                <a:latin typeface="黑体" pitchFamily="49" charset="-122"/>
              </a:rPr>
              <a:t>提供数据源或数据结果存储</a:t>
            </a:r>
            <a:endParaRPr lang="en-US" altLang="zh-CN" sz="2100">
              <a:latin typeface="黑体" pitchFamily="49" charset="-122"/>
            </a:endParaRPr>
          </a:p>
        </p:txBody>
      </p:sp>
      <p:grpSp>
        <p:nvGrpSpPr>
          <p:cNvPr id="9220" name="组合 22"/>
          <p:cNvGrpSpPr>
            <a:grpSpLocks/>
          </p:cNvGrpSpPr>
          <p:nvPr/>
        </p:nvGrpSpPr>
        <p:grpSpPr bwMode="auto">
          <a:xfrm>
            <a:off x="6067404" y="3972718"/>
            <a:ext cx="2857500" cy="2024063"/>
            <a:chOff x="2143108" y="2357430"/>
            <a:chExt cx="5143536" cy="3643338"/>
          </a:xfrm>
        </p:grpSpPr>
        <p:sp>
          <p:nvSpPr>
            <p:cNvPr id="24" name="圆角矩形 23"/>
            <p:cNvSpPr/>
            <p:nvPr/>
          </p:nvSpPr>
          <p:spPr>
            <a:xfrm>
              <a:off x="2143108" y="2357430"/>
              <a:ext cx="5143536" cy="6429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Google</a:t>
              </a:r>
              <a:r>
                <a:rPr lang="zh-CN" altLang="en-US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云计算应用</a:t>
              </a:r>
            </a:p>
          </p:txBody>
        </p:sp>
        <p:sp>
          <p:nvSpPr>
            <p:cNvPr id="25" name="对角圆角矩形 24"/>
            <p:cNvSpPr/>
            <p:nvPr/>
          </p:nvSpPr>
          <p:spPr>
            <a:xfrm>
              <a:off x="2143108" y="4357694"/>
              <a:ext cx="2571768" cy="642943"/>
            </a:xfrm>
            <a:prstGeom prst="round2Diag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4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BigTable</a:t>
              </a:r>
              <a:endParaRPr lang="zh-CN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6" name="对角圆角矩形 25"/>
            <p:cNvSpPr/>
            <p:nvPr/>
          </p:nvSpPr>
          <p:spPr>
            <a:xfrm>
              <a:off x="2143108" y="5357825"/>
              <a:ext cx="5143536" cy="642943"/>
            </a:xfrm>
            <a:prstGeom prst="round2Diag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GFS</a:t>
              </a:r>
              <a:endParaRPr lang="zh-CN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7" name="对角圆角矩形 26"/>
            <p:cNvSpPr/>
            <p:nvPr/>
          </p:nvSpPr>
          <p:spPr>
            <a:xfrm>
              <a:off x="3929057" y="3357562"/>
              <a:ext cx="3357587" cy="642943"/>
            </a:xfrm>
            <a:prstGeom prst="round2Diag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4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MapReduce</a:t>
              </a:r>
              <a:endParaRPr lang="zh-CN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" name="对角圆角矩形 30"/>
            <p:cNvSpPr/>
            <p:nvPr/>
          </p:nvSpPr>
          <p:spPr>
            <a:xfrm>
              <a:off x="5072065" y="4357694"/>
              <a:ext cx="1428760" cy="642943"/>
            </a:xfrm>
            <a:prstGeom prst="round2Diag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Chubby</a:t>
              </a:r>
              <a:endParaRPr lang="zh-CN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2" name="上箭头 31"/>
            <p:cNvSpPr/>
            <p:nvPr/>
          </p:nvSpPr>
          <p:spPr>
            <a:xfrm>
              <a:off x="3357553" y="5000636"/>
              <a:ext cx="214315" cy="357189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/>
            </a:p>
          </p:txBody>
        </p:sp>
        <p:sp>
          <p:nvSpPr>
            <p:cNvPr id="33" name="左箭头 32"/>
            <p:cNvSpPr/>
            <p:nvPr/>
          </p:nvSpPr>
          <p:spPr>
            <a:xfrm>
              <a:off x="4714876" y="4572008"/>
              <a:ext cx="357189" cy="214313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/>
            </a:p>
          </p:txBody>
        </p:sp>
        <p:sp>
          <p:nvSpPr>
            <p:cNvPr id="37" name="下箭头 36"/>
            <p:cNvSpPr/>
            <p:nvPr/>
          </p:nvSpPr>
          <p:spPr>
            <a:xfrm>
              <a:off x="5715008" y="5000636"/>
              <a:ext cx="214313" cy="35718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/>
            </a:p>
          </p:txBody>
        </p:sp>
        <p:sp>
          <p:nvSpPr>
            <p:cNvPr id="38" name="上箭头 37"/>
            <p:cNvSpPr/>
            <p:nvPr/>
          </p:nvSpPr>
          <p:spPr>
            <a:xfrm>
              <a:off x="5143504" y="3000373"/>
              <a:ext cx="214313" cy="357189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/>
            </a:p>
          </p:txBody>
        </p:sp>
        <p:sp>
          <p:nvSpPr>
            <p:cNvPr id="39" name="上箭头 38"/>
            <p:cNvSpPr/>
            <p:nvPr/>
          </p:nvSpPr>
          <p:spPr>
            <a:xfrm>
              <a:off x="5715008" y="4000504"/>
              <a:ext cx="214313" cy="357189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/>
            </a:p>
          </p:txBody>
        </p:sp>
        <p:sp>
          <p:nvSpPr>
            <p:cNvPr id="40" name="上下箭头 39"/>
            <p:cNvSpPr/>
            <p:nvPr/>
          </p:nvSpPr>
          <p:spPr>
            <a:xfrm>
              <a:off x="2928925" y="3000373"/>
              <a:ext cx="214315" cy="1357321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/>
            </a:p>
          </p:txBody>
        </p:sp>
        <p:sp>
          <p:nvSpPr>
            <p:cNvPr id="41" name="上下箭头 40"/>
            <p:cNvSpPr/>
            <p:nvPr/>
          </p:nvSpPr>
          <p:spPr>
            <a:xfrm>
              <a:off x="4286248" y="4000504"/>
              <a:ext cx="214313" cy="357189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/>
            </a:p>
          </p:txBody>
        </p:sp>
        <p:sp>
          <p:nvSpPr>
            <p:cNvPr id="42" name="上下箭头 41"/>
            <p:cNvSpPr/>
            <p:nvPr/>
          </p:nvSpPr>
          <p:spPr>
            <a:xfrm>
              <a:off x="6786577" y="4000504"/>
              <a:ext cx="214315" cy="1357321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/>
            </a:p>
          </p:txBody>
        </p:sp>
      </p:grpSp>
    </p:spTree>
    <p:extLst>
      <p:ext uri="{BB962C8B-B14F-4D97-AF65-F5344CB8AC3E}">
        <p14:creationId xmlns:p14="http://schemas.microsoft.com/office/powerpoint/2010/main" val="56534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zh-CN">
                <a:effectLst>
                  <a:outerShdw blurRad="38100" dist="38100" dir="2700000" algn="tl">
                    <a:srgbClr val="C0C0C0"/>
                  </a:outerShdw>
                </a:effectLst>
              </a:rPr>
              <a:t>Google</a:t>
            </a:r>
            <a:r>
              <a:rPr lang="zh-CN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云计算的技术架构</a:t>
            </a:r>
          </a:p>
        </p:txBody>
      </p:sp>
      <p:sp>
        <p:nvSpPr>
          <p:cNvPr id="10243" name="内容占位符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altLang="zh-CN"/>
              <a:t>BigTable</a:t>
            </a:r>
            <a:r>
              <a:rPr lang="zh-CN" altLang="en-US"/>
              <a:t>的存储与服务请求的响应</a:t>
            </a:r>
            <a:endParaRPr lang="en-US" altLang="zh-CN"/>
          </a:p>
          <a:p>
            <a:pPr lvl="1"/>
            <a:r>
              <a:rPr lang="zh-CN" altLang="en-US" sz="2100">
                <a:latin typeface="黑体" pitchFamily="49" charset="-122"/>
              </a:rPr>
              <a:t>划分为子表存储，每个子表对应一个子表文件，子表文件存储于</a:t>
            </a:r>
            <a:r>
              <a:rPr lang="en-US" altLang="zh-CN" sz="2100">
                <a:latin typeface="黑体" pitchFamily="49" charset="-122"/>
              </a:rPr>
              <a:t>GFS</a:t>
            </a:r>
            <a:r>
              <a:rPr lang="zh-CN" altLang="en-US" sz="2100">
                <a:latin typeface="黑体" pitchFamily="49" charset="-122"/>
              </a:rPr>
              <a:t>之上</a:t>
            </a:r>
            <a:endParaRPr lang="en-US" altLang="zh-CN" sz="2100">
              <a:latin typeface="黑体" pitchFamily="49" charset="-122"/>
            </a:endParaRPr>
          </a:p>
          <a:p>
            <a:pPr lvl="1"/>
            <a:r>
              <a:rPr lang="en-US" altLang="zh-CN" sz="2100">
                <a:latin typeface="黑体" pitchFamily="49" charset="-122"/>
              </a:rPr>
              <a:t>BigTable</a:t>
            </a:r>
            <a:r>
              <a:rPr lang="zh-CN" altLang="en-US" sz="2100">
                <a:latin typeface="黑体" pitchFamily="49" charset="-122"/>
              </a:rPr>
              <a:t>通过元数据组织子表</a:t>
            </a:r>
            <a:endParaRPr lang="en-US" altLang="zh-CN" sz="2100">
              <a:latin typeface="黑体" pitchFamily="49" charset="-122"/>
            </a:endParaRPr>
          </a:p>
          <a:p>
            <a:pPr lvl="1"/>
            <a:endParaRPr lang="en-US" altLang="zh-CN" sz="2100">
              <a:latin typeface="黑体" pitchFamily="49" charset="-122"/>
            </a:endParaRPr>
          </a:p>
          <a:p>
            <a:pPr lvl="1"/>
            <a:endParaRPr lang="en-US" altLang="zh-CN" sz="2100">
              <a:latin typeface="黑体" pitchFamily="49" charset="-122"/>
            </a:endParaRPr>
          </a:p>
          <a:p>
            <a:pPr lvl="1"/>
            <a:endParaRPr lang="en-US" altLang="zh-CN" sz="2100">
              <a:latin typeface="黑体" pitchFamily="49" charset="-122"/>
            </a:endParaRPr>
          </a:p>
          <a:p>
            <a:pPr lvl="1"/>
            <a:endParaRPr lang="zh-CN" altLang="en-US" sz="2100">
              <a:latin typeface="黑体" pitchFamily="49" charset="-122"/>
            </a:endParaRPr>
          </a:p>
          <a:p>
            <a:pPr lvl="1"/>
            <a:r>
              <a:rPr lang="zh-CN" altLang="en-US" sz="2100">
                <a:latin typeface="黑体" pitchFamily="49" charset="-122"/>
              </a:rPr>
              <a:t>每个子表都被分配给一个子表服务器</a:t>
            </a:r>
            <a:endParaRPr lang="en-US" altLang="zh-CN" sz="2100">
              <a:latin typeface="黑体" pitchFamily="49" charset="-122"/>
            </a:endParaRPr>
          </a:p>
          <a:p>
            <a:pPr lvl="1"/>
            <a:r>
              <a:rPr lang="zh-CN" altLang="en-US" sz="2100">
                <a:latin typeface="黑体" pitchFamily="49" charset="-122"/>
              </a:rPr>
              <a:t>一个子表服务器可同时分配多个子表</a:t>
            </a:r>
            <a:endParaRPr lang="en-US" altLang="zh-CN" sz="2100">
              <a:latin typeface="黑体" pitchFamily="49" charset="-122"/>
            </a:endParaRPr>
          </a:p>
          <a:p>
            <a:pPr lvl="1"/>
            <a:r>
              <a:rPr lang="zh-CN" altLang="en-US" sz="2100">
                <a:latin typeface="黑体" pitchFamily="49" charset="-122"/>
              </a:rPr>
              <a:t>子表服务器负责对外提供服务，响应查询请求</a:t>
            </a:r>
            <a:endParaRPr lang="en-US" altLang="zh-CN" sz="2100">
              <a:latin typeface="黑体" pitchFamily="49" charset="-122"/>
            </a:endParaRPr>
          </a:p>
        </p:txBody>
      </p:sp>
      <p:sp>
        <p:nvSpPr>
          <p:cNvPr id="10244" name="TextBox 22"/>
          <p:cNvSpPr txBox="1">
            <a:spLocks noChangeArrowheads="1"/>
          </p:cNvSpPr>
          <p:nvPr/>
        </p:nvSpPr>
        <p:spPr bwMode="auto">
          <a:xfrm>
            <a:off x="1187450" y="3141663"/>
            <a:ext cx="7007225" cy="12001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bg1"/>
                </a:solidFill>
              </a:rPr>
              <a:t>Tablet 1: &lt;startRowKey1, endRowKey1&gt;, root\bigtable\tablet1,……</a:t>
            </a:r>
          </a:p>
          <a:p>
            <a:pPr eaLnBrk="1" hangingPunct="1"/>
            <a:r>
              <a:rPr lang="en-US" altLang="zh-CN">
                <a:solidFill>
                  <a:schemeClr val="bg1"/>
                </a:solidFill>
              </a:rPr>
              <a:t>Tablet 2: &lt;startRowKey2, endRowKey2&gt;, root\bigtable\tablet2,……</a:t>
            </a:r>
          </a:p>
          <a:p>
            <a:pPr eaLnBrk="1" hangingPunct="1"/>
            <a:r>
              <a:rPr lang="en-US" altLang="zh-CN">
                <a:solidFill>
                  <a:schemeClr val="bg1"/>
                </a:solidFill>
              </a:rPr>
              <a:t>Tablet 3: &lt;startRowKey3, endRowKey3&gt;, root\bigtable\tablet3,……</a:t>
            </a:r>
          </a:p>
          <a:p>
            <a:pPr eaLnBrk="1" hangingPunct="1"/>
            <a:r>
              <a:rPr lang="en-US" altLang="zh-CN">
                <a:solidFill>
                  <a:schemeClr val="bg1"/>
                </a:solidFill>
              </a:rPr>
              <a:t>Tablet 4: &lt;startRowKey4, endRowKey4&gt;, root\bigtable\tablet4,……</a:t>
            </a:r>
            <a:endParaRPr lang="zh-CN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8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zh-CN">
                <a:effectLst>
                  <a:outerShdw blurRad="38100" dist="38100" dir="2700000" algn="tl">
                    <a:srgbClr val="C0C0C0"/>
                  </a:outerShdw>
                </a:effectLst>
              </a:rPr>
              <a:t>Google</a:t>
            </a:r>
            <a:r>
              <a:rPr lang="zh-CN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云计算的技术架构</a:t>
            </a:r>
          </a:p>
        </p:txBody>
      </p:sp>
      <p:sp>
        <p:nvSpPr>
          <p:cNvPr id="11267" name="内容占位符 2"/>
          <p:cNvSpPr>
            <a:spLocks noGrp="1"/>
          </p:cNvSpPr>
          <p:nvPr>
            <p:ph idx="4294967295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r>
              <a:rPr lang="en-US" altLang="zh-CN"/>
              <a:t>MapReduce</a:t>
            </a:r>
            <a:r>
              <a:rPr lang="zh-CN" altLang="en-US"/>
              <a:t>的作用</a:t>
            </a:r>
            <a:endParaRPr lang="en-US" altLang="zh-CN"/>
          </a:p>
          <a:p>
            <a:pPr lvl="1"/>
            <a:r>
              <a:rPr lang="zh-CN" altLang="en-US" sz="2100">
                <a:latin typeface="黑体" pitchFamily="49" charset="-122"/>
              </a:rPr>
              <a:t>对</a:t>
            </a:r>
            <a:r>
              <a:rPr lang="en-US" altLang="zh-CN" sz="2100">
                <a:latin typeface="黑体" pitchFamily="49" charset="-122"/>
              </a:rPr>
              <a:t>BigTable</a:t>
            </a:r>
            <a:r>
              <a:rPr lang="zh-CN" altLang="en-US" sz="2100">
                <a:latin typeface="黑体" pitchFamily="49" charset="-122"/>
              </a:rPr>
              <a:t>中的数据进行并行计算处理（如统计、归类等）</a:t>
            </a:r>
            <a:endParaRPr lang="en-US" altLang="zh-CN" sz="2100">
              <a:latin typeface="黑体" pitchFamily="49" charset="-122"/>
            </a:endParaRPr>
          </a:p>
          <a:p>
            <a:pPr lvl="1"/>
            <a:r>
              <a:rPr lang="zh-CN" altLang="en-US" sz="2100">
                <a:latin typeface="黑体" pitchFamily="49" charset="-122"/>
              </a:rPr>
              <a:t>使用</a:t>
            </a:r>
            <a:r>
              <a:rPr lang="en-US" altLang="zh-CN" sz="2100">
                <a:latin typeface="黑体" pitchFamily="49" charset="-122"/>
              </a:rPr>
              <a:t>BigTable</a:t>
            </a:r>
            <a:r>
              <a:rPr lang="zh-CN" altLang="en-US" sz="2100">
                <a:latin typeface="黑体" pitchFamily="49" charset="-122"/>
              </a:rPr>
              <a:t>或</a:t>
            </a:r>
            <a:r>
              <a:rPr lang="en-US" altLang="zh-CN" sz="2100">
                <a:latin typeface="黑体" pitchFamily="49" charset="-122"/>
              </a:rPr>
              <a:t>GFS</a:t>
            </a:r>
            <a:r>
              <a:rPr lang="zh-CN" altLang="en-US" sz="2100">
                <a:latin typeface="黑体" pitchFamily="49" charset="-122"/>
              </a:rPr>
              <a:t>存储计算结果</a:t>
            </a:r>
            <a:endParaRPr lang="en-US" altLang="zh-CN" sz="2100">
              <a:latin typeface="黑体" pitchFamily="49" charset="-122"/>
            </a:endParaRPr>
          </a:p>
        </p:txBody>
      </p:sp>
      <p:grpSp>
        <p:nvGrpSpPr>
          <p:cNvPr id="11268" name="组合 21"/>
          <p:cNvGrpSpPr>
            <a:grpSpLocks/>
          </p:cNvGrpSpPr>
          <p:nvPr/>
        </p:nvGrpSpPr>
        <p:grpSpPr bwMode="auto">
          <a:xfrm>
            <a:off x="2411413" y="2924175"/>
            <a:ext cx="3433762" cy="2457450"/>
            <a:chOff x="2143108" y="2357430"/>
            <a:chExt cx="5143536" cy="3643338"/>
          </a:xfrm>
        </p:grpSpPr>
        <p:sp>
          <p:nvSpPr>
            <p:cNvPr id="24" name="圆角矩形 23"/>
            <p:cNvSpPr/>
            <p:nvPr/>
          </p:nvSpPr>
          <p:spPr>
            <a:xfrm>
              <a:off x="2143108" y="2357430"/>
              <a:ext cx="5143536" cy="64252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Google</a:t>
              </a:r>
              <a:r>
                <a:rPr lang="zh-CN" altLang="en-US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云计算应用</a:t>
              </a:r>
            </a:p>
          </p:txBody>
        </p:sp>
        <p:sp>
          <p:nvSpPr>
            <p:cNvPr id="25" name="对角圆角矩形 24"/>
            <p:cNvSpPr/>
            <p:nvPr/>
          </p:nvSpPr>
          <p:spPr>
            <a:xfrm>
              <a:off x="2143108" y="4357971"/>
              <a:ext cx="2572957" cy="642527"/>
            </a:xfrm>
            <a:prstGeom prst="round2Diag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4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BigTable</a:t>
              </a:r>
              <a:endParaRPr lang="zh-CN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6" name="对角圆角矩形 25"/>
            <p:cNvSpPr/>
            <p:nvPr/>
          </p:nvSpPr>
          <p:spPr>
            <a:xfrm>
              <a:off x="2143108" y="5358242"/>
              <a:ext cx="5143536" cy="642526"/>
            </a:xfrm>
            <a:prstGeom prst="round2Diag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GFS</a:t>
              </a:r>
              <a:endParaRPr lang="zh-CN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7" name="对角圆角矩形 26"/>
            <p:cNvSpPr/>
            <p:nvPr/>
          </p:nvSpPr>
          <p:spPr>
            <a:xfrm>
              <a:off x="3928958" y="3357701"/>
              <a:ext cx="3357686" cy="642526"/>
            </a:xfrm>
            <a:prstGeom prst="round2Diag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4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MapReduce</a:t>
              </a:r>
              <a:endParaRPr lang="zh-CN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" name="对角圆角矩形 30"/>
            <p:cNvSpPr/>
            <p:nvPr/>
          </p:nvSpPr>
          <p:spPr>
            <a:xfrm>
              <a:off x="5072760" y="4357971"/>
              <a:ext cx="1429156" cy="642527"/>
            </a:xfrm>
            <a:prstGeom prst="round2Diag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Chubby</a:t>
              </a:r>
              <a:endParaRPr lang="zh-CN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2" name="上箭头 31"/>
            <p:cNvSpPr/>
            <p:nvPr/>
          </p:nvSpPr>
          <p:spPr>
            <a:xfrm>
              <a:off x="3358247" y="5000498"/>
              <a:ext cx="214017" cy="357744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/>
            </a:p>
          </p:txBody>
        </p:sp>
        <p:sp>
          <p:nvSpPr>
            <p:cNvPr id="33" name="左箭头 32"/>
            <p:cNvSpPr/>
            <p:nvPr/>
          </p:nvSpPr>
          <p:spPr>
            <a:xfrm>
              <a:off x="4716065" y="4572147"/>
              <a:ext cx="356695" cy="2141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/>
            </a:p>
          </p:txBody>
        </p:sp>
        <p:sp>
          <p:nvSpPr>
            <p:cNvPr id="37" name="下箭头 36"/>
            <p:cNvSpPr/>
            <p:nvPr/>
          </p:nvSpPr>
          <p:spPr>
            <a:xfrm>
              <a:off x="5714810" y="5000498"/>
              <a:ext cx="214017" cy="35774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/>
            </a:p>
          </p:txBody>
        </p:sp>
        <p:sp>
          <p:nvSpPr>
            <p:cNvPr id="38" name="上箭头 37"/>
            <p:cNvSpPr/>
            <p:nvPr/>
          </p:nvSpPr>
          <p:spPr>
            <a:xfrm>
              <a:off x="5144099" y="2999957"/>
              <a:ext cx="214017" cy="357744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/>
            </a:p>
          </p:txBody>
        </p:sp>
        <p:sp>
          <p:nvSpPr>
            <p:cNvPr id="39" name="上箭头 38"/>
            <p:cNvSpPr/>
            <p:nvPr/>
          </p:nvSpPr>
          <p:spPr>
            <a:xfrm>
              <a:off x="5714810" y="4000227"/>
              <a:ext cx="214017" cy="357744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/>
            </a:p>
          </p:txBody>
        </p:sp>
        <p:sp>
          <p:nvSpPr>
            <p:cNvPr id="40" name="上下箭头 39"/>
            <p:cNvSpPr/>
            <p:nvPr/>
          </p:nvSpPr>
          <p:spPr>
            <a:xfrm>
              <a:off x="2927836" y="2999957"/>
              <a:ext cx="216394" cy="1358013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/>
            </a:p>
          </p:txBody>
        </p:sp>
        <p:sp>
          <p:nvSpPr>
            <p:cNvPr id="41" name="上下箭头 40"/>
            <p:cNvSpPr/>
            <p:nvPr/>
          </p:nvSpPr>
          <p:spPr>
            <a:xfrm>
              <a:off x="4285653" y="4000227"/>
              <a:ext cx="214017" cy="357744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/>
            </a:p>
          </p:txBody>
        </p:sp>
        <p:sp>
          <p:nvSpPr>
            <p:cNvPr id="42" name="上下箭头 41"/>
            <p:cNvSpPr/>
            <p:nvPr/>
          </p:nvSpPr>
          <p:spPr>
            <a:xfrm>
              <a:off x="6787272" y="4000227"/>
              <a:ext cx="214017" cy="1358015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/>
            </a:p>
          </p:txBody>
        </p:sp>
      </p:grpSp>
    </p:spTree>
    <p:extLst>
      <p:ext uri="{BB962C8B-B14F-4D97-AF65-F5344CB8AC3E}">
        <p14:creationId xmlns:p14="http://schemas.microsoft.com/office/powerpoint/2010/main" val="146612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2819400" y="4953000"/>
            <a:ext cx="5167313" cy="414338"/>
          </a:xfrm>
          <a:ln/>
        </p:spPr>
        <p:txBody>
          <a:bodyPr/>
          <a:lstStyle/>
          <a:p>
            <a:pPr algn="dist">
              <a:lnSpc>
                <a:spcPct val="80000"/>
              </a:lnSpc>
            </a:pPr>
            <a:r>
              <a:rPr lang="en-US" altLang="zh-CN" sz="1800" b="1">
                <a:solidFill>
                  <a:schemeClr val="bg1"/>
                </a:solidFill>
                <a:latin typeface="Arial" pitchFamily="34" charset="0"/>
                <a:ea typeface="宋体" pitchFamily="2" charset="-122"/>
              </a:rPr>
              <a:t>Click to edit company slogan .</a:t>
            </a:r>
          </a:p>
        </p:txBody>
      </p:sp>
      <p:sp>
        <p:nvSpPr>
          <p:cNvPr id="87045" name="WordArt 5"/>
          <p:cNvSpPr>
            <a:spLocks noChangeArrowheads="1" noChangeShapeType="1" noTextEdit="1"/>
          </p:cNvSpPr>
          <p:nvPr/>
        </p:nvSpPr>
        <p:spPr bwMode="gray">
          <a:xfrm>
            <a:off x="1907704" y="4365104"/>
            <a:ext cx="5759450" cy="863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altLang="zh-CN" sz="3600" b="1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Thank You !</a:t>
            </a:r>
            <a:endParaRPr lang="zh-CN" altLang="en-US" sz="3600" b="1" kern="10" dirty="0">
              <a:ln w="19050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0" scaled="1"/>
              </a:gradFill>
              <a:effectLst>
                <a:outerShdw dist="63500" dir="2212194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/>
              <a:t>并行数据处理模型</a:t>
            </a:r>
            <a:r>
              <a:rPr lang="en-US" altLang="zh-CN" dirty="0" err="1" smtClean="0"/>
              <a:t>MapReduce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88" y="1500188"/>
            <a:ext cx="7143750" cy="44116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6357938" y="5572125"/>
            <a:ext cx="1484312" cy="6461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dirty="0"/>
              <a:t>1</a:t>
            </a:r>
            <a:r>
              <a:rPr lang="zh-CN" altLang="en-US" dirty="0"/>
              <a:t>、处理流程</a:t>
            </a:r>
            <a:endParaRPr lang="en-US" altLang="zh-CN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dirty="0"/>
              <a:t>2</a:t>
            </a:r>
            <a:r>
              <a:rPr lang="zh-CN" altLang="en-US" dirty="0"/>
              <a:t>、分片方式</a:t>
            </a:r>
          </a:p>
        </p:txBody>
      </p:sp>
    </p:spTree>
    <p:extLst>
      <p:ext uri="{BB962C8B-B14F-4D97-AF65-F5344CB8AC3E}">
        <p14:creationId xmlns:p14="http://schemas.microsoft.com/office/powerpoint/2010/main" val="1674812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MapReduce</a:t>
            </a:r>
            <a:r>
              <a:rPr lang="zh-CN" altLang="en-US" smtClean="0"/>
              <a:t>处理流程中</a:t>
            </a:r>
            <a:r>
              <a:rPr lang="en-US" altLang="zh-CN" smtClean="0"/>
              <a:t/>
            </a:r>
            <a:br>
              <a:rPr lang="en-US" altLang="zh-CN" smtClean="0"/>
            </a:br>
            <a:r>
              <a:rPr lang="zh-CN" altLang="en-US" smtClean="0"/>
              <a:t>各类文件的存储位置在哪</a:t>
            </a:r>
            <a:r>
              <a:rPr lang="en-US" altLang="zh-CN" smtClean="0"/>
              <a:t/>
            </a:r>
            <a:br>
              <a:rPr lang="en-US" altLang="zh-CN" smtClean="0"/>
            </a:br>
            <a:r>
              <a:rPr lang="zh-CN" altLang="en-US" smtClean="0"/>
              <a:t>里？</a:t>
            </a:r>
            <a:endParaRPr lang="en-US" altLang="zh-CN" smtClean="0"/>
          </a:p>
          <a:p>
            <a:pPr eaLnBrk="1" hangingPunct="1"/>
            <a:r>
              <a:rPr lang="en-US" altLang="zh-CN" smtClean="0"/>
              <a:t>MapReduce</a:t>
            </a:r>
            <a:r>
              <a:rPr lang="zh-CN" altLang="en-US" smtClean="0"/>
              <a:t>的容错方法？</a:t>
            </a:r>
            <a:endParaRPr lang="en-US" altLang="zh-CN" smtClean="0"/>
          </a:p>
          <a:p>
            <a:pPr eaLnBrk="1" hangingPunct="1"/>
            <a:r>
              <a:rPr lang="en-US" altLang="zh-CN" smtClean="0"/>
              <a:t>MapReduce</a:t>
            </a:r>
            <a:r>
              <a:rPr lang="zh-CN" altLang="en-US" smtClean="0"/>
              <a:t>的处理优化</a:t>
            </a:r>
            <a:r>
              <a:rPr lang="en-US" altLang="zh-CN" smtClean="0"/>
              <a:t/>
            </a:r>
            <a:br>
              <a:rPr lang="en-US" altLang="zh-CN" smtClean="0"/>
            </a:br>
            <a:r>
              <a:rPr lang="zh-CN" altLang="en-US" smtClean="0"/>
              <a:t>方法？</a:t>
            </a:r>
            <a:endParaRPr lang="en-US" altLang="zh-CN" smtClean="0"/>
          </a:p>
          <a:p>
            <a:pPr eaLnBrk="1" hangingPunct="1"/>
            <a:r>
              <a:rPr lang="en-US" altLang="zh-CN" smtClean="0"/>
              <a:t>MapReduce</a:t>
            </a:r>
            <a:r>
              <a:rPr lang="zh-CN" altLang="en-US" smtClean="0"/>
              <a:t>仅能对</a:t>
            </a:r>
            <a:r>
              <a:rPr lang="en-US" altLang="zh-CN" smtClean="0"/>
              <a:t>GFS</a:t>
            </a:r>
            <a:r>
              <a:rPr lang="zh-CN" altLang="en-US" smtClean="0"/>
              <a:t>之上的文件进行处理吗？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/>
              <a:t>问题讨论</a:t>
            </a:r>
            <a:endParaRPr lang="zh-CN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75" y="1196752"/>
            <a:ext cx="3857625" cy="23828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90266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所有步骤均可控，可灵活处理各类分布式问题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/>
              <a:t>灵活的</a:t>
            </a:r>
            <a:r>
              <a:rPr lang="en-US" altLang="zh-CN" dirty="0" err="1" smtClean="0"/>
              <a:t>MapReduce</a:t>
            </a:r>
            <a:endParaRPr lang="zh-CN" alt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63" y="2071688"/>
            <a:ext cx="6215062" cy="40211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1402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mtClean="0"/>
              <a:t>使用</a:t>
            </a:r>
            <a:r>
              <a:rPr lang="en-US" altLang="zh-CN" smtClean="0"/>
              <a:t>MapReduce</a:t>
            </a:r>
            <a:r>
              <a:rPr lang="zh-CN" altLang="en-US" smtClean="0"/>
              <a:t>实现倒排索引</a:t>
            </a:r>
            <a:endParaRPr lang="en-US" altLang="zh-CN" smtClean="0"/>
          </a:p>
          <a:p>
            <a:pPr lvl="1"/>
            <a:r>
              <a:rPr lang="zh-CN" altLang="en-US" smtClean="0"/>
              <a:t>输入：</a:t>
            </a:r>
            <a:r>
              <a:rPr lang="en-US" altLang="zh-CN" smtClean="0"/>
              <a:t>100</a:t>
            </a:r>
            <a:r>
              <a:rPr lang="zh-CN" altLang="en-US" smtClean="0"/>
              <a:t>个文本文档</a:t>
            </a:r>
            <a:endParaRPr lang="en-US" altLang="zh-CN" smtClean="0"/>
          </a:p>
          <a:p>
            <a:pPr lvl="1"/>
            <a:r>
              <a:rPr lang="zh-CN" altLang="en-US" smtClean="0"/>
              <a:t>输出：倒排索引</a:t>
            </a:r>
            <a:endParaRPr lang="en-US" altLang="zh-CN" smtClean="0"/>
          </a:p>
          <a:p>
            <a:pPr lvl="1"/>
            <a:r>
              <a:rPr lang="zh-CN" altLang="en-US" smtClean="0"/>
              <a:t>任务</a:t>
            </a:r>
            <a:endParaRPr lang="en-US" altLang="zh-CN" smtClean="0"/>
          </a:p>
          <a:p>
            <a:pPr lvl="2"/>
            <a:r>
              <a:rPr lang="zh-CN" altLang="en-US" smtClean="0"/>
              <a:t>实现算法，给出数据结构描述、执行过程描述等</a:t>
            </a:r>
            <a:endParaRPr lang="en-US" altLang="zh-CN" smtClean="0"/>
          </a:p>
          <a:p>
            <a:pPr lvl="2"/>
            <a:r>
              <a:rPr lang="zh-CN" altLang="en-US" smtClean="0"/>
              <a:t>作业要求同“排序”</a:t>
            </a:r>
            <a:endParaRPr lang="en-US" altLang="zh-CN" smtClean="0"/>
          </a:p>
          <a:p>
            <a:pPr lvl="2"/>
            <a:r>
              <a:rPr lang="zh-CN" altLang="en-US" smtClean="0"/>
              <a:t>要求尽可能提高执行效率，节约网络</a:t>
            </a:r>
            <a:r>
              <a:rPr lang="en-US" altLang="zh-CN" smtClean="0"/>
              <a:t>IO</a:t>
            </a:r>
            <a:r>
              <a:rPr lang="zh-CN" altLang="en-US" smtClean="0"/>
              <a:t>带宽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/>
              <a:t>云计算应用实践作业调整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196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 smtClean="0"/>
              <a:t>Google</a:t>
            </a:r>
            <a:r>
              <a:rPr lang="zh-CN" altLang="en-US" dirty="0" smtClean="0"/>
              <a:t>的云计算</a:t>
            </a:r>
            <a:endParaRPr lang="zh-CN" altLang="en-US" dirty="0"/>
          </a:p>
        </p:txBody>
      </p:sp>
      <p:sp>
        <p:nvSpPr>
          <p:cNvPr id="29699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2113"/>
            <a:ext cx="4572000" cy="1454150"/>
          </a:xfrm>
        </p:spPr>
        <p:txBody>
          <a:bodyPr/>
          <a:lstStyle/>
          <a:p>
            <a:pPr eaLnBrk="1" hangingPunct="1"/>
            <a:r>
              <a:rPr lang="zh-CN" altLang="en-US" smtClean="0"/>
              <a:t>分布式锁服务</a:t>
            </a:r>
            <a:r>
              <a:rPr lang="en-US" altLang="zh-CN" smtClean="0"/>
              <a:t>Chubby</a:t>
            </a:r>
            <a:endParaRPr lang="zh-CN" altLang="en-US" smtClean="0"/>
          </a:p>
        </p:txBody>
      </p:sp>
      <p:sp>
        <p:nvSpPr>
          <p:cNvPr id="29700" name="灯片编号占位符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47113" y="6408738"/>
            <a:ext cx="36671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8D0B71-6770-499A-81FB-C19764F20901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zh-CN" altLang="en-US" smtClean="0"/>
          </a:p>
        </p:txBody>
      </p:sp>
      <p:graphicFrame>
        <p:nvGraphicFramePr>
          <p:cNvPr id="6" name="内容占位符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3563409"/>
              </p:ext>
            </p:extLst>
          </p:nvPr>
        </p:nvGraphicFramePr>
        <p:xfrm>
          <a:off x="1043608" y="1844824"/>
          <a:ext cx="7149480" cy="3813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图示 6"/>
          <p:cNvGraphicFramePr/>
          <p:nvPr>
            <p:extLst>
              <p:ext uri="{D42A27DB-BD31-4B8C-83A1-F6EECF244321}">
                <p14:modId xmlns:p14="http://schemas.microsoft.com/office/powerpoint/2010/main" val="3329539674"/>
              </p:ext>
            </p:extLst>
          </p:nvPr>
        </p:nvGraphicFramePr>
        <p:xfrm>
          <a:off x="323528" y="0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标题 1"/>
          <p:cNvSpPr txBox="1">
            <a:spLocks/>
          </p:cNvSpPr>
          <p:nvPr/>
        </p:nvSpPr>
        <p:spPr bwMode="white">
          <a:xfrm>
            <a:off x="395536" y="2265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r>
              <a:rPr lang="zh-CN" altLang="en-US" smtClean="0"/>
              <a:t>大纲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8110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c012l">
  <a:themeElements>
    <a:clrScheme name="sample 1">
      <a:dk1>
        <a:srgbClr val="2B166E"/>
      </a:dk1>
      <a:lt1>
        <a:srgbClr val="FFFFFF"/>
      </a:lt1>
      <a:dk2>
        <a:srgbClr val="336699"/>
      </a:dk2>
      <a:lt2>
        <a:srgbClr val="C0C0C0"/>
      </a:lt2>
      <a:accent1>
        <a:srgbClr val="458F8F"/>
      </a:accent1>
      <a:accent2>
        <a:srgbClr val="CCCC00"/>
      </a:accent2>
      <a:accent3>
        <a:srgbClr val="FFFFFF"/>
      </a:accent3>
      <a:accent4>
        <a:srgbClr val="23115D"/>
      </a:accent4>
      <a:accent5>
        <a:srgbClr val="B0C6C6"/>
      </a:accent5>
      <a:accent6>
        <a:srgbClr val="B9B900"/>
      </a:accent6>
      <a:hlink>
        <a:srgbClr val="9999FF"/>
      </a:hlink>
      <a:folHlink>
        <a:srgbClr val="6C9BBE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2B166E"/>
        </a:dk1>
        <a:lt1>
          <a:srgbClr val="FFFFFF"/>
        </a:lt1>
        <a:dk2>
          <a:srgbClr val="336699"/>
        </a:dk2>
        <a:lt2>
          <a:srgbClr val="C0C0C0"/>
        </a:lt2>
        <a:accent1>
          <a:srgbClr val="458F8F"/>
        </a:accent1>
        <a:accent2>
          <a:srgbClr val="CCCC00"/>
        </a:accent2>
        <a:accent3>
          <a:srgbClr val="FFFFFF"/>
        </a:accent3>
        <a:accent4>
          <a:srgbClr val="23115D"/>
        </a:accent4>
        <a:accent5>
          <a:srgbClr val="B0C6C6"/>
        </a:accent5>
        <a:accent6>
          <a:srgbClr val="B9B900"/>
        </a:accent6>
        <a:hlink>
          <a:srgbClr val="9999FF"/>
        </a:hlink>
        <a:folHlink>
          <a:srgbClr val="6C9BB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2CA3C8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CCEE0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666633"/>
        </a:dk1>
        <a:lt1>
          <a:srgbClr val="FFFFFF"/>
        </a:lt1>
        <a:dk2>
          <a:srgbClr val="000000"/>
        </a:dk2>
        <a:lt2>
          <a:srgbClr val="D1C68D"/>
        </a:lt2>
        <a:accent1>
          <a:srgbClr val="C86C62"/>
        </a:accent1>
        <a:accent2>
          <a:srgbClr val="C78DD7"/>
        </a:accent2>
        <a:accent3>
          <a:srgbClr val="FFFFFF"/>
        </a:accent3>
        <a:accent4>
          <a:srgbClr val="56562A"/>
        </a:accent4>
        <a:accent5>
          <a:srgbClr val="E0BAB7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cdb2004c012l</Template>
  <TotalTime>130</TotalTime>
  <Words>1772</Words>
  <Application>Microsoft Office PowerPoint</Application>
  <PresentationFormat>全屏显示(4:3)</PresentationFormat>
  <Paragraphs>357</Paragraphs>
  <Slides>43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43</vt:i4>
      </vt:variant>
    </vt:vector>
  </HeadingPairs>
  <TitlesOfParts>
    <vt:vector size="46" baseType="lpstr">
      <vt:lpstr>cdb2004c012l</vt:lpstr>
      <vt:lpstr>Visio.Drawing.11</vt:lpstr>
      <vt:lpstr>Visio</vt:lpstr>
      <vt:lpstr>Google云架构</vt:lpstr>
      <vt:lpstr>大纲</vt:lpstr>
      <vt:lpstr>分布式文件系统GFS</vt:lpstr>
      <vt:lpstr>GFS的容错方法</vt:lpstr>
      <vt:lpstr>并行数据处理模型MapReduce</vt:lpstr>
      <vt:lpstr>问题讨论</vt:lpstr>
      <vt:lpstr>灵活的MapReduce</vt:lpstr>
      <vt:lpstr>云计算应用实践作业调整</vt:lpstr>
      <vt:lpstr>Google的云计算</vt:lpstr>
      <vt:lpstr>Chubby是什么？</vt:lpstr>
      <vt:lpstr>Chubby的设计目标</vt:lpstr>
      <vt:lpstr>Chubby的系统架构</vt:lpstr>
      <vt:lpstr>文件系统中文件的权限</vt:lpstr>
      <vt:lpstr>Chubby文件系统</vt:lpstr>
      <vt:lpstr>Client与Chubby的通信协议</vt:lpstr>
      <vt:lpstr>Chubby的应用</vt:lpstr>
      <vt:lpstr>Goolge的云计算</vt:lpstr>
      <vt:lpstr>BigTable</vt:lpstr>
      <vt:lpstr>Google的需求</vt:lpstr>
      <vt:lpstr>假设</vt:lpstr>
      <vt:lpstr>设计目标</vt:lpstr>
      <vt:lpstr>逻辑视图</vt:lpstr>
      <vt:lpstr>数据模型</vt:lpstr>
      <vt:lpstr>数据模型</vt:lpstr>
      <vt:lpstr>数据模型</vt:lpstr>
      <vt:lpstr>数据模型</vt:lpstr>
      <vt:lpstr>物理视图</vt:lpstr>
      <vt:lpstr>物理视图</vt:lpstr>
      <vt:lpstr>体系结构</vt:lpstr>
      <vt:lpstr>主节点的职责</vt:lpstr>
      <vt:lpstr>子表服务器故障</vt:lpstr>
      <vt:lpstr>子表服务器故障</vt:lpstr>
      <vt:lpstr>子表服务器故障</vt:lpstr>
      <vt:lpstr>BigTable小结</vt:lpstr>
      <vt:lpstr>大纲</vt:lpstr>
      <vt:lpstr>Google云计算的技术架构</vt:lpstr>
      <vt:lpstr>Google云计算的技术架构</vt:lpstr>
      <vt:lpstr>Google云计算的技术架构</vt:lpstr>
      <vt:lpstr>Google云计算的技术架构</vt:lpstr>
      <vt:lpstr>Google云计算的技术架构</vt:lpstr>
      <vt:lpstr>Google云计算的技术架构</vt:lpstr>
      <vt:lpstr>Google云计算的技术架构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移动平台开发</dc:title>
  <dc:creator>Yevon</dc:creator>
  <cp:lastModifiedBy>番茄花园</cp:lastModifiedBy>
  <cp:revision>41</cp:revision>
  <dcterms:created xsi:type="dcterms:W3CDTF">2011-01-13T09:03:03Z</dcterms:created>
  <dcterms:modified xsi:type="dcterms:W3CDTF">2011-01-23T12:10:24Z</dcterms:modified>
</cp:coreProperties>
</file>